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tiff" ContentType="image/tiff"/>
  <Default Extension="wmf" ContentType="image/x-wm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302" r:id="rId2"/>
    <p:sldId id="498" r:id="rId3"/>
    <p:sldId id="499" r:id="rId4"/>
    <p:sldId id="500" r:id="rId5"/>
    <p:sldId id="303" r:id="rId6"/>
    <p:sldId id="304" r:id="rId7"/>
    <p:sldId id="501" r:id="rId8"/>
    <p:sldId id="306" r:id="rId9"/>
    <p:sldId id="502" r:id="rId10"/>
    <p:sldId id="503" r:id="rId11"/>
    <p:sldId id="330" r:id="rId12"/>
    <p:sldId id="504" r:id="rId13"/>
    <p:sldId id="331" r:id="rId14"/>
    <p:sldId id="507" r:id="rId15"/>
    <p:sldId id="508" r:id="rId16"/>
    <p:sldId id="509" r:id="rId17"/>
    <p:sldId id="367" r:id="rId18"/>
    <p:sldId id="332" r:id="rId19"/>
    <p:sldId id="510" r:id="rId20"/>
    <p:sldId id="511" r:id="rId21"/>
    <p:sldId id="512" r:id="rId22"/>
    <p:sldId id="513" r:id="rId23"/>
    <p:sldId id="514" r:id="rId24"/>
    <p:sldId id="257" r:id="rId25"/>
    <p:sldId id="258" r:id="rId26"/>
    <p:sldId id="259" r:id="rId27"/>
    <p:sldId id="260" r:id="rId28"/>
    <p:sldId id="261" r:id="rId29"/>
    <p:sldId id="262" r:id="rId30"/>
    <p:sldId id="263" r:id="rId31"/>
    <p:sldId id="264" r:id="rId32"/>
    <p:sldId id="265" r:id="rId33"/>
    <p:sldId id="266"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515" r:id="rId59"/>
    <p:sldId id="300" r:id="rId60"/>
    <p:sldId id="267" r:id="rId61"/>
    <p:sldId id="268" r:id="rId62"/>
    <p:sldId id="269" r:id="rId63"/>
    <p:sldId id="270" r:id="rId64"/>
    <p:sldId id="271" r:id="rId65"/>
    <p:sldId id="272" r:id="rId66"/>
    <p:sldId id="273" r:id="rId67"/>
    <p:sldId id="274" r:id="rId68"/>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A5877-B753-490D-AFBD-7924D541F0DC}" v="2" dt="2023-04-05T12:06:21.0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83" autoAdjust="0"/>
    <p:restoredTop sz="83594"/>
  </p:normalViewPr>
  <p:slideViewPr>
    <p:cSldViewPr snapToGrid="0">
      <p:cViewPr varScale="1">
        <p:scale>
          <a:sx n="92" d="100"/>
          <a:sy n="92" d="100"/>
        </p:scale>
        <p:origin x="1314"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microsoft.com/office/2016/11/relationships/changesInfo" Target="changesInfos/changesInfo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75"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mélie GOUMONDIE" userId="657751e5dac36785" providerId="LiveId" clId="{321A5877-B753-490D-AFBD-7924D541F0DC}"/>
    <pc:docChg chg="custSel modSld">
      <pc:chgData name="Amélie GOUMONDIE" userId="657751e5dac36785" providerId="LiveId" clId="{321A5877-B753-490D-AFBD-7924D541F0DC}" dt="2023-04-05T12:06:21.092" v="9"/>
      <pc:docMkLst>
        <pc:docMk/>
      </pc:docMkLst>
      <pc:sldChg chg="addSp delSp modSp mod">
        <pc:chgData name="Amélie GOUMONDIE" userId="657751e5dac36785" providerId="LiveId" clId="{321A5877-B753-490D-AFBD-7924D541F0DC}" dt="2023-04-05T12:06:21.092" v="9"/>
        <pc:sldMkLst>
          <pc:docMk/>
          <pc:sldMk cId="1004947484" sldId="302"/>
        </pc:sldMkLst>
        <pc:picChg chg="add mod modCrop">
          <ac:chgData name="Amélie GOUMONDIE" userId="657751e5dac36785" providerId="LiveId" clId="{321A5877-B753-490D-AFBD-7924D541F0DC}" dt="2023-04-05T12:06:21.092" v="9"/>
          <ac:picMkLst>
            <pc:docMk/>
            <pc:sldMk cId="1004947484" sldId="302"/>
            <ac:picMk id="3" creationId="{02327E31-8385-D59A-8C24-15FC089FC4AB}"/>
          </ac:picMkLst>
        </pc:picChg>
        <pc:picChg chg="del">
          <ac:chgData name="Amélie GOUMONDIE" userId="657751e5dac36785" providerId="LiveId" clId="{321A5877-B753-490D-AFBD-7924D541F0DC}" dt="2023-04-05T12:06:12.245" v="5" actId="478"/>
          <ac:picMkLst>
            <pc:docMk/>
            <pc:sldMk cId="1004947484" sldId="302"/>
            <ac:picMk id="6" creationId="{411AE978-2CD2-714A-A135-A5311EE7B16D}"/>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pitchFamily="2" charset="0"/>
                <a:ea typeface="+mn-ea"/>
                <a:cs typeface="+mn-cs"/>
              </a:defRPr>
            </a:pPr>
            <a:r>
              <a:rPr lang="fr-FR" sz="1400" dirty="0">
                <a:solidFill>
                  <a:srgbClr val="1A3358"/>
                </a:solidFill>
                <a:effectLst/>
                <a:latin typeface="Helvetica" pitchFamily="2" charset="0"/>
                <a:ea typeface="Open Sans" charset="0"/>
                <a:cs typeface="Open Sans" charset="0"/>
              </a:rPr>
              <a:t>Incidence et mortalité liées au mélanome cutané</a:t>
            </a:r>
          </a:p>
          <a:p>
            <a:pPr>
              <a:defRPr>
                <a:latin typeface="Helvetica" pitchFamily="2" charset="0"/>
              </a:defRPr>
            </a:pPr>
            <a:r>
              <a:rPr lang="fr-FR" sz="800" dirty="0">
                <a:solidFill>
                  <a:srgbClr val="1A3358"/>
                </a:solidFill>
                <a:effectLst/>
                <a:latin typeface="Helvetica" pitchFamily="2" charset="0"/>
                <a:ea typeface="Open Sans" charset="0"/>
                <a:cs typeface="Open Sans" charset="0"/>
              </a:rPr>
              <a:t>(INCa 2017)</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Helvetica" pitchFamily="2" charset="0"/>
              <a:ea typeface="+mn-ea"/>
              <a:cs typeface="+mn-cs"/>
            </a:defRPr>
          </a:pPr>
          <a:endParaRPr lang="fr-FR"/>
        </a:p>
      </c:txPr>
    </c:title>
    <c:autoTitleDeleted val="0"/>
    <c:plotArea>
      <c:layout/>
      <c:lineChart>
        <c:grouping val="standard"/>
        <c:varyColors val="0"/>
        <c:ser>
          <c:idx val="0"/>
          <c:order val="0"/>
          <c:tx>
            <c:strRef>
              <c:f>Feuil1!$B$1</c:f>
              <c:strCache>
                <c:ptCount val="1"/>
                <c:pt idx="0">
                  <c:v>Incidences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Feuil1!$A$2:$A$7</c:f>
              <c:strCache>
                <c:ptCount val="6"/>
                <c:pt idx="0">
                  <c:v>0-14</c:v>
                </c:pt>
                <c:pt idx="1">
                  <c:v>15-49</c:v>
                </c:pt>
                <c:pt idx="2">
                  <c:v>50-64</c:v>
                </c:pt>
                <c:pt idx="3">
                  <c:v>65-74</c:v>
                </c:pt>
                <c:pt idx="4">
                  <c:v>75-84</c:v>
                </c:pt>
                <c:pt idx="5">
                  <c:v>85 et +</c:v>
                </c:pt>
              </c:strCache>
            </c:strRef>
          </c:cat>
          <c:val>
            <c:numRef>
              <c:f>Feuil1!$B$2:$B$7</c:f>
              <c:numCache>
                <c:formatCode>General</c:formatCode>
                <c:ptCount val="6"/>
                <c:pt idx="0">
                  <c:v>0</c:v>
                </c:pt>
                <c:pt idx="1">
                  <c:v>27</c:v>
                </c:pt>
                <c:pt idx="2">
                  <c:v>29</c:v>
                </c:pt>
                <c:pt idx="3">
                  <c:v>18</c:v>
                </c:pt>
                <c:pt idx="4">
                  <c:v>16</c:v>
                </c:pt>
                <c:pt idx="5">
                  <c:v>8</c:v>
                </c:pt>
              </c:numCache>
            </c:numRef>
          </c:val>
          <c:smooth val="0"/>
          <c:extLst>
            <c:ext xmlns:c16="http://schemas.microsoft.com/office/drawing/2014/chart" uri="{C3380CC4-5D6E-409C-BE32-E72D297353CC}">
              <c16:uniqueId val="{00000000-2C83-1143-A0F4-121EB5AA83D7}"/>
            </c:ext>
          </c:extLst>
        </c:ser>
        <c:ser>
          <c:idx val="1"/>
          <c:order val="1"/>
          <c:tx>
            <c:strRef>
              <c:f>Feuil1!$C$1</c:f>
              <c:strCache>
                <c:ptCount val="1"/>
                <c:pt idx="0">
                  <c:v>mortalité</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Feuil1!$A$2:$A$7</c:f>
              <c:strCache>
                <c:ptCount val="6"/>
                <c:pt idx="0">
                  <c:v>0-14</c:v>
                </c:pt>
                <c:pt idx="1">
                  <c:v>15-49</c:v>
                </c:pt>
                <c:pt idx="2">
                  <c:v>50-64</c:v>
                </c:pt>
                <c:pt idx="3">
                  <c:v>65-74</c:v>
                </c:pt>
                <c:pt idx="4">
                  <c:v>75-84</c:v>
                </c:pt>
                <c:pt idx="5">
                  <c:v>85 et +</c:v>
                </c:pt>
              </c:strCache>
            </c:strRef>
          </c:cat>
          <c:val>
            <c:numRef>
              <c:f>Feuil1!$C$2:$C$7</c:f>
              <c:numCache>
                <c:formatCode>General</c:formatCode>
                <c:ptCount val="6"/>
                <c:pt idx="0">
                  <c:v>0</c:v>
                </c:pt>
                <c:pt idx="1">
                  <c:v>14</c:v>
                </c:pt>
                <c:pt idx="2">
                  <c:v>24</c:v>
                </c:pt>
                <c:pt idx="3">
                  <c:v>20</c:v>
                </c:pt>
                <c:pt idx="4">
                  <c:v>25</c:v>
                </c:pt>
                <c:pt idx="5">
                  <c:v>17</c:v>
                </c:pt>
              </c:numCache>
            </c:numRef>
          </c:val>
          <c:smooth val="0"/>
          <c:extLst>
            <c:ext xmlns:c16="http://schemas.microsoft.com/office/drawing/2014/chart" uri="{C3380CC4-5D6E-409C-BE32-E72D297353CC}">
              <c16:uniqueId val="{00000001-2C83-1143-A0F4-121EB5AA83D7}"/>
            </c:ext>
          </c:extLst>
        </c:ser>
        <c:dLbls>
          <c:showLegendKey val="0"/>
          <c:showVal val="0"/>
          <c:showCatName val="0"/>
          <c:showSerName val="0"/>
          <c:showPercent val="0"/>
          <c:showBubbleSize val="0"/>
        </c:dLbls>
        <c:marker val="1"/>
        <c:smooth val="0"/>
        <c:axId val="479442960"/>
        <c:axId val="479432768"/>
      </c:lineChart>
      <c:catAx>
        <c:axId val="4794429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79432768"/>
        <c:crosses val="autoZero"/>
        <c:auto val="1"/>
        <c:lblAlgn val="ctr"/>
        <c:lblOffset val="100"/>
        <c:noMultiLvlLbl val="0"/>
      </c:catAx>
      <c:valAx>
        <c:axId val="47943276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794429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200" dirty="0">
                <a:effectLst/>
                <a:latin typeface="Open Sans" charset="0"/>
                <a:ea typeface="Open Sans" charset="0"/>
                <a:cs typeface="Open Sans" charset="0"/>
              </a:rPr>
              <a:t> Femmes</a:t>
            </a:r>
          </a:p>
        </c:rich>
      </c:tx>
      <c:layout>
        <c:manualLayout>
          <c:xMode val="edge"/>
          <c:yMode val="edge"/>
          <c:x val="0.36237519462609546"/>
          <c:y val="0.1590312418941551"/>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manualLayout>
          <c:layoutTarget val="inner"/>
          <c:xMode val="edge"/>
          <c:yMode val="edge"/>
          <c:x val="9.2220672875857404E-2"/>
          <c:y val="0.28977712620954044"/>
          <c:w val="0.90777932712414255"/>
          <c:h val="0.54913309024368706"/>
        </c:manualLayout>
      </c:layout>
      <c:lineChart>
        <c:grouping val="standard"/>
        <c:varyColors val="0"/>
        <c:ser>
          <c:idx val="0"/>
          <c:order val="0"/>
          <c:tx>
            <c:strRef>
              <c:f>Feuil1!$B$1</c:f>
              <c:strCache>
                <c:ptCount val="1"/>
                <c:pt idx="0">
                  <c:v>Incidences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Feuil1!$A$2:$A$7</c:f>
              <c:numCache>
                <c:formatCode>General</c:formatCode>
                <c:ptCount val="6"/>
                <c:pt idx="0">
                  <c:v>1980</c:v>
                </c:pt>
                <c:pt idx="1">
                  <c:v>1990</c:v>
                </c:pt>
                <c:pt idx="2">
                  <c:v>2000</c:v>
                </c:pt>
                <c:pt idx="3">
                  <c:v>2005</c:v>
                </c:pt>
                <c:pt idx="4">
                  <c:v>2010</c:v>
                </c:pt>
                <c:pt idx="5">
                  <c:v>2012</c:v>
                </c:pt>
              </c:numCache>
            </c:numRef>
          </c:cat>
          <c:val>
            <c:numRef>
              <c:f>Feuil1!$B$2:$B$7</c:f>
              <c:numCache>
                <c:formatCode>General</c:formatCode>
                <c:ptCount val="6"/>
                <c:pt idx="0">
                  <c:v>4</c:v>
                </c:pt>
                <c:pt idx="1">
                  <c:v>6.2</c:v>
                </c:pt>
                <c:pt idx="2">
                  <c:v>8.7000000000000011</c:v>
                </c:pt>
                <c:pt idx="3">
                  <c:v>9.8000000000000007</c:v>
                </c:pt>
                <c:pt idx="4">
                  <c:v>10.7</c:v>
                </c:pt>
                <c:pt idx="5">
                  <c:v>11</c:v>
                </c:pt>
              </c:numCache>
            </c:numRef>
          </c:val>
          <c:smooth val="0"/>
          <c:extLst>
            <c:ext xmlns:c16="http://schemas.microsoft.com/office/drawing/2014/chart" uri="{C3380CC4-5D6E-409C-BE32-E72D297353CC}">
              <c16:uniqueId val="{00000000-C60C-5649-A96B-2C0C44AD4956}"/>
            </c:ext>
          </c:extLst>
        </c:ser>
        <c:ser>
          <c:idx val="1"/>
          <c:order val="1"/>
          <c:tx>
            <c:strRef>
              <c:f>Feuil1!$C$1</c:f>
              <c:strCache>
                <c:ptCount val="1"/>
                <c:pt idx="0">
                  <c:v>mortalité</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Feuil1!$A$2:$A$7</c:f>
              <c:numCache>
                <c:formatCode>General</c:formatCode>
                <c:ptCount val="6"/>
                <c:pt idx="0">
                  <c:v>1980</c:v>
                </c:pt>
                <c:pt idx="1">
                  <c:v>1990</c:v>
                </c:pt>
                <c:pt idx="2">
                  <c:v>2000</c:v>
                </c:pt>
                <c:pt idx="3">
                  <c:v>2005</c:v>
                </c:pt>
                <c:pt idx="4">
                  <c:v>2010</c:v>
                </c:pt>
                <c:pt idx="5">
                  <c:v>2012</c:v>
                </c:pt>
              </c:numCache>
            </c:numRef>
          </c:cat>
          <c:val>
            <c:numRef>
              <c:f>Feuil1!$C$2:$C$7</c:f>
              <c:numCache>
                <c:formatCode>General</c:formatCode>
                <c:ptCount val="6"/>
                <c:pt idx="0">
                  <c:v>0.8</c:v>
                </c:pt>
                <c:pt idx="1">
                  <c:v>1</c:v>
                </c:pt>
                <c:pt idx="2">
                  <c:v>1.1000000000000001</c:v>
                </c:pt>
                <c:pt idx="3">
                  <c:v>1.1000000000000001</c:v>
                </c:pt>
                <c:pt idx="4">
                  <c:v>1</c:v>
                </c:pt>
                <c:pt idx="5">
                  <c:v>1</c:v>
                </c:pt>
              </c:numCache>
            </c:numRef>
          </c:val>
          <c:smooth val="0"/>
          <c:extLst>
            <c:ext xmlns:c16="http://schemas.microsoft.com/office/drawing/2014/chart" uri="{C3380CC4-5D6E-409C-BE32-E72D297353CC}">
              <c16:uniqueId val="{00000001-C60C-5649-A96B-2C0C44AD4956}"/>
            </c:ext>
          </c:extLst>
        </c:ser>
        <c:dLbls>
          <c:dLblPos val="t"/>
          <c:showLegendKey val="0"/>
          <c:showVal val="1"/>
          <c:showCatName val="0"/>
          <c:showSerName val="0"/>
          <c:showPercent val="0"/>
          <c:showBubbleSize val="0"/>
        </c:dLbls>
        <c:marker val="1"/>
        <c:smooth val="0"/>
        <c:axId val="479433944"/>
        <c:axId val="479434336"/>
      </c:lineChart>
      <c:catAx>
        <c:axId val="479433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79434336"/>
        <c:crosses val="autoZero"/>
        <c:auto val="1"/>
        <c:lblAlgn val="ctr"/>
        <c:lblOffset val="100"/>
        <c:noMultiLvlLbl val="0"/>
      </c:catAx>
      <c:valAx>
        <c:axId val="47943433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7943394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fr-FR" sz="1200" dirty="0">
                <a:effectLst/>
                <a:latin typeface="Open Sans" charset="0"/>
                <a:ea typeface="Open Sans" charset="0"/>
                <a:cs typeface="Open Sans" charset="0"/>
              </a:rPr>
              <a:t>Hommes</a:t>
            </a:r>
          </a:p>
        </c:rich>
      </c:tx>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fr-FR"/>
        </a:p>
      </c:txPr>
    </c:title>
    <c:autoTitleDeleted val="0"/>
    <c:plotArea>
      <c:layout/>
      <c:lineChart>
        <c:grouping val="standard"/>
        <c:varyColors val="0"/>
        <c:ser>
          <c:idx val="0"/>
          <c:order val="0"/>
          <c:tx>
            <c:strRef>
              <c:f>Feuil1!$B$1</c:f>
              <c:strCache>
                <c:ptCount val="1"/>
                <c:pt idx="0">
                  <c:v>Incidences</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Feuil1!$A$2:$A$7</c:f>
              <c:numCache>
                <c:formatCode>General</c:formatCode>
                <c:ptCount val="6"/>
                <c:pt idx="0">
                  <c:v>1980</c:v>
                </c:pt>
                <c:pt idx="1">
                  <c:v>1990</c:v>
                </c:pt>
                <c:pt idx="2">
                  <c:v>2000</c:v>
                </c:pt>
                <c:pt idx="3">
                  <c:v>2005</c:v>
                </c:pt>
                <c:pt idx="4">
                  <c:v>2010</c:v>
                </c:pt>
                <c:pt idx="5">
                  <c:v>2012</c:v>
                </c:pt>
              </c:numCache>
            </c:numRef>
          </c:cat>
          <c:val>
            <c:numRef>
              <c:f>Feuil1!$B$2:$B$7</c:f>
              <c:numCache>
                <c:formatCode>General</c:formatCode>
                <c:ptCount val="6"/>
                <c:pt idx="0">
                  <c:v>2.5</c:v>
                </c:pt>
                <c:pt idx="1">
                  <c:v>4.5999999999999996</c:v>
                </c:pt>
                <c:pt idx="2">
                  <c:v>7.4</c:v>
                </c:pt>
                <c:pt idx="3">
                  <c:v>8.9</c:v>
                </c:pt>
                <c:pt idx="4">
                  <c:v>10.3</c:v>
                </c:pt>
                <c:pt idx="5">
                  <c:v>10.8</c:v>
                </c:pt>
              </c:numCache>
            </c:numRef>
          </c:val>
          <c:smooth val="0"/>
          <c:extLst>
            <c:ext xmlns:c16="http://schemas.microsoft.com/office/drawing/2014/chart" uri="{C3380CC4-5D6E-409C-BE32-E72D297353CC}">
              <c16:uniqueId val="{00000000-A9A0-984F-90F9-78C8C46A2AD4}"/>
            </c:ext>
          </c:extLst>
        </c:ser>
        <c:ser>
          <c:idx val="1"/>
          <c:order val="1"/>
          <c:tx>
            <c:strRef>
              <c:f>Feuil1!$C$1</c:f>
              <c:strCache>
                <c:ptCount val="1"/>
                <c:pt idx="0">
                  <c:v>mortalité</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fr-FR"/>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Feuil1!$A$2:$A$7</c:f>
              <c:numCache>
                <c:formatCode>General</c:formatCode>
                <c:ptCount val="6"/>
                <c:pt idx="0">
                  <c:v>1980</c:v>
                </c:pt>
                <c:pt idx="1">
                  <c:v>1990</c:v>
                </c:pt>
                <c:pt idx="2">
                  <c:v>2000</c:v>
                </c:pt>
                <c:pt idx="3">
                  <c:v>2005</c:v>
                </c:pt>
                <c:pt idx="4">
                  <c:v>2010</c:v>
                </c:pt>
                <c:pt idx="5">
                  <c:v>2012</c:v>
                </c:pt>
              </c:numCache>
            </c:numRef>
          </c:cat>
          <c:val>
            <c:numRef>
              <c:f>Feuil1!$C$2:$C$7</c:f>
              <c:numCache>
                <c:formatCode>General</c:formatCode>
                <c:ptCount val="6"/>
                <c:pt idx="0">
                  <c:v>0.9</c:v>
                </c:pt>
                <c:pt idx="1">
                  <c:v>1.3</c:v>
                </c:pt>
                <c:pt idx="2">
                  <c:v>1.6</c:v>
                </c:pt>
                <c:pt idx="3">
                  <c:v>1.7</c:v>
                </c:pt>
                <c:pt idx="4">
                  <c:v>1.7</c:v>
                </c:pt>
                <c:pt idx="5">
                  <c:v>1.7</c:v>
                </c:pt>
              </c:numCache>
            </c:numRef>
          </c:val>
          <c:smooth val="0"/>
          <c:extLst>
            <c:ext xmlns:c16="http://schemas.microsoft.com/office/drawing/2014/chart" uri="{C3380CC4-5D6E-409C-BE32-E72D297353CC}">
              <c16:uniqueId val="{00000001-A9A0-984F-90F9-78C8C46A2AD4}"/>
            </c:ext>
          </c:extLst>
        </c:ser>
        <c:dLbls>
          <c:dLblPos val="t"/>
          <c:showLegendKey val="0"/>
          <c:showVal val="1"/>
          <c:showCatName val="0"/>
          <c:showSerName val="0"/>
          <c:showPercent val="0"/>
          <c:showBubbleSize val="0"/>
        </c:dLbls>
        <c:marker val="1"/>
        <c:smooth val="0"/>
        <c:axId val="479433552"/>
        <c:axId val="479435904"/>
      </c:lineChart>
      <c:catAx>
        <c:axId val="4794335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79435904"/>
        <c:crosses val="autoZero"/>
        <c:auto val="1"/>
        <c:lblAlgn val="ctr"/>
        <c:lblOffset val="100"/>
        <c:noMultiLvlLbl val="0"/>
      </c:catAx>
      <c:valAx>
        <c:axId val="4794359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crossAx val="479433552"/>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fr-FR"/>
        </a:p>
      </c:txPr>
    </c:legend>
    <c:plotVisOnly val="1"/>
    <c:dispBlanksAs val="gap"/>
    <c:showDLblsOverMax val="0"/>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83948D-F4C5-474A-8D28-41D3A50F0AD1}" type="doc">
      <dgm:prSet loTypeId="urn:microsoft.com/office/officeart/2005/8/layout/chevron1" loCatId="" qsTypeId="urn:microsoft.com/office/officeart/2005/8/quickstyle/simple1" qsCatId="simple" csTypeId="urn:microsoft.com/office/officeart/2005/8/colors/accent1_2" csCatId="accent1" phldr="1"/>
      <dgm:spPr/>
    </dgm:pt>
    <dgm:pt modelId="{1BA21888-70E0-9149-8916-E6418043FEB9}" type="pres">
      <dgm:prSet presAssocID="{3083948D-F4C5-474A-8D28-41D3A50F0AD1}" presName="Name0" presStyleCnt="0">
        <dgm:presLayoutVars>
          <dgm:dir/>
          <dgm:animLvl val="lvl"/>
          <dgm:resizeHandles val="exact"/>
        </dgm:presLayoutVars>
      </dgm:prSet>
      <dgm:spPr/>
    </dgm:pt>
  </dgm:ptLst>
  <dgm:cxnLst>
    <dgm:cxn modelId="{2DDBE7DE-4DC7-4E4F-B084-BD366359E2D6}" type="presOf" srcId="{3083948D-F4C5-474A-8D28-41D3A50F0AD1}" destId="{1BA21888-70E0-9149-8916-E6418043FEB9}" srcOrd="0"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686E93B-7516-436C-99E6-FBB21B6BABF5}" type="datetimeFigureOut">
              <a:rPr lang="fr-FR" smtClean="0"/>
              <a:t>05/04/2023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04CD3E-1D2E-4596-94F4-ECF59CCA5C80}" type="slidenum">
              <a:rPr lang="fr-FR" smtClean="0"/>
              <a:t>‹N°›</a:t>
            </a:fld>
            <a:endParaRPr lang="fr-FR"/>
          </a:p>
        </p:txBody>
      </p:sp>
    </p:spTree>
    <p:extLst>
      <p:ext uri="{BB962C8B-B14F-4D97-AF65-F5344CB8AC3E}">
        <p14:creationId xmlns:p14="http://schemas.microsoft.com/office/powerpoint/2010/main" val="20165429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Faute d’orthographe mélanine (et non pas </a:t>
            </a:r>
            <a:r>
              <a:rPr lang="fr-FR" dirty="0" err="1"/>
              <a:t>mélanime</a:t>
            </a:r>
            <a:r>
              <a:rPr lang="fr-FR" dirty="0"/>
              <a:t>) sur schéma de droite</a:t>
            </a:r>
          </a:p>
        </p:txBody>
      </p:sp>
      <p:sp>
        <p:nvSpPr>
          <p:cNvPr id="4" name="Espace réservé du numéro de diapositive 3"/>
          <p:cNvSpPr>
            <a:spLocks noGrp="1"/>
          </p:cNvSpPr>
          <p:nvPr>
            <p:ph type="sldNum" sz="quarter" idx="5"/>
          </p:nvPr>
        </p:nvSpPr>
        <p:spPr/>
        <p:txBody>
          <a:bodyPr/>
          <a:lstStyle/>
          <a:p>
            <a:fld id="{C304CD3E-1D2E-4596-94F4-ECF59CCA5C80}" type="slidenum">
              <a:rPr lang="fr-FR" smtClean="0"/>
              <a:t>10</a:t>
            </a:fld>
            <a:endParaRPr lang="fr-FR"/>
          </a:p>
        </p:txBody>
      </p:sp>
    </p:spTree>
    <p:extLst>
      <p:ext uri="{BB962C8B-B14F-4D97-AF65-F5344CB8AC3E}">
        <p14:creationId xmlns:p14="http://schemas.microsoft.com/office/powerpoint/2010/main" val="39618013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FE47F851-01C5-0042-916C-CC0E74DC1BA2}" type="slidenum">
              <a:rPr lang="fr-FR" smtClean="0"/>
              <a:t>22</a:t>
            </a:fld>
            <a:endParaRPr lang="fr-FR"/>
          </a:p>
        </p:txBody>
      </p:sp>
    </p:spTree>
    <p:extLst>
      <p:ext uri="{BB962C8B-B14F-4D97-AF65-F5344CB8AC3E}">
        <p14:creationId xmlns:p14="http://schemas.microsoft.com/office/powerpoint/2010/main" val="360585982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a:xfrm>
            <a:off x="685800" y="4400550"/>
            <a:ext cx="5037667" cy="2897717"/>
          </a:xfrm>
        </p:spPr>
        <p:txBody>
          <a:bodyPr/>
          <a:lstStyle/>
          <a:p>
            <a:r>
              <a:rPr lang="fr-FR" dirty="0"/>
              <a:t>Lorsqu’elle a lieu, l’exérèse du ganglion sentinelle se déroule en même temps que l’exérèse élargie, sous anesthésie générale.</a:t>
            </a:r>
          </a:p>
          <a:p>
            <a:r>
              <a:rPr lang="fr-FR" dirty="0"/>
              <a:t> </a:t>
            </a:r>
          </a:p>
          <a:p>
            <a:r>
              <a:rPr lang="fr-FR" dirty="0"/>
              <a:t>Afin de localiser le ou les ganglions sentinelles, un produit est injecté au voisinage de la tumeur, par un médecin nucléaire. Deux produits sont le plus souvent utilisés : un colorant appelé bleu patenté ou un produit radioactif (sans danger pour le patient). Parfois, ces deux produits sont associés.</a:t>
            </a:r>
          </a:p>
          <a:p>
            <a:r>
              <a:rPr lang="fr-FR" dirty="0"/>
              <a:t> </a:t>
            </a:r>
          </a:p>
          <a:p>
            <a:r>
              <a:rPr lang="fr-FR" dirty="0"/>
              <a:t>L’injection de la substance radioactive se fait quelques heures avant l’intervention chirurgicale. L’injection de colorant bleu a lieu en salle d’opération, quelques minutes avant la recherche des ganglions.</a:t>
            </a:r>
          </a:p>
          <a:p>
            <a:r>
              <a:rPr lang="fr-FR" dirty="0"/>
              <a:t> </a:t>
            </a:r>
          </a:p>
          <a:p>
            <a:r>
              <a:rPr lang="fr-FR" dirty="0"/>
              <a:t>Le produit (colorant ou substance radioactive) est absorbé par les vaisseaux lymphatiques et circule jusqu’aux premiers ganglions (le ou les ganglions sentinelles) en amont du mélanome.</a:t>
            </a:r>
          </a:p>
          <a:p>
            <a:r>
              <a:rPr lang="fr-FR" dirty="0"/>
              <a:t> </a:t>
            </a:r>
          </a:p>
          <a:p>
            <a:r>
              <a:rPr lang="fr-FR" dirty="0"/>
              <a:t>Lorsque le produit utilisé est une substance radioactive, le ou les ganglions sont localisés grâce à une scintigraphie effectuée par un médecin nucléaire avant l’intervention et à une sonde peropératoire utilisée par le chirurgien pendant l’opération. </a:t>
            </a:r>
          </a:p>
          <a:p>
            <a:r>
              <a:rPr lang="fr-FR" dirty="0"/>
              <a:t>S’il a choisi le colorant, le chirurgien recherche, pendant l’intervention,  le ganglion teinté de bleu. Le ou les  ganglions sentinelles alors repérés, le chirurgien les retire en faisant une petite incision au-dessus d’eux. Le plus souvent, cette incision n’est pas réalisée au même endroit que celle de l’exérèse de la tumeur. Il y a donc deux cicatrices. </a:t>
            </a:r>
          </a:p>
          <a:p>
            <a:r>
              <a:rPr lang="fr-FR" dirty="0"/>
              <a:t> </a:t>
            </a:r>
          </a:p>
          <a:p>
            <a:r>
              <a:rPr lang="fr-FR" dirty="0"/>
              <a:t>Lors de cette opération, un à trois ganglions lymphatiques sont habituellement enlevés.</a:t>
            </a:r>
          </a:p>
          <a:p>
            <a:r>
              <a:rPr lang="fr-FR" dirty="0"/>
              <a:t> </a:t>
            </a:r>
          </a:p>
          <a:p>
            <a:endParaRPr lang="fr-FR" dirty="0"/>
          </a:p>
        </p:txBody>
      </p:sp>
      <p:sp>
        <p:nvSpPr>
          <p:cNvPr id="4" name="Espace réservé du numéro de diapositive 3"/>
          <p:cNvSpPr>
            <a:spLocks noGrp="1"/>
          </p:cNvSpPr>
          <p:nvPr>
            <p:ph type="sldNum" sz="quarter" idx="10"/>
          </p:nvPr>
        </p:nvSpPr>
        <p:spPr/>
        <p:txBody>
          <a:bodyPr/>
          <a:lstStyle/>
          <a:p>
            <a:fld id="{F4D24DB2-1C5E-BC41-BE75-6494A8253C0C}" type="slidenum">
              <a:rPr lang="fr-FR" smtClean="0"/>
              <a:t>37</a:t>
            </a:fld>
            <a:endParaRPr lang="fr-FR" dirty="0"/>
          </a:p>
        </p:txBody>
      </p:sp>
    </p:spTree>
    <p:extLst>
      <p:ext uri="{BB962C8B-B14F-4D97-AF65-F5344CB8AC3E}">
        <p14:creationId xmlns:p14="http://schemas.microsoft.com/office/powerpoint/2010/main" val="109358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Voir si schéma adapté au grand public ou pas ?</a:t>
            </a:r>
          </a:p>
        </p:txBody>
      </p:sp>
      <p:sp>
        <p:nvSpPr>
          <p:cNvPr id="4" name="Espace réservé du numéro de diapositive 3"/>
          <p:cNvSpPr>
            <a:spLocks noGrp="1"/>
          </p:cNvSpPr>
          <p:nvPr>
            <p:ph type="sldNum" sz="quarter" idx="5"/>
          </p:nvPr>
        </p:nvSpPr>
        <p:spPr/>
        <p:txBody>
          <a:bodyPr/>
          <a:lstStyle/>
          <a:p>
            <a:fld id="{C304CD3E-1D2E-4596-94F4-ECF59CCA5C80}" type="slidenum">
              <a:rPr lang="fr-FR" smtClean="0"/>
              <a:t>45</a:t>
            </a:fld>
            <a:endParaRPr lang="fr-FR"/>
          </a:p>
        </p:txBody>
      </p:sp>
    </p:spTree>
    <p:extLst>
      <p:ext uri="{BB962C8B-B14F-4D97-AF65-F5344CB8AC3E}">
        <p14:creationId xmlns:p14="http://schemas.microsoft.com/office/powerpoint/2010/main" val="3128910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e l'image des diapositives 1">
            <a:extLst>
              <a:ext uri="{FF2B5EF4-FFF2-40B4-BE49-F238E27FC236}">
                <a16:creationId xmlns:a16="http://schemas.microsoft.com/office/drawing/2014/main" id="{4D08526D-288E-4457-84EA-C4701804B06D}"/>
              </a:ext>
            </a:extLst>
          </p:cNvPr>
          <p:cNvSpPr>
            <a:spLocks noGrp="1" noRot="1" noChangeAspect="1" noChangeArrowheads="1" noTextEdit="1"/>
          </p:cNvSpPr>
          <p:nvPr>
            <p:ph type="sldImg"/>
          </p:nvPr>
        </p:nvSpPr>
        <p:spPr>
          <a:ln/>
        </p:spPr>
      </p:sp>
      <p:sp>
        <p:nvSpPr>
          <p:cNvPr id="9219" name="Espace réservé des commentaires 2">
            <a:extLst>
              <a:ext uri="{FF2B5EF4-FFF2-40B4-BE49-F238E27FC236}">
                <a16:creationId xmlns:a16="http://schemas.microsoft.com/office/drawing/2014/main" id="{6BC25182-B0CF-48F7-91CB-E377F14459BD}"/>
              </a:ext>
            </a:extLst>
          </p:cNvPr>
          <p:cNvSpPr>
            <a:spLocks noGrp="1" noChangeArrowheads="1"/>
          </p:cNvSpPr>
          <p:nvPr>
            <p:ph type="body" idx="1"/>
          </p:nvPr>
        </p:nvSpPr>
        <p:spPr>
          <a:noFill/>
        </p:spPr>
        <p:txBody>
          <a:bodyPr/>
          <a:lstStyle/>
          <a:p>
            <a:endParaRPr lang="fr-FR" altLang="fr-FR"/>
          </a:p>
        </p:txBody>
      </p:sp>
      <p:sp>
        <p:nvSpPr>
          <p:cNvPr id="9220" name="Espace réservé du numéro de diapositive 3">
            <a:extLst>
              <a:ext uri="{FF2B5EF4-FFF2-40B4-BE49-F238E27FC236}">
                <a16:creationId xmlns:a16="http://schemas.microsoft.com/office/drawing/2014/main" id="{C4B2DEA6-E4C4-40DD-9321-73E79C2B0B99}"/>
              </a:ext>
            </a:extLst>
          </p:cNvPr>
          <p:cNvSpPr>
            <a:spLocks noGrp="1"/>
          </p:cNvSpPr>
          <p:nvPr>
            <p:ph type="sldNum" sz="quarter" idx="5"/>
          </p:nvPr>
        </p:nvSpPr>
        <p:spPr>
          <a:noFill/>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166FCAE4-5297-4B7D-B037-B707FBDCF4EF}" type="slidenum">
              <a:rPr lang="fr-FR" altLang="fr-FR" smtClean="0"/>
              <a:pPr/>
              <a:t>61</a:t>
            </a:fld>
            <a:endParaRPr lang="fr-FR" altLang="fr-FR"/>
          </a:p>
        </p:txBody>
      </p:sp>
    </p:spTree>
    <p:extLst>
      <p:ext uri="{BB962C8B-B14F-4D97-AF65-F5344CB8AC3E}">
        <p14:creationId xmlns:p14="http://schemas.microsoft.com/office/powerpoint/2010/main" val="14469113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p:cNvSpPr>
            <a:spLocks noGrp="1"/>
          </p:cNvSpPr>
          <p:nvPr>
            <p:ph type="dt" sz="half" idx="10"/>
          </p:nvPr>
        </p:nvSpPr>
        <p:spPr/>
        <p:txBody>
          <a:bodyPr/>
          <a:lstStyle/>
          <a:p>
            <a:fld id="{9BF9DC07-8F4A-48F4-A5A8-00A4D7204BFB}" type="datetimeFigureOut">
              <a:rPr lang="fr-FR" smtClean="0"/>
              <a:t>05/04/2023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FA4531-912B-4088-BD71-077FD02C9B00}" type="slidenum">
              <a:rPr lang="fr-FR" smtClean="0"/>
              <a:t>‹N°›</a:t>
            </a:fld>
            <a:endParaRPr lang="fr-FR"/>
          </a:p>
        </p:txBody>
      </p:sp>
    </p:spTree>
    <p:extLst>
      <p:ext uri="{BB962C8B-B14F-4D97-AF65-F5344CB8AC3E}">
        <p14:creationId xmlns:p14="http://schemas.microsoft.com/office/powerpoint/2010/main" val="3760271218"/>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BF9DC07-8F4A-48F4-A5A8-00A4D7204BFB}" type="datetimeFigureOut">
              <a:rPr lang="fr-FR" smtClean="0"/>
              <a:t>05/04/2023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FA4531-912B-4088-BD71-077FD02C9B00}" type="slidenum">
              <a:rPr lang="fr-FR" smtClean="0"/>
              <a:t>‹N°›</a:t>
            </a:fld>
            <a:endParaRPr lang="fr-FR"/>
          </a:p>
        </p:txBody>
      </p:sp>
    </p:spTree>
    <p:extLst>
      <p:ext uri="{BB962C8B-B14F-4D97-AF65-F5344CB8AC3E}">
        <p14:creationId xmlns:p14="http://schemas.microsoft.com/office/powerpoint/2010/main" val="894981206"/>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BF9DC07-8F4A-48F4-A5A8-00A4D7204BFB}" type="datetimeFigureOut">
              <a:rPr lang="fr-FR" smtClean="0"/>
              <a:t>05/04/2023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FA4531-912B-4088-BD71-077FD02C9B00}" type="slidenum">
              <a:rPr lang="fr-FR" smtClean="0"/>
              <a:t>‹N°›</a:t>
            </a:fld>
            <a:endParaRPr lang="fr-FR"/>
          </a:p>
        </p:txBody>
      </p:sp>
    </p:spTree>
    <p:extLst>
      <p:ext uri="{BB962C8B-B14F-4D97-AF65-F5344CB8AC3E}">
        <p14:creationId xmlns:p14="http://schemas.microsoft.com/office/powerpoint/2010/main" val="1160877116"/>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2660885"/>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4D70A914-DCF3-4B2A-B03E-775CEB4998BF}"/>
              </a:ext>
            </a:extLst>
          </p:cNvPr>
          <p:cNvSpPr>
            <a:spLocks noGrp="1"/>
          </p:cNvSpPr>
          <p:nvPr>
            <p:ph type="pic" sz="quarter" idx="10" hasCustomPrompt="1"/>
          </p:nvPr>
        </p:nvSpPr>
        <p:spPr>
          <a:xfrm>
            <a:off x="638631" y="2108199"/>
            <a:ext cx="4232518" cy="3828144"/>
          </a:xfrm>
          <a:custGeom>
            <a:avLst/>
            <a:gdLst>
              <a:gd name="connsiteX0" fmla="*/ 41303 w 4557479"/>
              <a:gd name="connsiteY0" fmla="*/ 0 h 4122058"/>
              <a:gd name="connsiteX1" fmla="*/ 4516176 w 4557479"/>
              <a:gd name="connsiteY1" fmla="*/ 0 h 4122058"/>
              <a:gd name="connsiteX2" fmla="*/ 4557479 w 4557479"/>
              <a:gd name="connsiteY2" fmla="*/ 41303 h 4122058"/>
              <a:gd name="connsiteX3" fmla="*/ 4557479 w 4557479"/>
              <a:gd name="connsiteY3" fmla="*/ 4080755 h 4122058"/>
              <a:gd name="connsiteX4" fmla="*/ 4516176 w 4557479"/>
              <a:gd name="connsiteY4" fmla="*/ 4122058 h 4122058"/>
              <a:gd name="connsiteX5" fmla="*/ 41303 w 4557479"/>
              <a:gd name="connsiteY5" fmla="*/ 4122058 h 4122058"/>
              <a:gd name="connsiteX6" fmla="*/ 0 w 4557479"/>
              <a:gd name="connsiteY6" fmla="*/ 4080755 h 4122058"/>
              <a:gd name="connsiteX7" fmla="*/ 0 w 4557479"/>
              <a:gd name="connsiteY7" fmla="*/ 41303 h 4122058"/>
              <a:gd name="connsiteX8" fmla="*/ 41303 w 4557479"/>
              <a:gd name="connsiteY8" fmla="*/ 0 h 4122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57479" h="4122058">
                <a:moveTo>
                  <a:pt x="41303" y="0"/>
                </a:moveTo>
                <a:lnTo>
                  <a:pt x="4516176" y="0"/>
                </a:lnTo>
                <a:cubicBezTo>
                  <a:pt x="4538987" y="0"/>
                  <a:pt x="4557479" y="18492"/>
                  <a:pt x="4557479" y="41303"/>
                </a:cubicBezTo>
                <a:lnTo>
                  <a:pt x="4557479" y="4080755"/>
                </a:lnTo>
                <a:cubicBezTo>
                  <a:pt x="4557479" y="4103566"/>
                  <a:pt x="4538987" y="4122058"/>
                  <a:pt x="4516176" y="4122058"/>
                </a:cubicBezTo>
                <a:lnTo>
                  <a:pt x="41303" y="4122058"/>
                </a:lnTo>
                <a:cubicBezTo>
                  <a:pt x="18492" y="4122058"/>
                  <a:pt x="0" y="4103566"/>
                  <a:pt x="0" y="4080755"/>
                </a:cubicBezTo>
                <a:lnTo>
                  <a:pt x="0" y="41303"/>
                </a:lnTo>
                <a:cubicBezTo>
                  <a:pt x="0" y="18492"/>
                  <a:pt x="18492" y="0"/>
                  <a:pt x="41303" y="0"/>
                </a:cubicBezTo>
                <a:close/>
              </a:path>
            </a:pathLst>
          </a:custGeom>
          <a:solidFill>
            <a:schemeClr val="bg1">
              <a:lumMod val="95000"/>
              <a:alpha val="30000"/>
            </a:schemeClr>
          </a:solidFill>
          <a:ln w="12700">
            <a:noFill/>
          </a:ln>
          <a:effectLst>
            <a:outerShdw blurRad="711200" dist="431800" dir="42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906622018"/>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75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ppt_x"/>
                                          </p:val>
                                        </p:tav>
                                        <p:tav tm="100000">
                                          <p:val>
                                            <p:strVal val="#ppt_x"/>
                                          </p:val>
                                        </p:tav>
                                      </p:tavLst>
                                    </p:anim>
                                    <p:anim calcmode="lin" valueType="num">
                                      <p:cBhvr additive="base">
                                        <p:cTn id="8" dur="12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3E5C7D7B-2C9D-45F6-AC6B-E1D0BD15B946}"/>
              </a:ext>
            </a:extLst>
          </p:cNvPr>
          <p:cNvSpPr>
            <a:spLocks noGrp="1"/>
          </p:cNvSpPr>
          <p:nvPr>
            <p:ph type="pic" sz="quarter" idx="10" hasCustomPrompt="1"/>
          </p:nvPr>
        </p:nvSpPr>
        <p:spPr>
          <a:xfrm>
            <a:off x="1550454" y="1135627"/>
            <a:ext cx="3170903" cy="4152510"/>
          </a:xfrm>
          <a:prstGeom prst="rect">
            <a:avLst/>
          </a:prstGeom>
          <a:noFill/>
          <a:effectLst>
            <a:outerShdw blurRad="698500" dist="647700" dir="16200000" sx="80000" sy="80000" rotWithShape="0">
              <a:prstClr val="black">
                <a:alpha val="4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302862128"/>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2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5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5C8EFF1-AFD3-4961-A9DF-493ED8FE913D}"/>
              </a:ext>
            </a:extLst>
          </p:cNvPr>
          <p:cNvSpPr>
            <a:spLocks noGrp="1"/>
          </p:cNvSpPr>
          <p:nvPr>
            <p:ph type="pic" sz="quarter" idx="10" hasCustomPrompt="1"/>
          </p:nvPr>
        </p:nvSpPr>
        <p:spPr>
          <a:xfrm>
            <a:off x="6995886" y="1"/>
            <a:ext cx="5196114" cy="6858000"/>
          </a:xfrm>
          <a:prstGeom prst="rect">
            <a:avLst/>
          </a:prstGeom>
          <a:solidFill>
            <a:schemeClr val="bg1">
              <a:lumMod val="95000"/>
              <a:alpha val="30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622281940"/>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5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209D085-BC06-4A85-BF48-549439B4DDD6}"/>
              </a:ext>
            </a:extLst>
          </p:cNvPr>
          <p:cNvSpPr>
            <a:spLocks noGrp="1"/>
          </p:cNvSpPr>
          <p:nvPr>
            <p:ph type="pic" sz="quarter" idx="10" hasCustomPrompt="1"/>
          </p:nvPr>
        </p:nvSpPr>
        <p:spPr>
          <a:xfrm>
            <a:off x="6159007" y="1430994"/>
            <a:ext cx="1677120" cy="1820206"/>
          </a:xfrm>
          <a:custGeom>
            <a:avLst/>
            <a:gdLst>
              <a:gd name="connsiteX0" fmla="*/ 1070540 w 2138414"/>
              <a:gd name="connsiteY0" fmla="*/ 0 h 2320856"/>
              <a:gd name="connsiteX1" fmla="*/ 1083987 w 2138414"/>
              <a:gd name="connsiteY1" fmla="*/ 243 h 2320856"/>
              <a:gd name="connsiteX2" fmla="*/ 1097555 w 2138414"/>
              <a:gd name="connsiteY2" fmla="*/ 849 h 2320856"/>
              <a:gd name="connsiteX3" fmla="*/ 1111002 w 2138414"/>
              <a:gd name="connsiteY3" fmla="*/ 1939 h 2320856"/>
              <a:gd name="connsiteX4" fmla="*/ 1124327 w 2138414"/>
              <a:gd name="connsiteY4" fmla="*/ 3392 h 2320856"/>
              <a:gd name="connsiteX5" fmla="*/ 1137895 w 2138414"/>
              <a:gd name="connsiteY5" fmla="*/ 5210 h 2320856"/>
              <a:gd name="connsiteX6" fmla="*/ 1151221 w 2138414"/>
              <a:gd name="connsiteY6" fmla="*/ 7390 h 2320856"/>
              <a:gd name="connsiteX7" fmla="*/ 1164426 w 2138414"/>
              <a:gd name="connsiteY7" fmla="*/ 10055 h 2320856"/>
              <a:gd name="connsiteX8" fmla="*/ 1177751 w 2138414"/>
              <a:gd name="connsiteY8" fmla="*/ 12963 h 2320856"/>
              <a:gd name="connsiteX9" fmla="*/ 1190956 w 2138414"/>
              <a:gd name="connsiteY9" fmla="*/ 16233 h 2320856"/>
              <a:gd name="connsiteX10" fmla="*/ 1204039 w 2138414"/>
              <a:gd name="connsiteY10" fmla="*/ 19989 h 2320856"/>
              <a:gd name="connsiteX11" fmla="*/ 1217123 w 2138414"/>
              <a:gd name="connsiteY11" fmla="*/ 24229 h 2320856"/>
              <a:gd name="connsiteX12" fmla="*/ 1230085 w 2138414"/>
              <a:gd name="connsiteY12" fmla="*/ 28711 h 2320856"/>
              <a:gd name="connsiteX13" fmla="*/ 1242805 w 2138414"/>
              <a:gd name="connsiteY13" fmla="*/ 33678 h 2320856"/>
              <a:gd name="connsiteX14" fmla="*/ 1255525 w 2138414"/>
              <a:gd name="connsiteY14" fmla="*/ 38888 h 2320856"/>
              <a:gd name="connsiteX15" fmla="*/ 1268245 w 2138414"/>
              <a:gd name="connsiteY15" fmla="*/ 44581 h 2320856"/>
              <a:gd name="connsiteX16" fmla="*/ 1280601 w 2138414"/>
              <a:gd name="connsiteY16" fmla="*/ 50638 h 2320856"/>
              <a:gd name="connsiteX17" fmla="*/ 1720956 w 2138414"/>
              <a:gd name="connsiteY17" fmla="*/ 304553 h 2320856"/>
              <a:gd name="connsiteX18" fmla="*/ 1725680 w 2138414"/>
              <a:gd name="connsiteY18" fmla="*/ 307340 h 2320856"/>
              <a:gd name="connsiteX19" fmla="*/ 1730405 w 2138414"/>
              <a:gd name="connsiteY19" fmla="*/ 310005 h 2320856"/>
              <a:gd name="connsiteX20" fmla="*/ 1735130 w 2138414"/>
              <a:gd name="connsiteY20" fmla="*/ 312791 h 2320856"/>
              <a:gd name="connsiteX21" fmla="*/ 1739975 w 2138414"/>
              <a:gd name="connsiteY21" fmla="*/ 315336 h 2320856"/>
              <a:gd name="connsiteX22" fmla="*/ 1744579 w 2138414"/>
              <a:gd name="connsiteY22" fmla="*/ 318001 h 2320856"/>
              <a:gd name="connsiteX23" fmla="*/ 1749424 w 2138414"/>
              <a:gd name="connsiteY23" fmla="*/ 320423 h 2320856"/>
              <a:gd name="connsiteX24" fmla="*/ 1753907 w 2138414"/>
              <a:gd name="connsiteY24" fmla="*/ 323088 h 2320856"/>
              <a:gd name="connsiteX25" fmla="*/ 1758389 w 2138414"/>
              <a:gd name="connsiteY25" fmla="*/ 325511 h 2320856"/>
              <a:gd name="connsiteX26" fmla="*/ 1942405 w 2138414"/>
              <a:gd name="connsiteY26" fmla="*/ 433814 h 2320856"/>
              <a:gd name="connsiteX27" fmla="*/ 1947372 w 2138414"/>
              <a:gd name="connsiteY27" fmla="*/ 437205 h 2320856"/>
              <a:gd name="connsiteX28" fmla="*/ 1951733 w 2138414"/>
              <a:gd name="connsiteY28" fmla="*/ 440476 h 2320856"/>
              <a:gd name="connsiteX29" fmla="*/ 1955610 w 2138414"/>
              <a:gd name="connsiteY29" fmla="*/ 443625 h 2320856"/>
              <a:gd name="connsiteX30" fmla="*/ 1959244 w 2138414"/>
              <a:gd name="connsiteY30" fmla="*/ 446533 h 2320856"/>
              <a:gd name="connsiteX31" fmla="*/ 1965543 w 2138414"/>
              <a:gd name="connsiteY31" fmla="*/ 451743 h 2320856"/>
              <a:gd name="connsiteX32" fmla="*/ 1970752 w 2138414"/>
              <a:gd name="connsiteY32" fmla="*/ 456588 h 2320856"/>
              <a:gd name="connsiteX33" fmla="*/ 1975598 w 2138414"/>
              <a:gd name="connsiteY33" fmla="*/ 461070 h 2320856"/>
              <a:gd name="connsiteX34" fmla="*/ 1980081 w 2138414"/>
              <a:gd name="connsiteY34" fmla="*/ 465432 h 2320856"/>
              <a:gd name="connsiteX35" fmla="*/ 1982382 w 2138414"/>
              <a:gd name="connsiteY35" fmla="*/ 467491 h 2320856"/>
              <a:gd name="connsiteX36" fmla="*/ 1984805 w 2138414"/>
              <a:gd name="connsiteY36" fmla="*/ 469671 h 2320856"/>
              <a:gd name="connsiteX37" fmla="*/ 1987349 w 2138414"/>
              <a:gd name="connsiteY37" fmla="*/ 471852 h 2320856"/>
              <a:gd name="connsiteX38" fmla="*/ 1990014 w 2138414"/>
              <a:gd name="connsiteY38" fmla="*/ 474033 h 2320856"/>
              <a:gd name="connsiteX39" fmla="*/ 1994376 w 2138414"/>
              <a:gd name="connsiteY39" fmla="*/ 477061 h 2320856"/>
              <a:gd name="connsiteX40" fmla="*/ 1997283 w 2138414"/>
              <a:gd name="connsiteY40" fmla="*/ 479120 h 2320856"/>
              <a:gd name="connsiteX41" fmla="*/ 1998737 w 2138414"/>
              <a:gd name="connsiteY41" fmla="*/ 480332 h 2320856"/>
              <a:gd name="connsiteX42" fmla="*/ 2000191 w 2138414"/>
              <a:gd name="connsiteY42" fmla="*/ 481544 h 2320856"/>
              <a:gd name="connsiteX43" fmla="*/ 2002007 w 2138414"/>
              <a:gd name="connsiteY43" fmla="*/ 483118 h 2320856"/>
              <a:gd name="connsiteX44" fmla="*/ 2004187 w 2138414"/>
              <a:gd name="connsiteY44" fmla="*/ 485541 h 2320856"/>
              <a:gd name="connsiteX45" fmla="*/ 2011699 w 2138414"/>
              <a:gd name="connsiteY45" fmla="*/ 493900 h 2320856"/>
              <a:gd name="connsiteX46" fmla="*/ 2019089 w 2138414"/>
              <a:gd name="connsiteY46" fmla="*/ 502501 h 2320856"/>
              <a:gd name="connsiteX47" fmla="*/ 2026236 w 2138414"/>
              <a:gd name="connsiteY47" fmla="*/ 510981 h 2320856"/>
              <a:gd name="connsiteX48" fmla="*/ 2033262 w 2138414"/>
              <a:gd name="connsiteY48" fmla="*/ 519704 h 2320856"/>
              <a:gd name="connsiteX49" fmla="*/ 2040167 w 2138414"/>
              <a:gd name="connsiteY49" fmla="*/ 528547 h 2320856"/>
              <a:gd name="connsiteX50" fmla="*/ 2046830 w 2138414"/>
              <a:gd name="connsiteY50" fmla="*/ 537512 h 2320856"/>
              <a:gd name="connsiteX51" fmla="*/ 2053251 w 2138414"/>
              <a:gd name="connsiteY51" fmla="*/ 546597 h 2320856"/>
              <a:gd name="connsiteX52" fmla="*/ 2059429 w 2138414"/>
              <a:gd name="connsiteY52" fmla="*/ 555804 h 2320856"/>
              <a:gd name="connsiteX53" fmla="*/ 2065486 w 2138414"/>
              <a:gd name="connsiteY53" fmla="*/ 565132 h 2320856"/>
              <a:gd name="connsiteX54" fmla="*/ 2071301 w 2138414"/>
              <a:gd name="connsiteY54" fmla="*/ 574460 h 2320856"/>
              <a:gd name="connsiteX55" fmla="*/ 2076995 w 2138414"/>
              <a:gd name="connsiteY55" fmla="*/ 584030 h 2320856"/>
              <a:gd name="connsiteX56" fmla="*/ 2082325 w 2138414"/>
              <a:gd name="connsiteY56" fmla="*/ 593601 h 2320856"/>
              <a:gd name="connsiteX57" fmla="*/ 2087655 w 2138414"/>
              <a:gd name="connsiteY57" fmla="*/ 603413 h 2320856"/>
              <a:gd name="connsiteX58" fmla="*/ 2092501 w 2138414"/>
              <a:gd name="connsiteY58" fmla="*/ 613346 h 2320856"/>
              <a:gd name="connsiteX59" fmla="*/ 2097346 w 2138414"/>
              <a:gd name="connsiteY59" fmla="*/ 623280 h 2320856"/>
              <a:gd name="connsiteX60" fmla="*/ 2101829 w 2138414"/>
              <a:gd name="connsiteY60" fmla="*/ 633336 h 2320856"/>
              <a:gd name="connsiteX61" fmla="*/ 2106070 w 2138414"/>
              <a:gd name="connsiteY61" fmla="*/ 643633 h 2320856"/>
              <a:gd name="connsiteX62" fmla="*/ 2110067 w 2138414"/>
              <a:gd name="connsiteY62" fmla="*/ 653930 h 2320856"/>
              <a:gd name="connsiteX63" fmla="*/ 2113944 w 2138414"/>
              <a:gd name="connsiteY63" fmla="*/ 664348 h 2320856"/>
              <a:gd name="connsiteX64" fmla="*/ 2117335 w 2138414"/>
              <a:gd name="connsiteY64" fmla="*/ 674887 h 2320856"/>
              <a:gd name="connsiteX65" fmla="*/ 2120728 w 2138414"/>
              <a:gd name="connsiteY65" fmla="*/ 685670 h 2320856"/>
              <a:gd name="connsiteX66" fmla="*/ 2123635 w 2138414"/>
              <a:gd name="connsiteY66" fmla="*/ 696572 h 2320856"/>
              <a:gd name="connsiteX67" fmla="*/ 2126421 w 2138414"/>
              <a:gd name="connsiteY67" fmla="*/ 707475 h 2320856"/>
              <a:gd name="connsiteX68" fmla="*/ 2128844 w 2138414"/>
              <a:gd name="connsiteY68" fmla="*/ 718499 h 2320856"/>
              <a:gd name="connsiteX69" fmla="*/ 2131025 w 2138414"/>
              <a:gd name="connsiteY69" fmla="*/ 729765 h 2320856"/>
              <a:gd name="connsiteX70" fmla="*/ 2133084 w 2138414"/>
              <a:gd name="connsiteY70" fmla="*/ 741032 h 2320856"/>
              <a:gd name="connsiteX71" fmla="*/ 2134659 w 2138414"/>
              <a:gd name="connsiteY71" fmla="*/ 752540 h 2320856"/>
              <a:gd name="connsiteX72" fmla="*/ 2135992 w 2138414"/>
              <a:gd name="connsiteY72" fmla="*/ 764048 h 2320856"/>
              <a:gd name="connsiteX73" fmla="*/ 2137082 w 2138414"/>
              <a:gd name="connsiteY73" fmla="*/ 775799 h 2320856"/>
              <a:gd name="connsiteX74" fmla="*/ 2137808 w 2138414"/>
              <a:gd name="connsiteY74" fmla="*/ 787551 h 2320856"/>
              <a:gd name="connsiteX75" fmla="*/ 2138294 w 2138414"/>
              <a:gd name="connsiteY75" fmla="*/ 799544 h 2320856"/>
              <a:gd name="connsiteX76" fmla="*/ 2138414 w 2138414"/>
              <a:gd name="connsiteY76" fmla="*/ 811536 h 2320856"/>
              <a:gd name="connsiteX77" fmla="*/ 2138414 w 2138414"/>
              <a:gd name="connsiteY77" fmla="*/ 1509320 h 2320856"/>
              <a:gd name="connsiteX78" fmla="*/ 2138294 w 2138414"/>
              <a:gd name="connsiteY78" fmla="*/ 1518890 h 2320856"/>
              <a:gd name="connsiteX79" fmla="*/ 2137808 w 2138414"/>
              <a:gd name="connsiteY79" fmla="*/ 1528582 h 2320856"/>
              <a:gd name="connsiteX80" fmla="*/ 2137203 w 2138414"/>
              <a:gd name="connsiteY80" fmla="*/ 1538394 h 2320856"/>
              <a:gd name="connsiteX81" fmla="*/ 2136355 w 2138414"/>
              <a:gd name="connsiteY81" fmla="*/ 1548328 h 2320856"/>
              <a:gd name="connsiteX82" fmla="*/ 2135264 w 2138414"/>
              <a:gd name="connsiteY82" fmla="*/ 1558504 h 2320856"/>
              <a:gd name="connsiteX83" fmla="*/ 2133810 w 2138414"/>
              <a:gd name="connsiteY83" fmla="*/ 1568438 h 2320856"/>
              <a:gd name="connsiteX84" fmla="*/ 2132115 w 2138414"/>
              <a:gd name="connsiteY84" fmla="*/ 1578735 h 2320856"/>
              <a:gd name="connsiteX85" fmla="*/ 2130298 w 2138414"/>
              <a:gd name="connsiteY85" fmla="*/ 1588911 h 2320856"/>
              <a:gd name="connsiteX86" fmla="*/ 2128117 w 2138414"/>
              <a:gd name="connsiteY86" fmla="*/ 1599208 h 2320856"/>
              <a:gd name="connsiteX87" fmla="*/ 2125815 w 2138414"/>
              <a:gd name="connsiteY87" fmla="*/ 1609505 h 2320856"/>
              <a:gd name="connsiteX88" fmla="*/ 2123271 w 2138414"/>
              <a:gd name="connsiteY88" fmla="*/ 1619803 h 2320856"/>
              <a:gd name="connsiteX89" fmla="*/ 2120606 w 2138414"/>
              <a:gd name="connsiteY89" fmla="*/ 1630100 h 2320856"/>
              <a:gd name="connsiteX90" fmla="*/ 2117457 w 2138414"/>
              <a:gd name="connsiteY90" fmla="*/ 1640397 h 2320856"/>
              <a:gd name="connsiteX91" fmla="*/ 2114306 w 2138414"/>
              <a:gd name="connsiteY91" fmla="*/ 1650573 h 2320856"/>
              <a:gd name="connsiteX92" fmla="*/ 2111036 w 2138414"/>
              <a:gd name="connsiteY92" fmla="*/ 1660748 h 2320856"/>
              <a:gd name="connsiteX93" fmla="*/ 2107523 w 2138414"/>
              <a:gd name="connsiteY93" fmla="*/ 1670682 h 2320856"/>
              <a:gd name="connsiteX94" fmla="*/ 2103767 w 2138414"/>
              <a:gd name="connsiteY94" fmla="*/ 1680737 h 2320856"/>
              <a:gd name="connsiteX95" fmla="*/ 2099770 w 2138414"/>
              <a:gd name="connsiteY95" fmla="*/ 1690550 h 2320856"/>
              <a:gd name="connsiteX96" fmla="*/ 2095650 w 2138414"/>
              <a:gd name="connsiteY96" fmla="*/ 1700362 h 2320856"/>
              <a:gd name="connsiteX97" fmla="*/ 2091411 w 2138414"/>
              <a:gd name="connsiteY97" fmla="*/ 1709933 h 2320856"/>
              <a:gd name="connsiteX98" fmla="*/ 2086929 w 2138414"/>
              <a:gd name="connsiteY98" fmla="*/ 1719260 h 2320856"/>
              <a:gd name="connsiteX99" fmla="*/ 2082204 w 2138414"/>
              <a:gd name="connsiteY99" fmla="*/ 1728589 h 2320856"/>
              <a:gd name="connsiteX100" fmla="*/ 2077479 w 2138414"/>
              <a:gd name="connsiteY100" fmla="*/ 1737553 h 2320856"/>
              <a:gd name="connsiteX101" fmla="*/ 2072512 w 2138414"/>
              <a:gd name="connsiteY101" fmla="*/ 1746397 h 2320856"/>
              <a:gd name="connsiteX102" fmla="*/ 2067424 w 2138414"/>
              <a:gd name="connsiteY102" fmla="*/ 1755118 h 2320856"/>
              <a:gd name="connsiteX103" fmla="*/ 2062215 w 2138414"/>
              <a:gd name="connsiteY103" fmla="*/ 1763598 h 2320856"/>
              <a:gd name="connsiteX104" fmla="*/ 2056643 w 2138414"/>
              <a:gd name="connsiteY104" fmla="*/ 1771716 h 2320856"/>
              <a:gd name="connsiteX105" fmla="*/ 2051192 w 2138414"/>
              <a:gd name="connsiteY105" fmla="*/ 1779469 h 2320856"/>
              <a:gd name="connsiteX106" fmla="*/ 2045497 w 2138414"/>
              <a:gd name="connsiteY106" fmla="*/ 1787100 h 2320856"/>
              <a:gd name="connsiteX107" fmla="*/ 2039804 w 2138414"/>
              <a:gd name="connsiteY107" fmla="*/ 1794369 h 2320856"/>
              <a:gd name="connsiteX108" fmla="*/ 2033868 w 2138414"/>
              <a:gd name="connsiteY108" fmla="*/ 1801275 h 2320856"/>
              <a:gd name="connsiteX109" fmla="*/ 2027811 w 2138414"/>
              <a:gd name="connsiteY109" fmla="*/ 1807937 h 2320856"/>
              <a:gd name="connsiteX110" fmla="*/ 2023935 w 2138414"/>
              <a:gd name="connsiteY110" fmla="*/ 1811814 h 2320856"/>
              <a:gd name="connsiteX111" fmla="*/ 2020542 w 2138414"/>
              <a:gd name="connsiteY111" fmla="*/ 1815205 h 2320856"/>
              <a:gd name="connsiteX112" fmla="*/ 2018846 w 2138414"/>
              <a:gd name="connsiteY112" fmla="*/ 1816902 h 2320856"/>
              <a:gd name="connsiteX113" fmla="*/ 2017150 w 2138414"/>
              <a:gd name="connsiteY113" fmla="*/ 1818719 h 2320856"/>
              <a:gd name="connsiteX114" fmla="*/ 2015455 w 2138414"/>
              <a:gd name="connsiteY114" fmla="*/ 1820536 h 2320856"/>
              <a:gd name="connsiteX115" fmla="*/ 2013637 w 2138414"/>
              <a:gd name="connsiteY115" fmla="*/ 1822838 h 2320856"/>
              <a:gd name="connsiteX116" fmla="*/ 2007095 w 2138414"/>
              <a:gd name="connsiteY116" fmla="*/ 1830954 h 2320856"/>
              <a:gd name="connsiteX117" fmla="*/ 2002856 w 2138414"/>
              <a:gd name="connsiteY117" fmla="*/ 1836042 h 2320856"/>
              <a:gd name="connsiteX118" fmla="*/ 2001280 w 2138414"/>
              <a:gd name="connsiteY118" fmla="*/ 1837738 h 2320856"/>
              <a:gd name="connsiteX119" fmla="*/ 2000069 w 2138414"/>
              <a:gd name="connsiteY119" fmla="*/ 1838829 h 2320856"/>
              <a:gd name="connsiteX120" fmla="*/ 1999100 w 2138414"/>
              <a:gd name="connsiteY120" fmla="*/ 1839677 h 2320856"/>
              <a:gd name="connsiteX121" fmla="*/ 1998252 w 2138414"/>
              <a:gd name="connsiteY121" fmla="*/ 1840283 h 2320856"/>
              <a:gd name="connsiteX122" fmla="*/ 1996556 w 2138414"/>
              <a:gd name="connsiteY122" fmla="*/ 1841252 h 2320856"/>
              <a:gd name="connsiteX123" fmla="*/ 1994376 w 2138414"/>
              <a:gd name="connsiteY123" fmla="*/ 1842584 h 2320856"/>
              <a:gd name="connsiteX124" fmla="*/ 1992922 w 2138414"/>
              <a:gd name="connsiteY124" fmla="*/ 1843796 h 2320856"/>
              <a:gd name="connsiteX125" fmla="*/ 1991105 w 2138414"/>
              <a:gd name="connsiteY125" fmla="*/ 1845249 h 2320856"/>
              <a:gd name="connsiteX126" fmla="*/ 1988561 w 2138414"/>
              <a:gd name="connsiteY126" fmla="*/ 1847309 h 2320856"/>
              <a:gd name="connsiteX127" fmla="*/ 1985653 w 2138414"/>
              <a:gd name="connsiteY127" fmla="*/ 1849852 h 2320856"/>
              <a:gd name="connsiteX128" fmla="*/ 1980202 w 2138414"/>
              <a:gd name="connsiteY128" fmla="*/ 1854941 h 2320856"/>
              <a:gd name="connsiteX129" fmla="*/ 1974629 w 2138414"/>
              <a:gd name="connsiteY129" fmla="*/ 1859908 h 2320856"/>
              <a:gd name="connsiteX130" fmla="*/ 1969178 w 2138414"/>
              <a:gd name="connsiteY130" fmla="*/ 1864632 h 2320856"/>
              <a:gd name="connsiteX131" fmla="*/ 1963484 w 2138414"/>
              <a:gd name="connsiteY131" fmla="*/ 1869477 h 2320856"/>
              <a:gd name="connsiteX132" fmla="*/ 1957790 w 2138414"/>
              <a:gd name="connsiteY132" fmla="*/ 1874081 h 2320856"/>
              <a:gd name="connsiteX133" fmla="*/ 1952218 w 2138414"/>
              <a:gd name="connsiteY133" fmla="*/ 1878563 h 2320856"/>
              <a:gd name="connsiteX134" fmla="*/ 1946524 w 2138414"/>
              <a:gd name="connsiteY134" fmla="*/ 1883046 h 2320856"/>
              <a:gd name="connsiteX135" fmla="*/ 1940709 w 2138414"/>
              <a:gd name="connsiteY135" fmla="*/ 1887407 h 2320856"/>
              <a:gd name="connsiteX136" fmla="*/ 1934895 w 2138414"/>
              <a:gd name="connsiteY136" fmla="*/ 1891647 h 2320856"/>
              <a:gd name="connsiteX137" fmla="*/ 1929079 w 2138414"/>
              <a:gd name="connsiteY137" fmla="*/ 1895887 h 2320856"/>
              <a:gd name="connsiteX138" fmla="*/ 1923265 w 2138414"/>
              <a:gd name="connsiteY138" fmla="*/ 1900006 h 2320856"/>
              <a:gd name="connsiteX139" fmla="*/ 1917450 w 2138414"/>
              <a:gd name="connsiteY139" fmla="*/ 1904125 h 2320856"/>
              <a:gd name="connsiteX140" fmla="*/ 1905577 w 2138414"/>
              <a:gd name="connsiteY140" fmla="*/ 1912120 h 2320856"/>
              <a:gd name="connsiteX141" fmla="*/ 1893584 w 2138414"/>
              <a:gd name="connsiteY141" fmla="*/ 1919752 h 2320856"/>
              <a:gd name="connsiteX142" fmla="*/ 1881349 w 2138414"/>
              <a:gd name="connsiteY142" fmla="*/ 1927384 h 2320856"/>
              <a:gd name="connsiteX143" fmla="*/ 1868992 w 2138414"/>
              <a:gd name="connsiteY143" fmla="*/ 1934531 h 2320856"/>
              <a:gd name="connsiteX144" fmla="*/ 1856515 w 2138414"/>
              <a:gd name="connsiteY144" fmla="*/ 1941800 h 2320856"/>
              <a:gd name="connsiteX145" fmla="*/ 1843794 w 2138414"/>
              <a:gd name="connsiteY145" fmla="*/ 1948947 h 2320856"/>
              <a:gd name="connsiteX146" fmla="*/ 1830832 w 2138414"/>
              <a:gd name="connsiteY146" fmla="*/ 1955852 h 2320856"/>
              <a:gd name="connsiteX147" fmla="*/ 1817749 w 2138414"/>
              <a:gd name="connsiteY147" fmla="*/ 1962879 h 2320856"/>
              <a:gd name="connsiteX148" fmla="*/ 1804544 w 2138414"/>
              <a:gd name="connsiteY148" fmla="*/ 1969784 h 2320856"/>
              <a:gd name="connsiteX149" fmla="*/ 1791098 w 2138414"/>
              <a:gd name="connsiteY149" fmla="*/ 1976810 h 2320856"/>
              <a:gd name="connsiteX150" fmla="*/ 1570254 w 2138414"/>
              <a:gd name="connsiteY150" fmla="*/ 2103162 h 2320856"/>
              <a:gd name="connsiteX151" fmla="*/ 1561047 w 2138414"/>
              <a:gd name="connsiteY151" fmla="*/ 2108614 h 2320856"/>
              <a:gd name="connsiteX152" fmla="*/ 1551719 w 2138414"/>
              <a:gd name="connsiteY152" fmla="*/ 2114066 h 2320856"/>
              <a:gd name="connsiteX153" fmla="*/ 1542513 w 2138414"/>
              <a:gd name="connsiteY153" fmla="*/ 2119396 h 2320856"/>
              <a:gd name="connsiteX154" fmla="*/ 1533427 w 2138414"/>
              <a:gd name="connsiteY154" fmla="*/ 2124605 h 2320856"/>
              <a:gd name="connsiteX155" fmla="*/ 1524220 w 2138414"/>
              <a:gd name="connsiteY155" fmla="*/ 2129814 h 2320856"/>
              <a:gd name="connsiteX156" fmla="*/ 1515256 w 2138414"/>
              <a:gd name="connsiteY156" fmla="*/ 2135023 h 2320856"/>
              <a:gd name="connsiteX157" fmla="*/ 1506291 w 2138414"/>
              <a:gd name="connsiteY157" fmla="*/ 2140232 h 2320856"/>
              <a:gd name="connsiteX158" fmla="*/ 1497326 w 2138414"/>
              <a:gd name="connsiteY158" fmla="*/ 2145442 h 2320856"/>
              <a:gd name="connsiteX159" fmla="*/ 1488240 w 2138414"/>
              <a:gd name="connsiteY159" fmla="*/ 2150650 h 2320856"/>
              <a:gd name="connsiteX160" fmla="*/ 1479276 w 2138414"/>
              <a:gd name="connsiteY160" fmla="*/ 2155981 h 2320856"/>
              <a:gd name="connsiteX161" fmla="*/ 1470311 w 2138414"/>
              <a:gd name="connsiteY161" fmla="*/ 2161190 h 2320856"/>
              <a:gd name="connsiteX162" fmla="*/ 1461225 w 2138414"/>
              <a:gd name="connsiteY162" fmla="*/ 2166399 h 2320856"/>
              <a:gd name="connsiteX163" fmla="*/ 1452261 w 2138414"/>
              <a:gd name="connsiteY163" fmla="*/ 2171729 h 2320856"/>
              <a:gd name="connsiteX164" fmla="*/ 1443175 w 2138414"/>
              <a:gd name="connsiteY164" fmla="*/ 2177060 h 2320856"/>
              <a:gd name="connsiteX165" fmla="*/ 1434090 w 2138414"/>
              <a:gd name="connsiteY165" fmla="*/ 2182511 h 2320856"/>
              <a:gd name="connsiteX166" fmla="*/ 1425004 w 2138414"/>
              <a:gd name="connsiteY166" fmla="*/ 2187963 h 2320856"/>
              <a:gd name="connsiteX167" fmla="*/ 1415676 w 2138414"/>
              <a:gd name="connsiteY167" fmla="*/ 2193656 h 2320856"/>
              <a:gd name="connsiteX168" fmla="*/ 1406590 w 2138414"/>
              <a:gd name="connsiteY168" fmla="*/ 2199108 h 2320856"/>
              <a:gd name="connsiteX169" fmla="*/ 1397505 w 2138414"/>
              <a:gd name="connsiteY169" fmla="*/ 2204559 h 2320856"/>
              <a:gd name="connsiteX170" fmla="*/ 1388540 w 2138414"/>
              <a:gd name="connsiteY170" fmla="*/ 2209889 h 2320856"/>
              <a:gd name="connsiteX171" fmla="*/ 1379696 w 2138414"/>
              <a:gd name="connsiteY171" fmla="*/ 2215220 h 2320856"/>
              <a:gd name="connsiteX172" fmla="*/ 1370853 w 2138414"/>
              <a:gd name="connsiteY172" fmla="*/ 2220429 h 2320856"/>
              <a:gd name="connsiteX173" fmla="*/ 1362009 w 2138414"/>
              <a:gd name="connsiteY173" fmla="*/ 2225760 h 2320856"/>
              <a:gd name="connsiteX174" fmla="*/ 1352924 w 2138414"/>
              <a:gd name="connsiteY174" fmla="*/ 2230968 h 2320856"/>
              <a:gd name="connsiteX175" fmla="*/ 1344080 w 2138414"/>
              <a:gd name="connsiteY175" fmla="*/ 2236056 h 2320856"/>
              <a:gd name="connsiteX176" fmla="*/ 1335116 w 2138414"/>
              <a:gd name="connsiteY176" fmla="*/ 2241024 h 2320856"/>
              <a:gd name="connsiteX177" fmla="*/ 1326030 w 2138414"/>
              <a:gd name="connsiteY177" fmla="*/ 2246354 h 2320856"/>
              <a:gd name="connsiteX178" fmla="*/ 1316702 w 2138414"/>
              <a:gd name="connsiteY178" fmla="*/ 2251199 h 2320856"/>
              <a:gd name="connsiteX179" fmla="*/ 1307374 w 2138414"/>
              <a:gd name="connsiteY179" fmla="*/ 2256288 h 2320856"/>
              <a:gd name="connsiteX180" fmla="*/ 1297804 w 2138414"/>
              <a:gd name="connsiteY180" fmla="*/ 2261375 h 2320856"/>
              <a:gd name="connsiteX181" fmla="*/ 1288112 w 2138414"/>
              <a:gd name="connsiteY181" fmla="*/ 2266463 h 2320856"/>
              <a:gd name="connsiteX182" fmla="*/ 1278178 w 2138414"/>
              <a:gd name="connsiteY182" fmla="*/ 2271552 h 2320856"/>
              <a:gd name="connsiteX183" fmla="*/ 1265701 w 2138414"/>
              <a:gd name="connsiteY183" fmla="*/ 2277608 h 2320856"/>
              <a:gd name="connsiteX184" fmla="*/ 1253102 w 2138414"/>
              <a:gd name="connsiteY184" fmla="*/ 2283302 h 2320856"/>
              <a:gd name="connsiteX185" fmla="*/ 1240382 w 2138414"/>
              <a:gd name="connsiteY185" fmla="*/ 2288512 h 2320856"/>
              <a:gd name="connsiteX186" fmla="*/ 1227541 w 2138414"/>
              <a:gd name="connsiteY186" fmla="*/ 2293236 h 2320856"/>
              <a:gd name="connsiteX187" fmla="*/ 1214458 w 2138414"/>
              <a:gd name="connsiteY187" fmla="*/ 2297839 h 2320856"/>
              <a:gd name="connsiteX188" fmla="*/ 1201617 w 2138414"/>
              <a:gd name="connsiteY188" fmla="*/ 2301837 h 2320856"/>
              <a:gd name="connsiteX189" fmla="*/ 1188412 w 2138414"/>
              <a:gd name="connsiteY189" fmla="*/ 2305471 h 2320856"/>
              <a:gd name="connsiteX190" fmla="*/ 1175208 w 2138414"/>
              <a:gd name="connsiteY190" fmla="*/ 2308863 h 2320856"/>
              <a:gd name="connsiteX191" fmla="*/ 1162003 w 2138414"/>
              <a:gd name="connsiteY191" fmla="*/ 2311771 h 2320856"/>
              <a:gd name="connsiteX192" fmla="*/ 1148556 w 2138414"/>
              <a:gd name="connsiteY192" fmla="*/ 2314193 h 2320856"/>
              <a:gd name="connsiteX193" fmla="*/ 1135230 w 2138414"/>
              <a:gd name="connsiteY193" fmla="*/ 2316253 h 2320856"/>
              <a:gd name="connsiteX194" fmla="*/ 1121905 w 2138414"/>
              <a:gd name="connsiteY194" fmla="*/ 2317949 h 2320856"/>
              <a:gd name="connsiteX195" fmla="*/ 1108458 w 2138414"/>
              <a:gd name="connsiteY195" fmla="*/ 2319282 h 2320856"/>
              <a:gd name="connsiteX196" fmla="*/ 1094890 w 2138414"/>
              <a:gd name="connsiteY196" fmla="*/ 2320130 h 2320856"/>
              <a:gd name="connsiteX197" fmla="*/ 1081443 w 2138414"/>
              <a:gd name="connsiteY197" fmla="*/ 2320736 h 2320856"/>
              <a:gd name="connsiteX198" fmla="*/ 1067875 w 2138414"/>
              <a:gd name="connsiteY198" fmla="*/ 2320856 h 2320856"/>
              <a:gd name="connsiteX199" fmla="*/ 1054429 w 2138414"/>
              <a:gd name="connsiteY199" fmla="*/ 2320614 h 2320856"/>
              <a:gd name="connsiteX200" fmla="*/ 1040860 w 2138414"/>
              <a:gd name="connsiteY200" fmla="*/ 2320008 h 2320856"/>
              <a:gd name="connsiteX201" fmla="*/ 1027413 w 2138414"/>
              <a:gd name="connsiteY201" fmla="*/ 2318918 h 2320856"/>
              <a:gd name="connsiteX202" fmla="*/ 1014087 w 2138414"/>
              <a:gd name="connsiteY202" fmla="*/ 2317464 h 2320856"/>
              <a:gd name="connsiteX203" fmla="*/ 1000519 w 2138414"/>
              <a:gd name="connsiteY203" fmla="*/ 2315647 h 2320856"/>
              <a:gd name="connsiteX204" fmla="*/ 987193 w 2138414"/>
              <a:gd name="connsiteY204" fmla="*/ 2313467 h 2320856"/>
              <a:gd name="connsiteX205" fmla="*/ 973989 w 2138414"/>
              <a:gd name="connsiteY205" fmla="*/ 2310802 h 2320856"/>
              <a:gd name="connsiteX206" fmla="*/ 960664 w 2138414"/>
              <a:gd name="connsiteY206" fmla="*/ 2307894 h 2320856"/>
              <a:gd name="connsiteX207" fmla="*/ 947459 w 2138414"/>
              <a:gd name="connsiteY207" fmla="*/ 2304623 h 2320856"/>
              <a:gd name="connsiteX208" fmla="*/ 934375 w 2138414"/>
              <a:gd name="connsiteY208" fmla="*/ 2300868 h 2320856"/>
              <a:gd name="connsiteX209" fmla="*/ 921292 w 2138414"/>
              <a:gd name="connsiteY209" fmla="*/ 2296627 h 2320856"/>
              <a:gd name="connsiteX210" fmla="*/ 908329 w 2138414"/>
              <a:gd name="connsiteY210" fmla="*/ 2292146 h 2320856"/>
              <a:gd name="connsiteX211" fmla="*/ 895610 w 2138414"/>
              <a:gd name="connsiteY211" fmla="*/ 2287178 h 2320856"/>
              <a:gd name="connsiteX212" fmla="*/ 882890 w 2138414"/>
              <a:gd name="connsiteY212" fmla="*/ 2281969 h 2320856"/>
              <a:gd name="connsiteX213" fmla="*/ 870170 w 2138414"/>
              <a:gd name="connsiteY213" fmla="*/ 2276276 h 2320856"/>
              <a:gd name="connsiteX214" fmla="*/ 857813 w 2138414"/>
              <a:gd name="connsiteY214" fmla="*/ 2270218 h 2320856"/>
              <a:gd name="connsiteX215" fmla="*/ 844851 w 2138414"/>
              <a:gd name="connsiteY215" fmla="*/ 2263556 h 2320856"/>
              <a:gd name="connsiteX216" fmla="*/ 829708 w 2138414"/>
              <a:gd name="connsiteY216" fmla="*/ 2255439 h 2320856"/>
              <a:gd name="connsiteX217" fmla="*/ 812748 w 2138414"/>
              <a:gd name="connsiteY217" fmla="*/ 2246111 h 2320856"/>
              <a:gd name="connsiteX218" fmla="*/ 794455 w 2138414"/>
              <a:gd name="connsiteY218" fmla="*/ 2236056 h 2320856"/>
              <a:gd name="connsiteX219" fmla="*/ 774951 w 2138414"/>
              <a:gd name="connsiteY219" fmla="*/ 2224790 h 2320856"/>
              <a:gd name="connsiteX220" fmla="*/ 754478 w 2138414"/>
              <a:gd name="connsiteY220" fmla="*/ 2213281 h 2320856"/>
              <a:gd name="connsiteX221" fmla="*/ 733521 w 2138414"/>
              <a:gd name="connsiteY221" fmla="*/ 2201046 h 2320856"/>
              <a:gd name="connsiteX222" fmla="*/ 712078 w 2138414"/>
              <a:gd name="connsiteY222" fmla="*/ 2188568 h 2320856"/>
              <a:gd name="connsiteX223" fmla="*/ 690757 w 2138414"/>
              <a:gd name="connsiteY223" fmla="*/ 2175969 h 2320856"/>
              <a:gd name="connsiteX224" fmla="*/ 669557 w 2138414"/>
              <a:gd name="connsiteY224" fmla="*/ 2163491 h 2320856"/>
              <a:gd name="connsiteX225" fmla="*/ 648963 w 2138414"/>
              <a:gd name="connsiteY225" fmla="*/ 2151256 h 2320856"/>
              <a:gd name="connsiteX226" fmla="*/ 629095 w 2138414"/>
              <a:gd name="connsiteY226" fmla="*/ 2139505 h 2320856"/>
              <a:gd name="connsiteX227" fmla="*/ 610319 w 2138414"/>
              <a:gd name="connsiteY227" fmla="*/ 2128360 h 2320856"/>
              <a:gd name="connsiteX228" fmla="*/ 593116 w 2138414"/>
              <a:gd name="connsiteY228" fmla="*/ 2117942 h 2320856"/>
              <a:gd name="connsiteX229" fmla="*/ 577367 w 2138414"/>
              <a:gd name="connsiteY229" fmla="*/ 2108614 h 2320856"/>
              <a:gd name="connsiteX230" fmla="*/ 563678 w 2138414"/>
              <a:gd name="connsiteY230" fmla="*/ 2100376 h 2320856"/>
              <a:gd name="connsiteX231" fmla="*/ 342471 w 2138414"/>
              <a:gd name="connsiteY231" fmla="*/ 1974509 h 2320856"/>
              <a:gd name="connsiteX232" fmla="*/ 337141 w 2138414"/>
              <a:gd name="connsiteY232" fmla="*/ 1971722 h 2320856"/>
              <a:gd name="connsiteX233" fmla="*/ 332537 w 2138414"/>
              <a:gd name="connsiteY233" fmla="*/ 1969300 h 2320856"/>
              <a:gd name="connsiteX234" fmla="*/ 328055 w 2138414"/>
              <a:gd name="connsiteY234" fmla="*/ 1966755 h 2320856"/>
              <a:gd name="connsiteX235" fmla="*/ 323694 w 2138414"/>
              <a:gd name="connsiteY235" fmla="*/ 1964332 h 2320856"/>
              <a:gd name="connsiteX236" fmla="*/ 319212 w 2138414"/>
              <a:gd name="connsiteY236" fmla="*/ 1961789 h 2320856"/>
              <a:gd name="connsiteX237" fmla="*/ 314730 w 2138414"/>
              <a:gd name="connsiteY237" fmla="*/ 1959245 h 2320856"/>
              <a:gd name="connsiteX238" fmla="*/ 309884 w 2138414"/>
              <a:gd name="connsiteY238" fmla="*/ 1956580 h 2320856"/>
              <a:gd name="connsiteX239" fmla="*/ 304674 w 2138414"/>
              <a:gd name="connsiteY239" fmla="*/ 1953672 h 2320856"/>
              <a:gd name="connsiteX240" fmla="*/ 196010 w 2138414"/>
              <a:gd name="connsiteY240" fmla="*/ 1887043 h 2320856"/>
              <a:gd name="connsiteX241" fmla="*/ 191043 w 2138414"/>
              <a:gd name="connsiteY241" fmla="*/ 1883652 h 2320856"/>
              <a:gd name="connsiteX242" fmla="*/ 186682 w 2138414"/>
              <a:gd name="connsiteY242" fmla="*/ 1880381 h 2320856"/>
              <a:gd name="connsiteX243" fmla="*/ 182805 w 2138414"/>
              <a:gd name="connsiteY243" fmla="*/ 1877231 h 2320856"/>
              <a:gd name="connsiteX244" fmla="*/ 179170 w 2138414"/>
              <a:gd name="connsiteY244" fmla="*/ 1874324 h 2320856"/>
              <a:gd name="connsiteX245" fmla="*/ 172871 w 2138414"/>
              <a:gd name="connsiteY245" fmla="*/ 1869114 h 2320856"/>
              <a:gd name="connsiteX246" fmla="*/ 167662 w 2138414"/>
              <a:gd name="connsiteY246" fmla="*/ 1864269 h 2320856"/>
              <a:gd name="connsiteX247" fmla="*/ 162817 w 2138414"/>
              <a:gd name="connsiteY247" fmla="*/ 1859786 h 2320856"/>
              <a:gd name="connsiteX248" fmla="*/ 158334 w 2138414"/>
              <a:gd name="connsiteY248" fmla="*/ 1855425 h 2320856"/>
              <a:gd name="connsiteX249" fmla="*/ 156032 w 2138414"/>
              <a:gd name="connsiteY249" fmla="*/ 1853366 h 2320856"/>
              <a:gd name="connsiteX250" fmla="*/ 153610 w 2138414"/>
              <a:gd name="connsiteY250" fmla="*/ 1851186 h 2320856"/>
              <a:gd name="connsiteX251" fmla="*/ 151065 w 2138414"/>
              <a:gd name="connsiteY251" fmla="*/ 1849005 h 2320856"/>
              <a:gd name="connsiteX252" fmla="*/ 148400 w 2138414"/>
              <a:gd name="connsiteY252" fmla="*/ 1846824 h 2320856"/>
              <a:gd name="connsiteX253" fmla="*/ 144523 w 2138414"/>
              <a:gd name="connsiteY253" fmla="*/ 1843917 h 2320856"/>
              <a:gd name="connsiteX254" fmla="*/ 140768 w 2138414"/>
              <a:gd name="connsiteY254" fmla="*/ 1840767 h 2320856"/>
              <a:gd name="connsiteX255" fmla="*/ 137013 w 2138414"/>
              <a:gd name="connsiteY255" fmla="*/ 1837254 h 2320856"/>
              <a:gd name="connsiteX256" fmla="*/ 133258 w 2138414"/>
              <a:gd name="connsiteY256" fmla="*/ 1833619 h 2320856"/>
              <a:gd name="connsiteX257" fmla="*/ 129381 w 2138414"/>
              <a:gd name="connsiteY257" fmla="*/ 1829743 h 2320856"/>
              <a:gd name="connsiteX258" fmla="*/ 125504 w 2138414"/>
              <a:gd name="connsiteY258" fmla="*/ 1825745 h 2320856"/>
              <a:gd name="connsiteX259" fmla="*/ 121628 w 2138414"/>
              <a:gd name="connsiteY259" fmla="*/ 1821384 h 2320856"/>
              <a:gd name="connsiteX260" fmla="*/ 117872 w 2138414"/>
              <a:gd name="connsiteY260" fmla="*/ 1817144 h 2320856"/>
              <a:gd name="connsiteX261" fmla="*/ 113996 w 2138414"/>
              <a:gd name="connsiteY261" fmla="*/ 1812540 h 2320856"/>
              <a:gd name="connsiteX262" fmla="*/ 110119 w 2138414"/>
              <a:gd name="connsiteY262" fmla="*/ 1807937 h 2320856"/>
              <a:gd name="connsiteX263" fmla="*/ 106364 w 2138414"/>
              <a:gd name="connsiteY263" fmla="*/ 1803213 h 2320856"/>
              <a:gd name="connsiteX264" fmla="*/ 102608 w 2138414"/>
              <a:gd name="connsiteY264" fmla="*/ 1798245 h 2320856"/>
              <a:gd name="connsiteX265" fmla="*/ 98853 w 2138414"/>
              <a:gd name="connsiteY265" fmla="*/ 1793279 h 2320856"/>
              <a:gd name="connsiteX266" fmla="*/ 95098 w 2138414"/>
              <a:gd name="connsiteY266" fmla="*/ 1788191 h 2320856"/>
              <a:gd name="connsiteX267" fmla="*/ 91463 w 2138414"/>
              <a:gd name="connsiteY267" fmla="*/ 1783103 h 2320856"/>
              <a:gd name="connsiteX268" fmla="*/ 87829 w 2138414"/>
              <a:gd name="connsiteY268" fmla="*/ 1777894 h 2320856"/>
              <a:gd name="connsiteX269" fmla="*/ 80681 w 2138414"/>
              <a:gd name="connsiteY269" fmla="*/ 1767355 h 2320856"/>
              <a:gd name="connsiteX270" fmla="*/ 74019 w 2138414"/>
              <a:gd name="connsiteY270" fmla="*/ 1756694 h 2320856"/>
              <a:gd name="connsiteX271" fmla="*/ 67477 w 2138414"/>
              <a:gd name="connsiteY271" fmla="*/ 1746276 h 2320856"/>
              <a:gd name="connsiteX272" fmla="*/ 61420 w 2138414"/>
              <a:gd name="connsiteY272" fmla="*/ 1735857 h 2320856"/>
              <a:gd name="connsiteX273" fmla="*/ 55605 w 2138414"/>
              <a:gd name="connsiteY273" fmla="*/ 1725802 h 2320856"/>
              <a:gd name="connsiteX274" fmla="*/ 50396 w 2138414"/>
              <a:gd name="connsiteY274" fmla="*/ 1715990 h 2320856"/>
              <a:gd name="connsiteX275" fmla="*/ 45550 w 2138414"/>
              <a:gd name="connsiteY275" fmla="*/ 1706662 h 2320856"/>
              <a:gd name="connsiteX276" fmla="*/ 41310 w 2138414"/>
              <a:gd name="connsiteY276" fmla="*/ 1697939 h 2320856"/>
              <a:gd name="connsiteX277" fmla="*/ 39372 w 2138414"/>
              <a:gd name="connsiteY277" fmla="*/ 1693700 h 2320856"/>
              <a:gd name="connsiteX278" fmla="*/ 37434 w 2138414"/>
              <a:gd name="connsiteY278" fmla="*/ 1688975 h 2320856"/>
              <a:gd name="connsiteX279" fmla="*/ 35374 w 2138414"/>
              <a:gd name="connsiteY279" fmla="*/ 1684371 h 2320856"/>
              <a:gd name="connsiteX280" fmla="*/ 33557 w 2138414"/>
              <a:gd name="connsiteY280" fmla="*/ 1679405 h 2320856"/>
              <a:gd name="connsiteX281" fmla="*/ 31498 w 2138414"/>
              <a:gd name="connsiteY281" fmla="*/ 1674317 h 2320856"/>
              <a:gd name="connsiteX282" fmla="*/ 29559 w 2138414"/>
              <a:gd name="connsiteY282" fmla="*/ 1669108 h 2320856"/>
              <a:gd name="connsiteX283" fmla="*/ 27743 w 2138414"/>
              <a:gd name="connsiteY283" fmla="*/ 1663778 h 2320856"/>
              <a:gd name="connsiteX284" fmla="*/ 25804 w 2138414"/>
              <a:gd name="connsiteY284" fmla="*/ 1658447 h 2320856"/>
              <a:gd name="connsiteX285" fmla="*/ 22412 w 2138414"/>
              <a:gd name="connsiteY285" fmla="*/ 1647060 h 2320856"/>
              <a:gd name="connsiteX286" fmla="*/ 18899 w 2138414"/>
              <a:gd name="connsiteY286" fmla="*/ 1635430 h 2320856"/>
              <a:gd name="connsiteX287" fmla="*/ 17324 w 2138414"/>
              <a:gd name="connsiteY287" fmla="*/ 1629372 h 2320856"/>
              <a:gd name="connsiteX288" fmla="*/ 15628 w 2138414"/>
              <a:gd name="connsiteY288" fmla="*/ 1623436 h 2320856"/>
              <a:gd name="connsiteX289" fmla="*/ 14053 w 2138414"/>
              <a:gd name="connsiteY289" fmla="*/ 1617259 h 2320856"/>
              <a:gd name="connsiteX290" fmla="*/ 12599 w 2138414"/>
              <a:gd name="connsiteY290" fmla="*/ 1611080 h 2320856"/>
              <a:gd name="connsiteX291" fmla="*/ 11267 w 2138414"/>
              <a:gd name="connsiteY291" fmla="*/ 1604902 h 2320856"/>
              <a:gd name="connsiteX292" fmla="*/ 9813 w 2138414"/>
              <a:gd name="connsiteY292" fmla="*/ 1598481 h 2320856"/>
              <a:gd name="connsiteX293" fmla="*/ 8723 w 2138414"/>
              <a:gd name="connsiteY293" fmla="*/ 1592061 h 2320856"/>
              <a:gd name="connsiteX294" fmla="*/ 7390 w 2138414"/>
              <a:gd name="connsiteY294" fmla="*/ 1585761 h 2320856"/>
              <a:gd name="connsiteX295" fmla="*/ 6421 w 2138414"/>
              <a:gd name="connsiteY295" fmla="*/ 1579341 h 2320856"/>
              <a:gd name="connsiteX296" fmla="*/ 5210 w 2138414"/>
              <a:gd name="connsiteY296" fmla="*/ 1572921 h 2320856"/>
              <a:gd name="connsiteX297" fmla="*/ 4361 w 2138414"/>
              <a:gd name="connsiteY297" fmla="*/ 1566378 h 2320856"/>
              <a:gd name="connsiteX298" fmla="*/ 3514 w 2138414"/>
              <a:gd name="connsiteY298" fmla="*/ 1560079 h 2320856"/>
              <a:gd name="connsiteX299" fmla="*/ 2665 w 2138414"/>
              <a:gd name="connsiteY299" fmla="*/ 1553658 h 2320856"/>
              <a:gd name="connsiteX300" fmla="*/ 2060 w 2138414"/>
              <a:gd name="connsiteY300" fmla="*/ 1547117 h 2320856"/>
              <a:gd name="connsiteX301" fmla="*/ 1454 w 2138414"/>
              <a:gd name="connsiteY301" fmla="*/ 1540817 h 2320856"/>
              <a:gd name="connsiteX302" fmla="*/ 849 w 2138414"/>
              <a:gd name="connsiteY302" fmla="*/ 1534396 h 2320856"/>
              <a:gd name="connsiteX303" fmla="*/ 606 w 2138414"/>
              <a:gd name="connsiteY303" fmla="*/ 1527976 h 2320856"/>
              <a:gd name="connsiteX304" fmla="*/ 243 w 2138414"/>
              <a:gd name="connsiteY304" fmla="*/ 1521798 h 2320856"/>
              <a:gd name="connsiteX305" fmla="*/ 0 w 2138414"/>
              <a:gd name="connsiteY305" fmla="*/ 1515499 h 2320856"/>
              <a:gd name="connsiteX306" fmla="*/ 0 w 2138414"/>
              <a:gd name="connsiteY306" fmla="*/ 1509320 h 2320856"/>
              <a:gd name="connsiteX307" fmla="*/ 0 w 2138414"/>
              <a:gd name="connsiteY307" fmla="*/ 811536 h 2320856"/>
              <a:gd name="connsiteX308" fmla="*/ 0 w 2138414"/>
              <a:gd name="connsiteY308" fmla="*/ 805358 h 2320856"/>
              <a:gd name="connsiteX309" fmla="*/ 243 w 2138414"/>
              <a:gd name="connsiteY309" fmla="*/ 798938 h 2320856"/>
              <a:gd name="connsiteX310" fmla="*/ 606 w 2138414"/>
              <a:gd name="connsiteY310" fmla="*/ 792517 h 2320856"/>
              <a:gd name="connsiteX311" fmla="*/ 849 w 2138414"/>
              <a:gd name="connsiteY311" fmla="*/ 786218 h 2320856"/>
              <a:gd name="connsiteX312" fmla="*/ 1454 w 2138414"/>
              <a:gd name="connsiteY312" fmla="*/ 779676 h 2320856"/>
              <a:gd name="connsiteX313" fmla="*/ 2060 w 2138414"/>
              <a:gd name="connsiteY313" fmla="*/ 773256 h 2320856"/>
              <a:gd name="connsiteX314" fmla="*/ 2787 w 2138414"/>
              <a:gd name="connsiteY314" fmla="*/ 766714 h 2320856"/>
              <a:gd name="connsiteX315" fmla="*/ 3514 w 2138414"/>
              <a:gd name="connsiteY315" fmla="*/ 760172 h 2320856"/>
              <a:gd name="connsiteX316" fmla="*/ 4483 w 2138414"/>
              <a:gd name="connsiteY316" fmla="*/ 753509 h 2320856"/>
              <a:gd name="connsiteX317" fmla="*/ 5330 w 2138414"/>
              <a:gd name="connsiteY317" fmla="*/ 746967 h 2320856"/>
              <a:gd name="connsiteX318" fmla="*/ 6542 w 2138414"/>
              <a:gd name="connsiteY318" fmla="*/ 740547 h 2320856"/>
              <a:gd name="connsiteX319" fmla="*/ 7754 w 2138414"/>
              <a:gd name="connsiteY319" fmla="*/ 734005 h 2320856"/>
              <a:gd name="connsiteX320" fmla="*/ 8844 w 2138414"/>
              <a:gd name="connsiteY320" fmla="*/ 727585 h 2320856"/>
              <a:gd name="connsiteX321" fmla="*/ 10177 w 2138414"/>
              <a:gd name="connsiteY321" fmla="*/ 721043 h 2320856"/>
              <a:gd name="connsiteX322" fmla="*/ 11630 w 2138414"/>
              <a:gd name="connsiteY322" fmla="*/ 714623 h 2320856"/>
              <a:gd name="connsiteX323" fmla="*/ 13084 w 2138414"/>
              <a:gd name="connsiteY323" fmla="*/ 708323 h 2320856"/>
              <a:gd name="connsiteX324" fmla="*/ 14538 w 2138414"/>
              <a:gd name="connsiteY324" fmla="*/ 702024 h 2320856"/>
              <a:gd name="connsiteX325" fmla="*/ 16113 w 2138414"/>
              <a:gd name="connsiteY325" fmla="*/ 695846 h 2320856"/>
              <a:gd name="connsiteX326" fmla="*/ 17687 w 2138414"/>
              <a:gd name="connsiteY326" fmla="*/ 689546 h 2320856"/>
              <a:gd name="connsiteX327" fmla="*/ 19505 w 2138414"/>
              <a:gd name="connsiteY327" fmla="*/ 683489 h 2320856"/>
              <a:gd name="connsiteX328" fmla="*/ 21200 w 2138414"/>
              <a:gd name="connsiteY328" fmla="*/ 677552 h 2320856"/>
              <a:gd name="connsiteX329" fmla="*/ 22897 w 2138414"/>
              <a:gd name="connsiteY329" fmla="*/ 671738 h 2320856"/>
              <a:gd name="connsiteX330" fmla="*/ 24714 w 2138414"/>
              <a:gd name="connsiteY330" fmla="*/ 665923 h 2320856"/>
              <a:gd name="connsiteX331" fmla="*/ 26531 w 2138414"/>
              <a:gd name="connsiteY331" fmla="*/ 660229 h 2320856"/>
              <a:gd name="connsiteX332" fmla="*/ 28469 w 2138414"/>
              <a:gd name="connsiteY332" fmla="*/ 654778 h 2320856"/>
              <a:gd name="connsiteX333" fmla="*/ 30528 w 2138414"/>
              <a:gd name="connsiteY333" fmla="*/ 649447 h 2320856"/>
              <a:gd name="connsiteX334" fmla="*/ 32346 w 2138414"/>
              <a:gd name="connsiteY334" fmla="*/ 644239 h 2320856"/>
              <a:gd name="connsiteX335" fmla="*/ 34405 w 2138414"/>
              <a:gd name="connsiteY335" fmla="*/ 638908 h 2320856"/>
              <a:gd name="connsiteX336" fmla="*/ 36465 w 2138414"/>
              <a:gd name="connsiteY336" fmla="*/ 634183 h 2320856"/>
              <a:gd name="connsiteX337" fmla="*/ 38524 w 2138414"/>
              <a:gd name="connsiteY337" fmla="*/ 629338 h 2320856"/>
              <a:gd name="connsiteX338" fmla="*/ 40462 w 2138414"/>
              <a:gd name="connsiteY338" fmla="*/ 624734 h 2320856"/>
              <a:gd name="connsiteX339" fmla="*/ 42522 w 2138414"/>
              <a:gd name="connsiteY339" fmla="*/ 620373 h 2320856"/>
              <a:gd name="connsiteX340" fmla="*/ 47488 w 2138414"/>
              <a:gd name="connsiteY340" fmla="*/ 610561 h 2320856"/>
              <a:gd name="connsiteX341" fmla="*/ 52213 w 2138414"/>
              <a:gd name="connsiteY341" fmla="*/ 600627 h 2320856"/>
              <a:gd name="connsiteX342" fmla="*/ 57180 w 2138414"/>
              <a:gd name="connsiteY342" fmla="*/ 591056 h 2320856"/>
              <a:gd name="connsiteX343" fmla="*/ 62389 w 2138414"/>
              <a:gd name="connsiteY343" fmla="*/ 581487 h 2320856"/>
              <a:gd name="connsiteX344" fmla="*/ 65054 w 2138414"/>
              <a:gd name="connsiteY344" fmla="*/ 576883 h 2320856"/>
              <a:gd name="connsiteX345" fmla="*/ 67598 w 2138414"/>
              <a:gd name="connsiteY345" fmla="*/ 572279 h 2320856"/>
              <a:gd name="connsiteX346" fmla="*/ 70384 w 2138414"/>
              <a:gd name="connsiteY346" fmla="*/ 567797 h 2320856"/>
              <a:gd name="connsiteX347" fmla="*/ 73171 w 2138414"/>
              <a:gd name="connsiteY347" fmla="*/ 563193 h 2320856"/>
              <a:gd name="connsiteX348" fmla="*/ 76079 w 2138414"/>
              <a:gd name="connsiteY348" fmla="*/ 558712 h 2320856"/>
              <a:gd name="connsiteX349" fmla="*/ 78986 w 2138414"/>
              <a:gd name="connsiteY349" fmla="*/ 554350 h 2320856"/>
              <a:gd name="connsiteX350" fmla="*/ 82014 w 2138414"/>
              <a:gd name="connsiteY350" fmla="*/ 549989 h 2320856"/>
              <a:gd name="connsiteX351" fmla="*/ 85042 w 2138414"/>
              <a:gd name="connsiteY351" fmla="*/ 545992 h 2320856"/>
              <a:gd name="connsiteX352" fmla="*/ 88313 w 2138414"/>
              <a:gd name="connsiteY352" fmla="*/ 541630 h 2320856"/>
              <a:gd name="connsiteX353" fmla="*/ 91342 w 2138414"/>
              <a:gd name="connsiteY353" fmla="*/ 537390 h 2320856"/>
              <a:gd name="connsiteX354" fmla="*/ 94371 w 2138414"/>
              <a:gd name="connsiteY354" fmla="*/ 533029 h 2320856"/>
              <a:gd name="connsiteX355" fmla="*/ 97521 w 2138414"/>
              <a:gd name="connsiteY355" fmla="*/ 528910 h 2320856"/>
              <a:gd name="connsiteX356" fmla="*/ 100549 w 2138414"/>
              <a:gd name="connsiteY356" fmla="*/ 524670 h 2320856"/>
              <a:gd name="connsiteX357" fmla="*/ 103820 w 2138414"/>
              <a:gd name="connsiteY357" fmla="*/ 520552 h 2320856"/>
              <a:gd name="connsiteX358" fmla="*/ 107091 w 2138414"/>
              <a:gd name="connsiteY358" fmla="*/ 516675 h 2320856"/>
              <a:gd name="connsiteX359" fmla="*/ 110604 w 2138414"/>
              <a:gd name="connsiteY359" fmla="*/ 512920 h 2320856"/>
              <a:gd name="connsiteX360" fmla="*/ 119083 w 2138414"/>
              <a:gd name="connsiteY360" fmla="*/ 503712 h 2320856"/>
              <a:gd name="connsiteX361" fmla="*/ 124414 w 2138414"/>
              <a:gd name="connsiteY361" fmla="*/ 497656 h 2320856"/>
              <a:gd name="connsiteX362" fmla="*/ 127685 w 2138414"/>
              <a:gd name="connsiteY362" fmla="*/ 493415 h 2320856"/>
              <a:gd name="connsiteX363" fmla="*/ 130229 w 2138414"/>
              <a:gd name="connsiteY363" fmla="*/ 490629 h 2320856"/>
              <a:gd name="connsiteX364" fmla="*/ 131562 w 2138414"/>
              <a:gd name="connsiteY364" fmla="*/ 489176 h 2320856"/>
              <a:gd name="connsiteX365" fmla="*/ 133016 w 2138414"/>
              <a:gd name="connsiteY365" fmla="*/ 487843 h 2320856"/>
              <a:gd name="connsiteX366" fmla="*/ 134590 w 2138414"/>
              <a:gd name="connsiteY366" fmla="*/ 486026 h 2320856"/>
              <a:gd name="connsiteX367" fmla="*/ 136771 w 2138414"/>
              <a:gd name="connsiteY367" fmla="*/ 484209 h 2320856"/>
              <a:gd name="connsiteX368" fmla="*/ 142950 w 2138414"/>
              <a:gd name="connsiteY368" fmla="*/ 478878 h 2320856"/>
              <a:gd name="connsiteX369" fmla="*/ 152398 w 2138414"/>
              <a:gd name="connsiteY369" fmla="*/ 470883 h 2320856"/>
              <a:gd name="connsiteX370" fmla="*/ 154579 w 2138414"/>
              <a:gd name="connsiteY370" fmla="*/ 468823 h 2320856"/>
              <a:gd name="connsiteX371" fmla="*/ 156638 w 2138414"/>
              <a:gd name="connsiteY371" fmla="*/ 467127 h 2320856"/>
              <a:gd name="connsiteX372" fmla="*/ 158334 w 2138414"/>
              <a:gd name="connsiteY372" fmla="*/ 465310 h 2320856"/>
              <a:gd name="connsiteX373" fmla="*/ 159909 w 2138414"/>
              <a:gd name="connsiteY373" fmla="*/ 463614 h 2320856"/>
              <a:gd name="connsiteX374" fmla="*/ 163301 w 2138414"/>
              <a:gd name="connsiteY374" fmla="*/ 460101 h 2320856"/>
              <a:gd name="connsiteX375" fmla="*/ 167177 w 2138414"/>
              <a:gd name="connsiteY375" fmla="*/ 456346 h 2320856"/>
              <a:gd name="connsiteX376" fmla="*/ 217331 w 2138414"/>
              <a:gd name="connsiteY376" fmla="*/ 418670 h 2320856"/>
              <a:gd name="connsiteX377" fmla="*/ 228597 w 2138414"/>
              <a:gd name="connsiteY377" fmla="*/ 411281 h 2320856"/>
              <a:gd name="connsiteX378" fmla="*/ 240469 w 2138414"/>
              <a:gd name="connsiteY378" fmla="*/ 404012 h 2320856"/>
              <a:gd name="connsiteX379" fmla="*/ 252705 w 2138414"/>
              <a:gd name="connsiteY379" fmla="*/ 396622 h 2320856"/>
              <a:gd name="connsiteX380" fmla="*/ 265182 w 2138414"/>
              <a:gd name="connsiteY380" fmla="*/ 389233 h 2320856"/>
              <a:gd name="connsiteX381" fmla="*/ 278145 w 2138414"/>
              <a:gd name="connsiteY381" fmla="*/ 381964 h 2320856"/>
              <a:gd name="connsiteX382" fmla="*/ 290986 w 2138414"/>
              <a:gd name="connsiteY382" fmla="*/ 374695 h 2320856"/>
              <a:gd name="connsiteX383" fmla="*/ 304191 w 2138414"/>
              <a:gd name="connsiteY383" fmla="*/ 367427 h 2320856"/>
              <a:gd name="connsiteX384" fmla="*/ 317395 w 2138414"/>
              <a:gd name="connsiteY384" fmla="*/ 360158 h 2320856"/>
              <a:gd name="connsiteX385" fmla="*/ 330842 w 2138414"/>
              <a:gd name="connsiteY385" fmla="*/ 352890 h 2320856"/>
              <a:gd name="connsiteX386" fmla="*/ 344046 w 2138414"/>
              <a:gd name="connsiteY386" fmla="*/ 345621 h 2320856"/>
              <a:gd name="connsiteX387" fmla="*/ 357251 w 2138414"/>
              <a:gd name="connsiteY387" fmla="*/ 338595 h 2320856"/>
              <a:gd name="connsiteX388" fmla="*/ 370334 w 2138414"/>
              <a:gd name="connsiteY388" fmla="*/ 331447 h 2320856"/>
              <a:gd name="connsiteX389" fmla="*/ 383054 w 2138414"/>
              <a:gd name="connsiteY389" fmla="*/ 324300 h 2320856"/>
              <a:gd name="connsiteX390" fmla="*/ 395532 w 2138414"/>
              <a:gd name="connsiteY390" fmla="*/ 317273 h 2320856"/>
              <a:gd name="connsiteX391" fmla="*/ 407888 w 2138414"/>
              <a:gd name="connsiteY391" fmla="*/ 310126 h 2320856"/>
              <a:gd name="connsiteX392" fmla="*/ 419639 w 2138414"/>
              <a:gd name="connsiteY392" fmla="*/ 303221 h 2320856"/>
              <a:gd name="connsiteX393" fmla="*/ 429089 w 2138414"/>
              <a:gd name="connsiteY393" fmla="*/ 297527 h 2320856"/>
              <a:gd name="connsiteX394" fmla="*/ 438417 w 2138414"/>
              <a:gd name="connsiteY394" fmla="*/ 292318 h 2320856"/>
              <a:gd name="connsiteX395" fmla="*/ 447624 w 2138414"/>
              <a:gd name="connsiteY395" fmla="*/ 287109 h 2320856"/>
              <a:gd name="connsiteX396" fmla="*/ 456952 w 2138414"/>
              <a:gd name="connsiteY396" fmla="*/ 281778 h 2320856"/>
              <a:gd name="connsiteX397" fmla="*/ 466038 w 2138414"/>
              <a:gd name="connsiteY397" fmla="*/ 276812 h 2320856"/>
              <a:gd name="connsiteX398" fmla="*/ 475365 w 2138414"/>
              <a:gd name="connsiteY398" fmla="*/ 271481 h 2320856"/>
              <a:gd name="connsiteX399" fmla="*/ 484814 w 2138414"/>
              <a:gd name="connsiteY399" fmla="*/ 266272 h 2320856"/>
              <a:gd name="connsiteX400" fmla="*/ 494263 w 2138414"/>
              <a:gd name="connsiteY400" fmla="*/ 260700 h 2320856"/>
              <a:gd name="connsiteX401" fmla="*/ 511102 w 2138414"/>
              <a:gd name="connsiteY401" fmla="*/ 250524 h 2320856"/>
              <a:gd name="connsiteX402" fmla="*/ 530727 w 2138414"/>
              <a:gd name="connsiteY402" fmla="*/ 238773 h 2320856"/>
              <a:gd name="connsiteX403" fmla="*/ 552654 w 2138414"/>
              <a:gd name="connsiteY403" fmla="*/ 225811 h 2320856"/>
              <a:gd name="connsiteX404" fmla="*/ 576156 w 2138414"/>
              <a:gd name="connsiteY404" fmla="*/ 211758 h 2320856"/>
              <a:gd name="connsiteX405" fmla="*/ 601232 w 2138414"/>
              <a:gd name="connsiteY405" fmla="*/ 196979 h 2320856"/>
              <a:gd name="connsiteX406" fmla="*/ 627399 w 2138414"/>
              <a:gd name="connsiteY406" fmla="*/ 181593 h 2320856"/>
              <a:gd name="connsiteX407" fmla="*/ 654172 w 2138414"/>
              <a:gd name="connsiteY407" fmla="*/ 165845 h 2320856"/>
              <a:gd name="connsiteX408" fmla="*/ 681187 w 2138414"/>
              <a:gd name="connsiteY408" fmla="*/ 149975 h 2320856"/>
              <a:gd name="connsiteX409" fmla="*/ 708202 w 2138414"/>
              <a:gd name="connsiteY409" fmla="*/ 134348 h 2320856"/>
              <a:gd name="connsiteX410" fmla="*/ 734611 w 2138414"/>
              <a:gd name="connsiteY410" fmla="*/ 119083 h 2320856"/>
              <a:gd name="connsiteX411" fmla="*/ 760051 w 2138414"/>
              <a:gd name="connsiteY411" fmla="*/ 104425 h 2320856"/>
              <a:gd name="connsiteX412" fmla="*/ 784279 w 2138414"/>
              <a:gd name="connsiteY412" fmla="*/ 90615 h 2320856"/>
              <a:gd name="connsiteX413" fmla="*/ 806812 w 2138414"/>
              <a:gd name="connsiteY413" fmla="*/ 78016 h 2320856"/>
              <a:gd name="connsiteX414" fmla="*/ 827285 w 2138414"/>
              <a:gd name="connsiteY414" fmla="*/ 66871 h 2320856"/>
              <a:gd name="connsiteX415" fmla="*/ 836492 w 2138414"/>
              <a:gd name="connsiteY415" fmla="*/ 61783 h 2320856"/>
              <a:gd name="connsiteX416" fmla="*/ 845093 w 2138414"/>
              <a:gd name="connsiteY416" fmla="*/ 57180 h 2320856"/>
              <a:gd name="connsiteX417" fmla="*/ 853088 w 2138414"/>
              <a:gd name="connsiteY417" fmla="*/ 52940 h 2320856"/>
              <a:gd name="connsiteX418" fmla="*/ 860236 w 2138414"/>
              <a:gd name="connsiteY418" fmla="*/ 49305 h 2320856"/>
              <a:gd name="connsiteX419" fmla="*/ 872714 w 2138414"/>
              <a:gd name="connsiteY419" fmla="*/ 43248 h 2320856"/>
              <a:gd name="connsiteX420" fmla="*/ 885313 w 2138414"/>
              <a:gd name="connsiteY420" fmla="*/ 37554 h 2320856"/>
              <a:gd name="connsiteX421" fmla="*/ 898032 w 2138414"/>
              <a:gd name="connsiteY421" fmla="*/ 32345 h 2320856"/>
              <a:gd name="connsiteX422" fmla="*/ 910874 w 2138414"/>
              <a:gd name="connsiteY422" fmla="*/ 27621 h 2320856"/>
              <a:gd name="connsiteX423" fmla="*/ 923957 w 2138414"/>
              <a:gd name="connsiteY423" fmla="*/ 23017 h 2320856"/>
              <a:gd name="connsiteX424" fmla="*/ 936798 w 2138414"/>
              <a:gd name="connsiteY424" fmla="*/ 19020 h 2320856"/>
              <a:gd name="connsiteX425" fmla="*/ 950003 w 2138414"/>
              <a:gd name="connsiteY425" fmla="*/ 15386 h 2320856"/>
              <a:gd name="connsiteX426" fmla="*/ 963208 w 2138414"/>
              <a:gd name="connsiteY426" fmla="*/ 11994 h 2320856"/>
              <a:gd name="connsiteX427" fmla="*/ 976412 w 2138414"/>
              <a:gd name="connsiteY427" fmla="*/ 9086 h 2320856"/>
              <a:gd name="connsiteX428" fmla="*/ 989859 w 2138414"/>
              <a:gd name="connsiteY428" fmla="*/ 6663 h 2320856"/>
              <a:gd name="connsiteX429" fmla="*/ 1003184 w 2138414"/>
              <a:gd name="connsiteY429" fmla="*/ 4604 h 2320856"/>
              <a:gd name="connsiteX430" fmla="*/ 1016510 w 2138414"/>
              <a:gd name="connsiteY430" fmla="*/ 2908 h 2320856"/>
              <a:gd name="connsiteX431" fmla="*/ 1029957 w 2138414"/>
              <a:gd name="connsiteY431" fmla="*/ 1575 h 2320856"/>
              <a:gd name="connsiteX432" fmla="*/ 1043525 w 2138414"/>
              <a:gd name="connsiteY432" fmla="*/ 727 h 2320856"/>
              <a:gd name="connsiteX433" fmla="*/ 1056972 w 2138414"/>
              <a:gd name="connsiteY433" fmla="*/ 121 h 232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Lst>
            <a:rect l="l" t="t" r="r" b="b"/>
            <a:pathLst>
              <a:path w="2138414" h="2320856">
                <a:moveTo>
                  <a:pt x="1070540" y="0"/>
                </a:moveTo>
                <a:lnTo>
                  <a:pt x="1083987" y="243"/>
                </a:lnTo>
                <a:lnTo>
                  <a:pt x="1097555" y="849"/>
                </a:lnTo>
                <a:lnTo>
                  <a:pt x="1111002" y="1939"/>
                </a:lnTo>
                <a:lnTo>
                  <a:pt x="1124327" y="3392"/>
                </a:lnTo>
                <a:lnTo>
                  <a:pt x="1137895" y="5210"/>
                </a:lnTo>
                <a:lnTo>
                  <a:pt x="1151221" y="7390"/>
                </a:lnTo>
                <a:lnTo>
                  <a:pt x="1164426" y="10055"/>
                </a:lnTo>
                <a:lnTo>
                  <a:pt x="1177751" y="12963"/>
                </a:lnTo>
                <a:lnTo>
                  <a:pt x="1190956" y="16233"/>
                </a:lnTo>
                <a:lnTo>
                  <a:pt x="1204039" y="19989"/>
                </a:lnTo>
                <a:lnTo>
                  <a:pt x="1217123" y="24229"/>
                </a:lnTo>
                <a:lnTo>
                  <a:pt x="1230085" y="28711"/>
                </a:lnTo>
                <a:lnTo>
                  <a:pt x="1242805" y="33678"/>
                </a:lnTo>
                <a:lnTo>
                  <a:pt x="1255525" y="38888"/>
                </a:lnTo>
                <a:lnTo>
                  <a:pt x="1268245" y="44581"/>
                </a:lnTo>
                <a:lnTo>
                  <a:pt x="1280601" y="50638"/>
                </a:lnTo>
                <a:lnTo>
                  <a:pt x="1720956" y="304553"/>
                </a:lnTo>
                <a:lnTo>
                  <a:pt x="1725680" y="307340"/>
                </a:lnTo>
                <a:lnTo>
                  <a:pt x="1730405" y="310005"/>
                </a:lnTo>
                <a:lnTo>
                  <a:pt x="1735130" y="312791"/>
                </a:lnTo>
                <a:lnTo>
                  <a:pt x="1739975" y="315336"/>
                </a:lnTo>
                <a:lnTo>
                  <a:pt x="1744579" y="318001"/>
                </a:lnTo>
                <a:lnTo>
                  <a:pt x="1749424" y="320423"/>
                </a:lnTo>
                <a:lnTo>
                  <a:pt x="1753907" y="323088"/>
                </a:lnTo>
                <a:lnTo>
                  <a:pt x="1758389" y="325511"/>
                </a:lnTo>
                <a:lnTo>
                  <a:pt x="1942405" y="433814"/>
                </a:lnTo>
                <a:lnTo>
                  <a:pt x="1947372" y="437205"/>
                </a:lnTo>
                <a:lnTo>
                  <a:pt x="1951733" y="440476"/>
                </a:lnTo>
                <a:lnTo>
                  <a:pt x="1955610" y="443625"/>
                </a:lnTo>
                <a:lnTo>
                  <a:pt x="1959244" y="446533"/>
                </a:lnTo>
                <a:lnTo>
                  <a:pt x="1965543" y="451743"/>
                </a:lnTo>
                <a:lnTo>
                  <a:pt x="1970752" y="456588"/>
                </a:lnTo>
                <a:lnTo>
                  <a:pt x="1975598" y="461070"/>
                </a:lnTo>
                <a:lnTo>
                  <a:pt x="1980081" y="465432"/>
                </a:lnTo>
                <a:lnTo>
                  <a:pt x="1982382" y="467491"/>
                </a:lnTo>
                <a:lnTo>
                  <a:pt x="1984805" y="469671"/>
                </a:lnTo>
                <a:lnTo>
                  <a:pt x="1987349" y="471852"/>
                </a:lnTo>
                <a:lnTo>
                  <a:pt x="1990014" y="474033"/>
                </a:lnTo>
                <a:lnTo>
                  <a:pt x="1994376" y="477061"/>
                </a:lnTo>
                <a:lnTo>
                  <a:pt x="1997283" y="479120"/>
                </a:lnTo>
                <a:lnTo>
                  <a:pt x="1998737" y="480332"/>
                </a:lnTo>
                <a:lnTo>
                  <a:pt x="2000191" y="481544"/>
                </a:lnTo>
                <a:lnTo>
                  <a:pt x="2002007" y="483118"/>
                </a:lnTo>
                <a:lnTo>
                  <a:pt x="2004187" y="485541"/>
                </a:lnTo>
                <a:lnTo>
                  <a:pt x="2011699" y="493900"/>
                </a:lnTo>
                <a:lnTo>
                  <a:pt x="2019089" y="502501"/>
                </a:lnTo>
                <a:lnTo>
                  <a:pt x="2026236" y="510981"/>
                </a:lnTo>
                <a:lnTo>
                  <a:pt x="2033262" y="519704"/>
                </a:lnTo>
                <a:lnTo>
                  <a:pt x="2040167" y="528547"/>
                </a:lnTo>
                <a:lnTo>
                  <a:pt x="2046830" y="537512"/>
                </a:lnTo>
                <a:lnTo>
                  <a:pt x="2053251" y="546597"/>
                </a:lnTo>
                <a:lnTo>
                  <a:pt x="2059429" y="555804"/>
                </a:lnTo>
                <a:lnTo>
                  <a:pt x="2065486" y="565132"/>
                </a:lnTo>
                <a:lnTo>
                  <a:pt x="2071301" y="574460"/>
                </a:lnTo>
                <a:lnTo>
                  <a:pt x="2076995" y="584030"/>
                </a:lnTo>
                <a:lnTo>
                  <a:pt x="2082325" y="593601"/>
                </a:lnTo>
                <a:lnTo>
                  <a:pt x="2087655" y="603413"/>
                </a:lnTo>
                <a:lnTo>
                  <a:pt x="2092501" y="613346"/>
                </a:lnTo>
                <a:lnTo>
                  <a:pt x="2097346" y="623280"/>
                </a:lnTo>
                <a:lnTo>
                  <a:pt x="2101829" y="633336"/>
                </a:lnTo>
                <a:lnTo>
                  <a:pt x="2106070" y="643633"/>
                </a:lnTo>
                <a:lnTo>
                  <a:pt x="2110067" y="653930"/>
                </a:lnTo>
                <a:lnTo>
                  <a:pt x="2113944" y="664348"/>
                </a:lnTo>
                <a:lnTo>
                  <a:pt x="2117335" y="674887"/>
                </a:lnTo>
                <a:lnTo>
                  <a:pt x="2120728" y="685670"/>
                </a:lnTo>
                <a:lnTo>
                  <a:pt x="2123635" y="696572"/>
                </a:lnTo>
                <a:lnTo>
                  <a:pt x="2126421" y="707475"/>
                </a:lnTo>
                <a:lnTo>
                  <a:pt x="2128844" y="718499"/>
                </a:lnTo>
                <a:lnTo>
                  <a:pt x="2131025" y="729765"/>
                </a:lnTo>
                <a:lnTo>
                  <a:pt x="2133084" y="741032"/>
                </a:lnTo>
                <a:lnTo>
                  <a:pt x="2134659" y="752540"/>
                </a:lnTo>
                <a:lnTo>
                  <a:pt x="2135992" y="764048"/>
                </a:lnTo>
                <a:lnTo>
                  <a:pt x="2137082" y="775799"/>
                </a:lnTo>
                <a:lnTo>
                  <a:pt x="2137808" y="787551"/>
                </a:lnTo>
                <a:lnTo>
                  <a:pt x="2138294" y="799544"/>
                </a:lnTo>
                <a:lnTo>
                  <a:pt x="2138414" y="811536"/>
                </a:lnTo>
                <a:lnTo>
                  <a:pt x="2138414" y="1509320"/>
                </a:lnTo>
                <a:lnTo>
                  <a:pt x="2138294" y="1518890"/>
                </a:lnTo>
                <a:lnTo>
                  <a:pt x="2137808" y="1528582"/>
                </a:lnTo>
                <a:lnTo>
                  <a:pt x="2137203" y="1538394"/>
                </a:lnTo>
                <a:lnTo>
                  <a:pt x="2136355" y="1548328"/>
                </a:lnTo>
                <a:lnTo>
                  <a:pt x="2135264" y="1558504"/>
                </a:lnTo>
                <a:lnTo>
                  <a:pt x="2133810" y="1568438"/>
                </a:lnTo>
                <a:lnTo>
                  <a:pt x="2132115" y="1578735"/>
                </a:lnTo>
                <a:lnTo>
                  <a:pt x="2130298" y="1588911"/>
                </a:lnTo>
                <a:lnTo>
                  <a:pt x="2128117" y="1599208"/>
                </a:lnTo>
                <a:lnTo>
                  <a:pt x="2125815" y="1609505"/>
                </a:lnTo>
                <a:lnTo>
                  <a:pt x="2123271" y="1619803"/>
                </a:lnTo>
                <a:lnTo>
                  <a:pt x="2120606" y="1630100"/>
                </a:lnTo>
                <a:lnTo>
                  <a:pt x="2117457" y="1640397"/>
                </a:lnTo>
                <a:lnTo>
                  <a:pt x="2114306" y="1650573"/>
                </a:lnTo>
                <a:lnTo>
                  <a:pt x="2111036" y="1660748"/>
                </a:lnTo>
                <a:lnTo>
                  <a:pt x="2107523" y="1670682"/>
                </a:lnTo>
                <a:lnTo>
                  <a:pt x="2103767" y="1680737"/>
                </a:lnTo>
                <a:lnTo>
                  <a:pt x="2099770" y="1690550"/>
                </a:lnTo>
                <a:lnTo>
                  <a:pt x="2095650" y="1700362"/>
                </a:lnTo>
                <a:lnTo>
                  <a:pt x="2091411" y="1709933"/>
                </a:lnTo>
                <a:lnTo>
                  <a:pt x="2086929" y="1719260"/>
                </a:lnTo>
                <a:lnTo>
                  <a:pt x="2082204" y="1728589"/>
                </a:lnTo>
                <a:lnTo>
                  <a:pt x="2077479" y="1737553"/>
                </a:lnTo>
                <a:lnTo>
                  <a:pt x="2072512" y="1746397"/>
                </a:lnTo>
                <a:lnTo>
                  <a:pt x="2067424" y="1755118"/>
                </a:lnTo>
                <a:lnTo>
                  <a:pt x="2062215" y="1763598"/>
                </a:lnTo>
                <a:lnTo>
                  <a:pt x="2056643" y="1771716"/>
                </a:lnTo>
                <a:lnTo>
                  <a:pt x="2051192" y="1779469"/>
                </a:lnTo>
                <a:lnTo>
                  <a:pt x="2045497" y="1787100"/>
                </a:lnTo>
                <a:lnTo>
                  <a:pt x="2039804" y="1794369"/>
                </a:lnTo>
                <a:lnTo>
                  <a:pt x="2033868" y="1801275"/>
                </a:lnTo>
                <a:lnTo>
                  <a:pt x="2027811" y="1807937"/>
                </a:lnTo>
                <a:lnTo>
                  <a:pt x="2023935" y="1811814"/>
                </a:lnTo>
                <a:lnTo>
                  <a:pt x="2020542" y="1815205"/>
                </a:lnTo>
                <a:lnTo>
                  <a:pt x="2018846" y="1816902"/>
                </a:lnTo>
                <a:lnTo>
                  <a:pt x="2017150" y="1818719"/>
                </a:lnTo>
                <a:lnTo>
                  <a:pt x="2015455" y="1820536"/>
                </a:lnTo>
                <a:lnTo>
                  <a:pt x="2013637" y="1822838"/>
                </a:lnTo>
                <a:lnTo>
                  <a:pt x="2007095" y="1830954"/>
                </a:lnTo>
                <a:lnTo>
                  <a:pt x="2002856" y="1836042"/>
                </a:lnTo>
                <a:lnTo>
                  <a:pt x="2001280" y="1837738"/>
                </a:lnTo>
                <a:lnTo>
                  <a:pt x="2000069" y="1838829"/>
                </a:lnTo>
                <a:lnTo>
                  <a:pt x="1999100" y="1839677"/>
                </a:lnTo>
                <a:lnTo>
                  <a:pt x="1998252" y="1840283"/>
                </a:lnTo>
                <a:lnTo>
                  <a:pt x="1996556" y="1841252"/>
                </a:lnTo>
                <a:lnTo>
                  <a:pt x="1994376" y="1842584"/>
                </a:lnTo>
                <a:lnTo>
                  <a:pt x="1992922" y="1843796"/>
                </a:lnTo>
                <a:lnTo>
                  <a:pt x="1991105" y="1845249"/>
                </a:lnTo>
                <a:lnTo>
                  <a:pt x="1988561" y="1847309"/>
                </a:lnTo>
                <a:lnTo>
                  <a:pt x="1985653" y="1849852"/>
                </a:lnTo>
                <a:lnTo>
                  <a:pt x="1980202" y="1854941"/>
                </a:lnTo>
                <a:lnTo>
                  <a:pt x="1974629" y="1859908"/>
                </a:lnTo>
                <a:lnTo>
                  <a:pt x="1969178" y="1864632"/>
                </a:lnTo>
                <a:lnTo>
                  <a:pt x="1963484" y="1869477"/>
                </a:lnTo>
                <a:lnTo>
                  <a:pt x="1957790" y="1874081"/>
                </a:lnTo>
                <a:lnTo>
                  <a:pt x="1952218" y="1878563"/>
                </a:lnTo>
                <a:lnTo>
                  <a:pt x="1946524" y="1883046"/>
                </a:lnTo>
                <a:lnTo>
                  <a:pt x="1940709" y="1887407"/>
                </a:lnTo>
                <a:lnTo>
                  <a:pt x="1934895" y="1891647"/>
                </a:lnTo>
                <a:lnTo>
                  <a:pt x="1929079" y="1895887"/>
                </a:lnTo>
                <a:lnTo>
                  <a:pt x="1923265" y="1900006"/>
                </a:lnTo>
                <a:lnTo>
                  <a:pt x="1917450" y="1904125"/>
                </a:lnTo>
                <a:lnTo>
                  <a:pt x="1905577" y="1912120"/>
                </a:lnTo>
                <a:lnTo>
                  <a:pt x="1893584" y="1919752"/>
                </a:lnTo>
                <a:lnTo>
                  <a:pt x="1881349" y="1927384"/>
                </a:lnTo>
                <a:lnTo>
                  <a:pt x="1868992" y="1934531"/>
                </a:lnTo>
                <a:lnTo>
                  <a:pt x="1856515" y="1941800"/>
                </a:lnTo>
                <a:lnTo>
                  <a:pt x="1843794" y="1948947"/>
                </a:lnTo>
                <a:lnTo>
                  <a:pt x="1830832" y="1955852"/>
                </a:lnTo>
                <a:lnTo>
                  <a:pt x="1817749" y="1962879"/>
                </a:lnTo>
                <a:lnTo>
                  <a:pt x="1804544" y="1969784"/>
                </a:lnTo>
                <a:lnTo>
                  <a:pt x="1791098" y="1976810"/>
                </a:lnTo>
                <a:lnTo>
                  <a:pt x="1570254" y="2103162"/>
                </a:lnTo>
                <a:lnTo>
                  <a:pt x="1561047" y="2108614"/>
                </a:lnTo>
                <a:lnTo>
                  <a:pt x="1551719" y="2114066"/>
                </a:lnTo>
                <a:lnTo>
                  <a:pt x="1542513" y="2119396"/>
                </a:lnTo>
                <a:lnTo>
                  <a:pt x="1533427" y="2124605"/>
                </a:lnTo>
                <a:lnTo>
                  <a:pt x="1524220" y="2129814"/>
                </a:lnTo>
                <a:lnTo>
                  <a:pt x="1515256" y="2135023"/>
                </a:lnTo>
                <a:lnTo>
                  <a:pt x="1506291" y="2140232"/>
                </a:lnTo>
                <a:lnTo>
                  <a:pt x="1497326" y="2145442"/>
                </a:lnTo>
                <a:lnTo>
                  <a:pt x="1488240" y="2150650"/>
                </a:lnTo>
                <a:lnTo>
                  <a:pt x="1479276" y="2155981"/>
                </a:lnTo>
                <a:lnTo>
                  <a:pt x="1470311" y="2161190"/>
                </a:lnTo>
                <a:lnTo>
                  <a:pt x="1461225" y="2166399"/>
                </a:lnTo>
                <a:lnTo>
                  <a:pt x="1452261" y="2171729"/>
                </a:lnTo>
                <a:lnTo>
                  <a:pt x="1443175" y="2177060"/>
                </a:lnTo>
                <a:lnTo>
                  <a:pt x="1434090" y="2182511"/>
                </a:lnTo>
                <a:lnTo>
                  <a:pt x="1425004" y="2187963"/>
                </a:lnTo>
                <a:lnTo>
                  <a:pt x="1415676" y="2193656"/>
                </a:lnTo>
                <a:lnTo>
                  <a:pt x="1406590" y="2199108"/>
                </a:lnTo>
                <a:lnTo>
                  <a:pt x="1397505" y="2204559"/>
                </a:lnTo>
                <a:lnTo>
                  <a:pt x="1388540" y="2209889"/>
                </a:lnTo>
                <a:lnTo>
                  <a:pt x="1379696" y="2215220"/>
                </a:lnTo>
                <a:lnTo>
                  <a:pt x="1370853" y="2220429"/>
                </a:lnTo>
                <a:lnTo>
                  <a:pt x="1362009" y="2225760"/>
                </a:lnTo>
                <a:lnTo>
                  <a:pt x="1352924" y="2230968"/>
                </a:lnTo>
                <a:lnTo>
                  <a:pt x="1344080" y="2236056"/>
                </a:lnTo>
                <a:lnTo>
                  <a:pt x="1335116" y="2241024"/>
                </a:lnTo>
                <a:lnTo>
                  <a:pt x="1326030" y="2246354"/>
                </a:lnTo>
                <a:lnTo>
                  <a:pt x="1316702" y="2251199"/>
                </a:lnTo>
                <a:lnTo>
                  <a:pt x="1307374" y="2256288"/>
                </a:lnTo>
                <a:lnTo>
                  <a:pt x="1297804" y="2261375"/>
                </a:lnTo>
                <a:lnTo>
                  <a:pt x="1288112" y="2266463"/>
                </a:lnTo>
                <a:lnTo>
                  <a:pt x="1278178" y="2271552"/>
                </a:lnTo>
                <a:lnTo>
                  <a:pt x="1265701" y="2277608"/>
                </a:lnTo>
                <a:lnTo>
                  <a:pt x="1253102" y="2283302"/>
                </a:lnTo>
                <a:lnTo>
                  <a:pt x="1240382" y="2288512"/>
                </a:lnTo>
                <a:lnTo>
                  <a:pt x="1227541" y="2293236"/>
                </a:lnTo>
                <a:lnTo>
                  <a:pt x="1214458" y="2297839"/>
                </a:lnTo>
                <a:lnTo>
                  <a:pt x="1201617" y="2301837"/>
                </a:lnTo>
                <a:lnTo>
                  <a:pt x="1188412" y="2305471"/>
                </a:lnTo>
                <a:lnTo>
                  <a:pt x="1175208" y="2308863"/>
                </a:lnTo>
                <a:lnTo>
                  <a:pt x="1162003" y="2311771"/>
                </a:lnTo>
                <a:lnTo>
                  <a:pt x="1148556" y="2314193"/>
                </a:lnTo>
                <a:lnTo>
                  <a:pt x="1135230" y="2316253"/>
                </a:lnTo>
                <a:lnTo>
                  <a:pt x="1121905" y="2317949"/>
                </a:lnTo>
                <a:lnTo>
                  <a:pt x="1108458" y="2319282"/>
                </a:lnTo>
                <a:lnTo>
                  <a:pt x="1094890" y="2320130"/>
                </a:lnTo>
                <a:lnTo>
                  <a:pt x="1081443" y="2320736"/>
                </a:lnTo>
                <a:lnTo>
                  <a:pt x="1067875" y="2320856"/>
                </a:lnTo>
                <a:lnTo>
                  <a:pt x="1054429" y="2320614"/>
                </a:lnTo>
                <a:lnTo>
                  <a:pt x="1040860" y="2320008"/>
                </a:lnTo>
                <a:lnTo>
                  <a:pt x="1027413" y="2318918"/>
                </a:lnTo>
                <a:lnTo>
                  <a:pt x="1014087" y="2317464"/>
                </a:lnTo>
                <a:lnTo>
                  <a:pt x="1000519" y="2315647"/>
                </a:lnTo>
                <a:lnTo>
                  <a:pt x="987193" y="2313467"/>
                </a:lnTo>
                <a:lnTo>
                  <a:pt x="973989" y="2310802"/>
                </a:lnTo>
                <a:lnTo>
                  <a:pt x="960664" y="2307894"/>
                </a:lnTo>
                <a:lnTo>
                  <a:pt x="947459" y="2304623"/>
                </a:lnTo>
                <a:lnTo>
                  <a:pt x="934375" y="2300868"/>
                </a:lnTo>
                <a:lnTo>
                  <a:pt x="921292" y="2296627"/>
                </a:lnTo>
                <a:lnTo>
                  <a:pt x="908329" y="2292146"/>
                </a:lnTo>
                <a:lnTo>
                  <a:pt x="895610" y="2287178"/>
                </a:lnTo>
                <a:lnTo>
                  <a:pt x="882890" y="2281969"/>
                </a:lnTo>
                <a:lnTo>
                  <a:pt x="870170" y="2276276"/>
                </a:lnTo>
                <a:lnTo>
                  <a:pt x="857813" y="2270218"/>
                </a:lnTo>
                <a:lnTo>
                  <a:pt x="844851" y="2263556"/>
                </a:lnTo>
                <a:lnTo>
                  <a:pt x="829708" y="2255439"/>
                </a:lnTo>
                <a:lnTo>
                  <a:pt x="812748" y="2246111"/>
                </a:lnTo>
                <a:lnTo>
                  <a:pt x="794455" y="2236056"/>
                </a:lnTo>
                <a:lnTo>
                  <a:pt x="774951" y="2224790"/>
                </a:lnTo>
                <a:lnTo>
                  <a:pt x="754478" y="2213281"/>
                </a:lnTo>
                <a:lnTo>
                  <a:pt x="733521" y="2201046"/>
                </a:lnTo>
                <a:lnTo>
                  <a:pt x="712078" y="2188568"/>
                </a:lnTo>
                <a:lnTo>
                  <a:pt x="690757" y="2175969"/>
                </a:lnTo>
                <a:lnTo>
                  <a:pt x="669557" y="2163491"/>
                </a:lnTo>
                <a:lnTo>
                  <a:pt x="648963" y="2151256"/>
                </a:lnTo>
                <a:lnTo>
                  <a:pt x="629095" y="2139505"/>
                </a:lnTo>
                <a:lnTo>
                  <a:pt x="610319" y="2128360"/>
                </a:lnTo>
                <a:lnTo>
                  <a:pt x="593116" y="2117942"/>
                </a:lnTo>
                <a:lnTo>
                  <a:pt x="577367" y="2108614"/>
                </a:lnTo>
                <a:lnTo>
                  <a:pt x="563678" y="2100376"/>
                </a:lnTo>
                <a:lnTo>
                  <a:pt x="342471" y="1974509"/>
                </a:lnTo>
                <a:lnTo>
                  <a:pt x="337141" y="1971722"/>
                </a:lnTo>
                <a:lnTo>
                  <a:pt x="332537" y="1969300"/>
                </a:lnTo>
                <a:lnTo>
                  <a:pt x="328055" y="1966755"/>
                </a:lnTo>
                <a:lnTo>
                  <a:pt x="323694" y="1964332"/>
                </a:lnTo>
                <a:lnTo>
                  <a:pt x="319212" y="1961789"/>
                </a:lnTo>
                <a:lnTo>
                  <a:pt x="314730" y="1959245"/>
                </a:lnTo>
                <a:lnTo>
                  <a:pt x="309884" y="1956580"/>
                </a:lnTo>
                <a:lnTo>
                  <a:pt x="304674" y="1953672"/>
                </a:lnTo>
                <a:lnTo>
                  <a:pt x="196010" y="1887043"/>
                </a:lnTo>
                <a:lnTo>
                  <a:pt x="191043" y="1883652"/>
                </a:lnTo>
                <a:lnTo>
                  <a:pt x="186682" y="1880381"/>
                </a:lnTo>
                <a:lnTo>
                  <a:pt x="182805" y="1877231"/>
                </a:lnTo>
                <a:lnTo>
                  <a:pt x="179170" y="1874324"/>
                </a:lnTo>
                <a:lnTo>
                  <a:pt x="172871" y="1869114"/>
                </a:lnTo>
                <a:lnTo>
                  <a:pt x="167662" y="1864269"/>
                </a:lnTo>
                <a:lnTo>
                  <a:pt x="162817" y="1859786"/>
                </a:lnTo>
                <a:lnTo>
                  <a:pt x="158334" y="1855425"/>
                </a:lnTo>
                <a:lnTo>
                  <a:pt x="156032" y="1853366"/>
                </a:lnTo>
                <a:lnTo>
                  <a:pt x="153610" y="1851186"/>
                </a:lnTo>
                <a:lnTo>
                  <a:pt x="151065" y="1849005"/>
                </a:lnTo>
                <a:lnTo>
                  <a:pt x="148400" y="1846824"/>
                </a:lnTo>
                <a:lnTo>
                  <a:pt x="144523" y="1843917"/>
                </a:lnTo>
                <a:lnTo>
                  <a:pt x="140768" y="1840767"/>
                </a:lnTo>
                <a:lnTo>
                  <a:pt x="137013" y="1837254"/>
                </a:lnTo>
                <a:lnTo>
                  <a:pt x="133258" y="1833619"/>
                </a:lnTo>
                <a:lnTo>
                  <a:pt x="129381" y="1829743"/>
                </a:lnTo>
                <a:lnTo>
                  <a:pt x="125504" y="1825745"/>
                </a:lnTo>
                <a:lnTo>
                  <a:pt x="121628" y="1821384"/>
                </a:lnTo>
                <a:lnTo>
                  <a:pt x="117872" y="1817144"/>
                </a:lnTo>
                <a:lnTo>
                  <a:pt x="113996" y="1812540"/>
                </a:lnTo>
                <a:lnTo>
                  <a:pt x="110119" y="1807937"/>
                </a:lnTo>
                <a:lnTo>
                  <a:pt x="106364" y="1803213"/>
                </a:lnTo>
                <a:lnTo>
                  <a:pt x="102608" y="1798245"/>
                </a:lnTo>
                <a:lnTo>
                  <a:pt x="98853" y="1793279"/>
                </a:lnTo>
                <a:lnTo>
                  <a:pt x="95098" y="1788191"/>
                </a:lnTo>
                <a:lnTo>
                  <a:pt x="91463" y="1783103"/>
                </a:lnTo>
                <a:lnTo>
                  <a:pt x="87829" y="1777894"/>
                </a:lnTo>
                <a:lnTo>
                  <a:pt x="80681" y="1767355"/>
                </a:lnTo>
                <a:lnTo>
                  <a:pt x="74019" y="1756694"/>
                </a:lnTo>
                <a:lnTo>
                  <a:pt x="67477" y="1746276"/>
                </a:lnTo>
                <a:lnTo>
                  <a:pt x="61420" y="1735857"/>
                </a:lnTo>
                <a:lnTo>
                  <a:pt x="55605" y="1725802"/>
                </a:lnTo>
                <a:lnTo>
                  <a:pt x="50396" y="1715990"/>
                </a:lnTo>
                <a:lnTo>
                  <a:pt x="45550" y="1706662"/>
                </a:lnTo>
                <a:lnTo>
                  <a:pt x="41310" y="1697939"/>
                </a:lnTo>
                <a:lnTo>
                  <a:pt x="39372" y="1693700"/>
                </a:lnTo>
                <a:lnTo>
                  <a:pt x="37434" y="1688975"/>
                </a:lnTo>
                <a:lnTo>
                  <a:pt x="35374" y="1684371"/>
                </a:lnTo>
                <a:lnTo>
                  <a:pt x="33557" y="1679405"/>
                </a:lnTo>
                <a:lnTo>
                  <a:pt x="31498" y="1674317"/>
                </a:lnTo>
                <a:lnTo>
                  <a:pt x="29559" y="1669108"/>
                </a:lnTo>
                <a:lnTo>
                  <a:pt x="27743" y="1663778"/>
                </a:lnTo>
                <a:lnTo>
                  <a:pt x="25804" y="1658447"/>
                </a:lnTo>
                <a:lnTo>
                  <a:pt x="22412" y="1647060"/>
                </a:lnTo>
                <a:lnTo>
                  <a:pt x="18899" y="1635430"/>
                </a:lnTo>
                <a:lnTo>
                  <a:pt x="17324" y="1629372"/>
                </a:lnTo>
                <a:lnTo>
                  <a:pt x="15628" y="1623436"/>
                </a:lnTo>
                <a:lnTo>
                  <a:pt x="14053" y="1617259"/>
                </a:lnTo>
                <a:lnTo>
                  <a:pt x="12599" y="1611080"/>
                </a:lnTo>
                <a:lnTo>
                  <a:pt x="11267" y="1604902"/>
                </a:lnTo>
                <a:lnTo>
                  <a:pt x="9813" y="1598481"/>
                </a:lnTo>
                <a:lnTo>
                  <a:pt x="8723" y="1592061"/>
                </a:lnTo>
                <a:lnTo>
                  <a:pt x="7390" y="1585761"/>
                </a:lnTo>
                <a:lnTo>
                  <a:pt x="6421" y="1579341"/>
                </a:lnTo>
                <a:lnTo>
                  <a:pt x="5210" y="1572921"/>
                </a:lnTo>
                <a:lnTo>
                  <a:pt x="4361" y="1566378"/>
                </a:lnTo>
                <a:lnTo>
                  <a:pt x="3514" y="1560079"/>
                </a:lnTo>
                <a:lnTo>
                  <a:pt x="2665" y="1553658"/>
                </a:lnTo>
                <a:lnTo>
                  <a:pt x="2060" y="1547117"/>
                </a:lnTo>
                <a:lnTo>
                  <a:pt x="1454" y="1540817"/>
                </a:lnTo>
                <a:lnTo>
                  <a:pt x="849" y="1534396"/>
                </a:lnTo>
                <a:lnTo>
                  <a:pt x="606" y="1527976"/>
                </a:lnTo>
                <a:lnTo>
                  <a:pt x="243" y="1521798"/>
                </a:lnTo>
                <a:lnTo>
                  <a:pt x="0" y="1515499"/>
                </a:lnTo>
                <a:lnTo>
                  <a:pt x="0" y="1509320"/>
                </a:lnTo>
                <a:lnTo>
                  <a:pt x="0" y="811536"/>
                </a:lnTo>
                <a:lnTo>
                  <a:pt x="0" y="805358"/>
                </a:lnTo>
                <a:lnTo>
                  <a:pt x="243" y="798938"/>
                </a:lnTo>
                <a:lnTo>
                  <a:pt x="606" y="792517"/>
                </a:lnTo>
                <a:lnTo>
                  <a:pt x="849" y="786218"/>
                </a:lnTo>
                <a:lnTo>
                  <a:pt x="1454" y="779676"/>
                </a:lnTo>
                <a:lnTo>
                  <a:pt x="2060" y="773256"/>
                </a:lnTo>
                <a:lnTo>
                  <a:pt x="2787" y="766714"/>
                </a:lnTo>
                <a:lnTo>
                  <a:pt x="3514" y="760172"/>
                </a:lnTo>
                <a:lnTo>
                  <a:pt x="4483" y="753509"/>
                </a:lnTo>
                <a:lnTo>
                  <a:pt x="5330" y="746967"/>
                </a:lnTo>
                <a:lnTo>
                  <a:pt x="6542" y="740547"/>
                </a:lnTo>
                <a:lnTo>
                  <a:pt x="7754" y="734005"/>
                </a:lnTo>
                <a:lnTo>
                  <a:pt x="8844" y="727585"/>
                </a:lnTo>
                <a:lnTo>
                  <a:pt x="10177" y="721043"/>
                </a:lnTo>
                <a:lnTo>
                  <a:pt x="11630" y="714623"/>
                </a:lnTo>
                <a:lnTo>
                  <a:pt x="13084" y="708323"/>
                </a:lnTo>
                <a:lnTo>
                  <a:pt x="14538" y="702024"/>
                </a:lnTo>
                <a:lnTo>
                  <a:pt x="16113" y="695846"/>
                </a:lnTo>
                <a:lnTo>
                  <a:pt x="17687" y="689546"/>
                </a:lnTo>
                <a:lnTo>
                  <a:pt x="19505" y="683489"/>
                </a:lnTo>
                <a:lnTo>
                  <a:pt x="21200" y="677552"/>
                </a:lnTo>
                <a:lnTo>
                  <a:pt x="22897" y="671738"/>
                </a:lnTo>
                <a:lnTo>
                  <a:pt x="24714" y="665923"/>
                </a:lnTo>
                <a:lnTo>
                  <a:pt x="26531" y="660229"/>
                </a:lnTo>
                <a:lnTo>
                  <a:pt x="28469" y="654778"/>
                </a:lnTo>
                <a:lnTo>
                  <a:pt x="30528" y="649447"/>
                </a:lnTo>
                <a:lnTo>
                  <a:pt x="32346" y="644239"/>
                </a:lnTo>
                <a:lnTo>
                  <a:pt x="34405" y="638908"/>
                </a:lnTo>
                <a:lnTo>
                  <a:pt x="36465" y="634183"/>
                </a:lnTo>
                <a:lnTo>
                  <a:pt x="38524" y="629338"/>
                </a:lnTo>
                <a:lnTo>
                  <a:pt x="40462" y="624734"/>
                </a:lnTo>
                <a:lnTo>
                  <a:pt x="42522" y="620373"/>
                </a:lnTo>
                <a:lnTo>
                  <a:pt x="47488" y="610561"/>
                </a:lnTo>
                <a:lnTo>
                  <a:pt x="52213" y="600627"/>
                </a:lnTo>
                <a:lnTo>
                  <a:pt x="57180" y="591056"/>
                </a:lnTo>
                <a:lnTo>
                  <a:pt x="62389" y="581487"/>
                </a:lnTo>
                <a:lnTo>
                  <a:pt x="65054" y="576883"/>
                </a:lnTo>
                <a:lnTo>
                  <a:pt x="67598" y="572279"/>
                </a:lnTo>
                <a:lnTo>
                  <a:pt x="70384" y="567797"/>
                </a:lnTo>
                <a:lnTo>
                  <a:pt x="73171" y="563193"/>
                </a:lnTo>
                <a:lnTo>
                  <a:pt x="76079" y="558712"/>
                </a:lnTo>
                <a:lnTo>
                  <a:pt x="78986" y="554350"/>
                </a:lnTo>
                <a:lnTo>
                  <a:pt x="82014" y="549989"/>
                </a:lnTo>
                <a:lnTo>
                  <a:pt x="85042" y="545992"/>
                </a:lnTo>
                <a:lnTo>
                  <a:pt x="88313" y="541630"/>
                </a:lnTo>
                <a:lnTo>
                  <a:pt x="91342" y="537390"/>
                </a:lnTo>
                <a:lnTo>
                  <a:pt x="94371" y="533029"/>
                </a:lnTo>
                <a:lnTo>
                  <a:pt x="97521" y="528910"/>
                </a:lnTo>
                <a:lnTo>
                  <a:pt x="100549" y="524670"/>
                </a:lnTo>
                <a:lnTo>
                  <a:pt x="103820" y="520552"/>
                </a:lnTo>
                <a:lnTo>
                  <a:pt x="107091" y="516675"/>
                </a:lnTo>
                <a:lnTo>
                  <a:pt x="110604" y="512920"/>
                </a:lnTo>
                <a:lnTo>
                  <a:pt x="119083" y="503712"/>
                </a:lnTo>
                <a:lnTo>
                  <a:pt x="124414" y="497656"/>
                </a:lnTo>
                <a:lnTo>
                  <a:pt x="127685" y="493415"/>
                </a:lnTo>
                <a:lnTo>
                  <a:pt x="130229" y="490629"/>
                </a:lnTo>
                <a:lnTo>
                  <a:pt x="131562" y="489176"/>
                </a:lnTo>
                <a:lnTo>
                  <a:pt x="133016" y="487843"/>
                </a:lnTo>
                <a:lnTo>
                  <a:pt x="134590" y="486026"/>
                </a:lnTo>
                <a:lnTo>
                  <a:pt x="136771" y="484209"/>
                </a:lnTo>
                <a:lnTo>
                  <a:pt x="142950" y="478878"/>
                </a:lnTo>
                <a:lnTo>
                  <a:pt x="152398" y="470883"/>
                </a:lnTo>
                <a:lnTo>
                  <a:pt x="154579" y="468823"/>
                </a:lnTo>
                <a:lnTo>
                  <a:pt x="156638" y="467127"/>
                </a:lnTo>
                <a:lnTo>
                  <a:pt x="158334" y="465310"/>
                </a:lnTo>
                <a:lnTo>
                  <a:pt x="159909" y="463614"/>
                </a:lnTo>
                <a:lnTo>
                  <a:pt x="163301" y="460101"/>
                </a:lnTo>
                <a:lnTo>
                  <a:pt x="167177" y="456346"/>
                </a:lnTo>
                <a:lnTo>
                  <a:pt x="217331" y="418670"/>
                </a:lnTo>
                <a:lnTo>
                  <a:pt x="228597" y="411281"/>
                </a:lnTo>
                <a:lnTo>
                  <a:pt x="240469" y="404012"/>
                </a:lnTo>
                <a:lnTo>
                  <a:pt x="252705" y="396622"/>
                </a:lnTo>
                <a:lnTo>
                  <a:pt x="265182" y="389233"/>
                </a:lnTo>
                <a:lnTo>
                  <a:pt x="278145" y="381964"/>
                </a:lnTo>
                <a:lnTo>
                  <a:pt x="290986" y="374695"/>
                </a:lnTo>
                <a:lnTo>
                  <a:pt x="304191" y="367427"/>
                </a:lnTo>
                <a:lnTo>
                  <a:pt x="317395" y="360158"/>
                </a:lnTo>
                <a:lnTo>
                  <a:pt x="330842" y="352890"/>
                </a:lnTo>
                <a:lnTo>
                  <a:pt x="344046" y="345621"/>
                </a:lnTo>
                <a:lnTo>
                  <a:pt x="357251" y="338595"/>
                </a:lnTo>
                <a:lnTo>
                  <a:pt x="370334" y="331447"/>
                </a:lnTo>
                <a:lnTo>
                  <a:pt x="383054" y="324300"/>
                </a:lnTo>
                <a:lnTo>
                  <a:pt x="395532" y="317273"/>
                </a:lnTo>
                <a:lnTo>
                  <a:pt x="407888" y="310126"/>
                </a:lnTo>
                <a:lnTo>
                  <a:pt x="419639" y="303221"/>
                </a:lnTo>
                <a:lnTo>
                  <a:pt x="429089" y="297527"/>
                </a:lnTo>
                <a:lnTo>
                  <a:pt x="438417" y="292318"/>
                </a:lnTo>
                <a:lnTo>
                  <a:pt x="447624" y="287109"/>
                </a:lnTo>
                <a:lnTo>
                  <a:pt x="456952" y="281778"/>
                </a:lnTo>
                <a:lnTo>
                  <a:pt x="466038" y="276812"/>
                </a:lnTo>
                <a:lnTo>
                  <a:pt x="475365" y="271481"/>
                </a:lnTo>
                <a:lnTo>
                  <a:pt x="484814" y="266272"/>
                </a:lnTo>
                <a:lnTo>
                  <a:pt x="494263" y="260700"/>
                </a:lnTo>
                <a:lnTo>
                  <a:pt x="511102" y="250524"/>
                </a:lnTo>
                <a:lnTo>
                  <a:pt x="530727" y="238773"/>
                </a:lnTo>
                <a:lnTo>
                  <a:pt x="552654" y="225811"/>
                </a:lnTo>
                <a:lnTo>
                  <a:pt x="576156" y="211758"/>
                </a:lnTo>
                <a:lnTo>
                  <a:pt x="601232" y="196979"/>
                </a:lnTo>
                <a:lnTo>
                  <a:pt x="627399" y="181593"/>
                </a:lnTo>
                <a:lnTo>
                  <a:pt x="654172" y="165845"/>
                </a:lnTo>
                <a:lnTo>
                  <a:pt x="681187" y="149975"/>
                </a:lnTo>
                <a:lnTo>
                  <a:pt x="708202" y="134348"/>
                </a:lnTo>
                <a:lnTo>
                  <a:pt x="734611" y="119083"/>
                </a:lnTo>
                <a:lnTo>
                  <a:pt x="760051" y="104425"/>
                </a:lnTo>
                <a:lnTo>
                  <a:pt x="784279" y="90615"/>
                </a:lnTo>
                <a:lnTo>
                  <a:pt x="806812" y="78016"/>
                </a:lnTo>
                <a:lnTo>
                  <a:pt x="827285" y="66871"/>
                </a:lnTo>
                <a:lnTo>
                  <a:pt x="836492" y="61783"/>
                </a:lnTo>
                <a:lnTo>
                  <a:pt x="845093" y="57180"/>
                </a:lnTo>
                <a:lnTo>
                  <a:pt x="853088" y="52940"/>
                </a:lnTo>
                <a:lnTo>
                  <a:pt x="860236" y="49305"/>
                </a:lnTo>
                <a:lnTo>
                  <a:pt x="872714" y="43248"/>
                </a:lnTo>
                <a:lnTo>
                  <a:pt x="885313" y="37554"/>
                </a:lnTo>
                <a:lnTo>
                  <a:pt x="898032" y="32345"/>
                </a:lnTo>
                <a:lnTo>
                  <a:pt x="910874" y="27621"/>
                </a:lnTo>
                <a:lnTo>
                  <a:pt x="923957" y="23017"/>
                </a:lnTo>
                <a:lnTo>
                  <a:pt x="936798" y="19020"/>
                </a:lnTo>
                <a:lnTo>
                  <a:pt x="950003" y="15386"/>
                </a:lnTo>
                <a:lnTo>
                  <a:pt x="963208" y="11994"/>
                </a:lnTo>
                <a:lnTo>
                  <a:pt x="976412" y="9086"/>
                </a:lnTo>
                <a:lnTo>
                  <a:pt x="989859" y="6663"/>
                </a:lnTo>
                <a:lnTo>
                  <a:pt x="1003184" y="4604"/>
                </a:lnTo>
                <a:lnTo>
                  <a:pt x="1016510" y="2908"/>
                </a:lnTo>
                <a:lnTo>
                  <a:pt x="1029957" y="1575"/>
                </a:lnTo>
                <a:lnTo>
                  <a:pt x="1043525" y="727"/>
                </a:lnTo>
                <a:lnTo>
                  <a:pt x="1056972" y="121"/>
                </a:lnTo>
                <a:close/>
              </a:path>
            </a:pathLst>
          </a:custGeom>
          <a:solidFill>
            <a:schemeClr val="bg1">
              <a:lumMod val="95000"/>
              <a:alpha val="30000"/>
            </a:schemeClr>
          </a:solidFill>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1" name="Picture Placeholder 10">
            <a:extLst>
              <a:ext uri="{FF2B5EF4-FFF2-40B4-BE49-F238E27FC236}">
                <a16:creationId xmlns:a16="http://schemas.microsoft.com/office/drawing/2014/main" id="{D93BF375-CA55-4D46-84B8-7B9377848BC1}"/>
              </a:ext>
            </a:extLst>
          </p:cNvPr>
          <p:cNvSpPr>
            <a:spLocks noGrp="1"/>
          </p:cNvSpPr>
          <p:nvPr>
            <p:ph type="pic" sz="quarter" idx="11" hasCustomPrompt="1"/>
          </p:nvPr>
        </p:nvSpPr>
        <p:spPr>
          <a:xfrm>
            <a:off x="9263153" y="1430994"/>
            <a:ext cx="1677120" cy="1820206"/>
          </a:xfrm>
          <a:custGeom>
            <a:avLst/>
            <a:gdLst>
              <a:gd name="connsiteX0" fmla="*/ 1070540 w 2138414"/>
              <a:gd name="connsiteY0" fmla="*/ 0 h 2320856"/>
              <a:gd name="connsiteX1" fmla="*/ 1083987 w 2138414"/>
              <a:gd name="connsiteY1" fmla="*/ 243 h 2320856"/>
              <a:gd name="connsiteX2" fmla="*/ 1097555 w 2138414"/>
              <a:gd name="connsiteY2" fmla="*/ 849 h 2320856"/>
              <a:gd name="connsiteX3" fmla="*/ 1111002 w 2138414"/>
              <a:gd name="connsiteY3" fmla="*/ 1939 h 2320856"/>
              <a:gd name="connsiteX4" fmla="*/ 1124327 w 2138414"/>
              <a:gd name="connsiteY4" fmla="*/ 3392 h 2320856"/>
              <a:gd name="connsiteX5" fmla="*/ 1137895 w 2138414"/>
              <a:gd name="connsiteY5" fmla="*/ 5210 h 2320856"/>
              <a:gd name="connsiteX6" fmla="*/ 1151221 w 2138414"/>
              <a:gd name="connsiteY6" fmla="*/ 7390 h 2320856"/>
              <a:gd name="connsiteX7" fmla="*/ 1164426 w 2138414"/>
              <a:gd name="connsiteY7" fmla="*/ 10055 h 2320856"/>
              <a:gd name="connsiteX8" fmla="*/ 1177751 w 2138414"/>
              <a:gd name="connsiteY8" fmla="*/ 12963 h 2320856"/>
              <a:gd name="connsiteX9" fmla="*/ 1190956 w 2138414"/>
              <a:gd name="connsiteY9" fmla="*/ 16233 h 2320856"/>
              <a:gd name="connsiteX10" fmla="*/ 1204039 w 2138414"/>
              <a:gd name="connsiteY10" fmla="*/ 19989 h 2320856"/>
              <a:gd name="connsiteX11" fmla="*/ 1217122 w 2138414"/>
              <a:gd name="connsiteY11" fmla="*/ 24229 h 2320856"/>
              <a:gd name="connsiteX12" fmla="*/ 1230085 w 2138414"/>
              <a:gd name="connsiteY12" fmla="*/ 28711 h 2320856"/>
              <a:gd name="connsiteX13" fmla="*/ 1242805 w 2138414"/>
              <a:gd name="connsiteY13" fmla="*/ 33678 h 2320856"/>
              <a:gd name="connsiteX14" fmla="*/ 1255525 w 2138414"/>
              <a:gd name="connsiteY14" fmla="*/ 38888 h 2320856"/>
              <a:gd name="connsiteX15" fmla="*/ 1268245 w 2138414"/>
              <a:gd name="connsiteY15" fmla="*/ 44581 h 2320856"/>
              <a:gd name="connsiteX16" fmla="*/ 1280601 w 2138414"/>
              <a:gd name="connsiteY16" fmla="*/ 50638 h 2320856"/>
              <a:gd name="connsiteX17" fmla="*/ 1720956 w 2138414"/>
              <a:gd name="connsiteY17" fmla="*/ 304553 h 2320856"/>
              <a:gd name="connsiteX18" fmla="*/ 1725680 w 2138414"/>
              <a:gd name="connsiteY18" fmla="*/ 307340 h 2320856"/>
              <a:gd name="connsiteX19" fmla="*/ 1730405 w 2138414"/>
              <a:gd name="connsiteY19" fmla="*/ 310005 h 2320856"/>
              <a:gd name="connsiteX20" fmla="*/ 1735129 w 2138414"/>
              <a:gd name="connsiteY20" fmla="*/ 312791 h 2320856"/>
              <a:gd name="connsiteX21" fmla="*/ 1739975 w 2138414"/>
              <a:gd name="connsiteY21" fmla="*/ 315336 h 2320856"/>
              <a:gd name="connsiteX22" fmla="*/ 1744579 w 2138414"/>
              <a:gd name="connsiteY22" fmla="*/ 318001 h 2320856"/>
              <a:gd name="connsiteX23" fmla="*/ 1749424 w 2138414"/>
              <a:gd name="connsiteY23" fmla="*/ 320423 h 2320856"/>
              <a:gd name="connsiteX24" fmla="*/ 1753906 w 2138414"/>
              <a:gd name="connsiteY24" fmla="*/ 323088 h 2320856"/>
              <a:gd name="connsiteX25" fmla="*/ 1758389 w 2138414"/>
              <a:gd name="connsiteY25" fmla="*/ 325511 h 2320856"/>
              <a:gd name="connsiteX26" fmla="*/ 1942404 w 2138414"/>
              <a:gd name="connsiteY26" fmla="*/ 433814 h 2320856"/>
              <a:gd name="connsiteX27" fmla="*/ 1947372 w 2138414"/>
              <a:gd name="connsiteY27" fmla="*/ 437205 h 2320856"/>
              <a:gd name="connsiteX28" fmla="*/ 1951733 w 2138414"/>
              <a:gd name="connsiteY28" fmla="*/ 440476 h 2320856"/>
              <a:gd name="connsiteX29" fmla="*/ 1955610 w 2138414"/>
              <a:gd name="connsiteY29" fmla="*/ 443625 h 2320856"/>
              <a:gd name="connsiteX30" fmla="*/ 1959244 w 2138414"/>
              <a:gd name="connsiteY30" fmla="*/ 446533 h 2320856"/>
              <a:gd name="connsiteX31" fmla="*/ 1965543 w 2138414"/>
              <a:gd name="connsiteY31" fmla="*/ 451743 h 2320856"/>
              <a:gd name="connsiteX32" fmla="*/ 1970752 w 2138414"/>
              <a:gd name="connsiteY32" fmla="*/ 456588 h 2320856"/>
              <a:gd name="connsiteX33" fmla="*/ 1975598 w 2138414"/>
              <a:gd name="connsiteY33" fmla="*/ 461070 h 2320856"/>
              <a:gd name="connsiteX34" fmla="*/ 1980081 w 2138414"/>
              <a:gd name="connsiteY34" fmla="*/ 465432 h 2320856"/>
              <a:gd name="connsiteX35" fmla="*/ 1982382 w 2138414"/>
              <a:gd name="connsiteY35" fmla="*/ 467491 h 2320856"/>
              <a:gd name="connsiteX36" fmla="*/ 1984805 w 2138414"/>
              <a:gd name="connsiteY36" fmla="*/ 469671 h 2320856"/>
              <a:gd name="connsiteX37" fmla="*/ 1987349 w 2138414"/>
              <a:gd name="connsiteY37" fmla="*/ 471852 h 2320856"/>
              <a:gd name="connsiteX38" fmla="*/ 1990014 w 2138414"/>
              <a:gd name="connsiteY38" fmla="*/ 474033 h 2320856"/>
              <a:gd name="connsiteX39" fmla="*/ 1994376 w 2138414"/>
              <a:gd name="connsiteY39" fmla="*/ 477061 h 2320856"/>
              <a:gd name="connsiteX40" fmla="*/ 1997283 w 2138414"/>
              <a:gd name="connsiteY40" fmla="*/ 479120 h 2320856"/>
              <a:gd name="connsiteX41" fmla="*/ 1998736 w 2138414"/>
              <a:gd name="connsiteY41" fmla="*/ 480332 h 2320856"/>
              <a:gd name="connsiteX42" fmla="*/ 2000190 w 2138414"/>
              <a:gd name="connsiteY42" fmla="*/ 481544 h 2320856"/>
              <a:gd name="connsiteX43" fmla="*/ 2002007 w 2138414"/>
              <a:gd name="connsiteY43" fmla="*/ 483118 h 2320856"/>
              <a:gd name="connsiteX44" fmla="*/ 2004187 w 2138414"/>
              <a:gd name="connsiteY44" fmla="*/ 485541 h 2320856"/>
              <a:gd name="connsiteX45" fmla="*/ 2011699 w 2138414"/>
              <a:gd name="connsiteY45" fmla="*/ 493900 h 2320856"/>
              <a:gd name="connsiteX46" fmla="*/ 2019089 w 2138414"/>
              <a:gd name="connsiteY46" fmla="*/ 502501 h 2320856"/>
              <a:gd name="connsiteX47" fmla="*/ 2026236 w 2138414"/>
              <a:gd name="connsiteY47" fmla="*/ 510981 h 2320856"/>
              <a:gd name="connsiteX48" fmla="*/ 2033262 w 2138414"/>
              <a:gd name="connsiteY48" fmla="*/ 519704 h 2320856"/>
              <a:gd name="connsiteX49" fmla="*/ 2040167 w 2138414"/>
              <a:gd name="connsiteY49" fmla="*/ 528547 h 2320856"/>
              <a:gd name="connsiteX50" fmla="*/ 2046830 w 2138414"/>
              <a:gd name="connsiteY50" fmla="*/ 537512 h 2320856"/>
              <a:gd name="connsiteX51" fmla="*/ 2053250 w 2138414"/>
              <a:gd name="connsiteY51" fmla="*/ 546597 h 2320856"/>
              <a:gd name="connsiteX52" fmla="*/ 2059429 w 2138414"/>
              <a:gd name="connsiteY52" fmla="*/ 555804 h 2320856"/>
              <a:gd name="connsiteX53" fmla="*/ 2065486 w 2138414"/>
              <a:gd name="connsiteY53" fmla="*/ 565132 h 2320856"/>
              <a:gd name="connsiteX54" fmla="*/ 2071301 w 2138414"/>
              <a:gd name="connsiteY54" fmla="*/ 574460 h 2320856"/>
              <a:gd name="connsiteX55" fmla="*/ 2076994 w 2138414"/>
              <a:gd name="connsiteY55" fmla="*/ 584030 h 2320856"/>
              <a:gd name="connsiteX56" fmla="*/ 2082325 w 2138414"/>
              <a:gd name="connsiteY56" fmla="*/ 593601 h 2320856"/>
              <a:gd name="connsiteX57" fmla="*/ 2087655 w 2138414"/>
              <a:gd name="connsiteY57" fmla="*/ 603413 h 2320856"/>
              <a:gd name="connsiteX58" fmla="*/ 2092501 w 2138414"/>
              <a:gd name="connsiteY58" fmla="*/ 613346 h 2320856"/>
              <a:gd name="connsiteX59" fmla="*/ 2097346 w 2138414"/>
              <a:gd name="connsiteY59" fmla="*/ 623280 h 2320856"/>
              <a:gd name="connsiteX60" fmla="*/ 2101829 w 2138414"/>
              <a:gd name="connsiteY60" fmla="*/ 633336 h 2320856"/>
              <a:gd name="connsiteX61" fmla="*/ 2106070 w 2138414"/>
              <a:gd name="connsiteY61" fmla="*/ 643633 h 2320856"/>
              <a:gd name="connsiteX62" fmla="*/ 2110066 w 2138414"/>
              <a:gd name="connsiteY62" fmla="*/ 653930 h 2320856"/>
              <a:gd name="connsiteX63" fmla="*/ 2113944 w 2138414"/>
              <a:gd name="connsiteY63" fmla="*/ 664348 h 2320856"/>
              <a:gd name="connsiteX64" fmla="*/ 2117335 w 2138414"/>
              <a:gd name="connsiteY64" fmla="*/ 674887 h 2320856"/>
              <a:gd name="connsiteX65" fmla="*/ 2120728 w 2138414"/>
              <a:gd name="connsiteY65" fmla="*/ 685670 h 2320856"/>
              <a:gd name="connsiteX66" fmla="*/ 2123634 w 2138414"/>
              <a:gd name="connsiteY66" fmla="*/ 696572 h 2320856"/>
              <a:gd name="connsiteX67" fmla="*/ 2126421 w 2138414"/>
              <a:gd name="connsiteY67" fmla="*/ 707475 h 2320856"/>
              <a:gd name="connsiteX68" fmla="*/ 2128844 w 2138414"/>
              <a:gd name="connsiteY68" fmla="*/ 718499 h 2320856"/>
              <a:gd name="connsiteX69" fmla="*/ 2131025 w 2138414"/>
              <a:gd name="connsiteY69" fmla="*/ 729765 h 2320856"/>
              <a:gd name="connsiteX70" fmla="*/ 2133084 w 2138414"/>
              <a:gd name="connsiteY70" fmla="*/ 741032 h 2320856"/>
              <a:gd name="connsiteX71" fmla="*/ 2134659 w 2138414"/>
              <a:gd name="connsiteY71" fmla="*/ 752540 h 2320856"/>
              <a:gd name="connsiteX72" fmla="*/ 2135992 w 2138414"/>
              <a:gd name="connsiteY72" fmla="*/ 764048 h 2320856"/>
              <a:gd name="connsiteX73" fmla="*/ 2137082 w 2138414"/>
              <a:gd name="connsiteY73" fmla="*/ 775799 h 2320856"/>
              <a:gd name="connsiteX74" fmla="*/ 2137808 w 2138414"/>
              <a:gd name="connsiteY74" fmla="*/ 787551 h 2320856"/>
              <a:gd name="connsiteX75" fmla="*/ 2138294 w 2138414"/>
              <a:gd name="connsiteY75" fmla="*/ 799544 h 2320856"/>
              <a:gd name="connsiteX76" fmla="*/ 2138414 w 2138414"/>
              <a:gd name="connsiteY76" fmla="*/ 811536 h 2320856"/>
              <a:gd name="connsiteX77" fmla="*/ 2138414 w 2138414"/>
              <a:gd name="connsiteY77" fmla="*/ 1509320 h 2320856"/>
              <a:gd name="connsiteX78" fmla="*/ 2138294 w 2138414"/>
              <a:gd name="connsiteY78" fmla="*/ 1518890 h 2320856"/>
              <a:gd name="connsiteX79" fmla="*/ 2137808 w 2138414"/>
              <a:gd name="connsiteY79" fmla="*/ 1528582 h 2320856"/>
              <a:gd name="connsiteX80" fmla="*/ 2137203 w 2138414"/>
              <a:gd name="connsiteY80" fmla="*/ 1538394 h 2320856"/>
              <a:gd name="connsiteX81" fmla="*/ 2136355 w 2138414"/>
              <a:gd name="connsiteY81" fmla="*/ 1548328 h 2320856"/>
              <a:gd name="connsiteX82" fmla="*/ 2135264 w 2138414"/>
              <a:gd name="connsiteY82" fmla="*/ 1558504 h 2320856"/>
              <a:gd name="connsiteX83" fmla="*/ 2133810 w 2138414"/>
              <a:gd name="connsiteY83" fmla="*/ 1568438 h 2320856"/>
              <a:gd name="connsiteX84" fmla="*/ 2132114 w 2138414"/>
              <a:gd name="connsiteY84" fmla="*/ 1578735 h 2320856"/>
              <a:gd name="connsiteX85" fmla="*/ 2130298 w 2138414"/>
              <a:gd name="connsiteY85" fmla="*/ 1588911 h 2320856"/>
              <a:gd name="connsiteX86" fmla="*/ 2128117 w 2138414"/>
              <a:gd name="connsiteY86" fmla="*/ 1599208 h 2320856"/>
              <a:gd name="connsiteX87" fmla="*/ 2125815 w 2138414"/>
              <a:gd name="connsiteY87" fmla="*/ 1609505 h 2320856"/>
              <a:gd name="connsiteX88" fmla="*/ 2123270 w 2138414"/>
              <a:gd name="connsiteY88" fmla="*/ 1619803 h 2320856"/>
              <a:gd name="connsiteX89" fmla="*/ 2120606 w 2138414"/>
              <a:gd name="connsiteY89" fmla="*/ 1630100 h 2320856"/>
              <a:gd name="connsiteX90" fmla="*/ 2117456 w 2138414"/>
              <a:gd name="connsiteY90" fmla="*/ 1640397 h 2320856"/>
              <a:gd name="connsiteX91" fmla="*/ 2114306 w 2138414"/>
              <a:gd name="connsiteY91" fmla="*/ 1650573 h 2320856"/>
              <a:gd name="connsiteX92" fmla="*/ 2111036 w 2138414"/>
              <a:gd name="connsiteY92" fmla="*/ 1660748 h 2320856"/>
              <a:gd name="connsiteX93" fmla="*/ 2107522 w 2138414"/>
              <a:gd name="connsiteY93" fmla="*/ 1670682 h 2320856"/>
              <a:gd name="connsiteX94" fmla="*/ 2103767 w 2138414"/>
              <a:gd name="connsiteY94" fmla="*/ 1680737 h 2320856"/>
              <a:gd name="connsiteX95" fmla="*/ 2099770 w 2138414"/>
              <a:gd name="connsiteY95" fmla="*/ 1690550 h 2320856"/>
              <a:gd name="connsiteX96" fmla="*/ 2095650 w 2138414"/>
              <a:gd name="connsiteY96" fmla="*/ 1700362 h 2320856"/>
              <a:gd name="connsiteX97" fmla="*/ 2091411 w 2138414"/>
              <a:gd name="connsiteY97" fmla="*/ 1709933 h 2320856"/>
              <a:gd name="connsiteX98" fmla="*/ 2086928 w 2138414"/>
              <a:gd name="connsiteY98" fmla="*/ 1719260 h 2320856"/>
              <a:gd name="connsiteX99" fmla="*/ 2082203 w 2138414"/>
              <a:gd name="connsiteY99" fmla="*/ 1728589 h 2320856"/>
              <a:gd name="connsiteX100" fmla="*/ 2077479 w 2138414"/>
              <a:gd name="connsiteY100" fmla="*/ 1737553 h 2320856"/>
              <a:gd name="connsiteX101" fmla="*/ 2072512 w 2138414"/>
              <a:gd name="connsiteY101" fmla="*/ 1746397 h 2320856"/>
              <a:gd name="connsiteX102" fmla="*/ 2067424 w 2138414"/>
              <a:gd name="connsiteY102" fmla="*/ 1755118 h 2320856"/>
              <a:gd name="connsiteX103" fmla="*/ 2062215 w 2138414"/>
              <a:gd name="connsiteY103" fmla="*/ 1763598 h 2320856"/>
              <a:gd name="connsiteX104" fmla="*/ 2056643 w 2138414"/>
              <a:gd name="connsiteY104" fmla="*/ 1771716 h 2320856"/>
              <a:gd name="connsiteX105" fmla="*/ 2051191 w 2138414"/>
              <a:gd name="connsiteY105" fmla="*/ 1779469 h 2320856"/>
              <a:gd name="connsiteX106" fmla="*/ 2045497 w 2138414"/>
              <a:gd name="connsiteY106" fmla="*/ 1787100 h 2320856"/>
              <a:gd name="connsiteX107" fmla="*/ 2039804 w 2138414"/>
              <a:gd name="connsiteY107" fmla="*/ 1794369 h 2320856"/>
              <a:gd name="connsiteX108" fmla="*/ 2033868 w 2138414"/>
              <a:gd name="connsiteY108" fmla="*/ 1801275 h 2320856"/>
              <a:gd name="connsiteX109" fmla="*/ 2027811 w 2138414"/>
              <a:gd name="connsiteY109" fmla="*/ 1807937 h 2320856"/>
              <a:gd name="connsiteX110" fmla="*/ 2023934 w 2138414"/>
              <a:gd name="connsiteY110" fmla="*/ 1811814 h 2320856"/>
              <a:gd name="connsiteX111" fmla="*/ 2020542 w 2138414"/>
              <a:gd name="connsiteY111" fmla="*/ 1815205 h 2320856"/>
              <a:gd name="connsiteX112" fmla="*/ 2018846 w 2138414"/>
              <a:gd name="connsiteY112" fmla="*/ 1816902 h 2320856"/>
              <a:gd name="connsiteX113" fmla="*/ 2017150 w 2138414"/>
              <a:gd name="connsiteY113" fmla="*/ 1818719 h 2320856"/>
              <a:gd name="connsiteX114" fmla="*/ 2015454 w 2138414"/>
              <a:gd name="connsiteY114" fmla="*/ 1820536 h 2320856"/>
              <a:gd name="connsiteX115" fmla="*/ 2013636 w 2138414"/>
              <a:gd name="connsiteY115" fmla="*/ 1822838 h 2320856"/>
              <a:gd name="connsiteX116" fmla="*/ 2007095 w 2138414"/>
              <a:gd name="connsiteY116" fmla="*/ 1830954 h 2320856"/>
              <a:gd name="connsiteX117" fmla="*/ 2002856 w 2138414"/>
              <a:gd name="connsiteY117" fmla="*/ 1836042 h 2320856"/>
              <a:gd name="connsiteX118" fmla="*/ 2001280 w 2138414"/>
              <a:gd name="connsiteY118" fmla="*/ 1837738 h 2320856"/>
              <a:gd name="connsiteX119" fmla="*/ 2000069 w 2138414"/>
              <a:gd name="connsiteY119" fmla="*/ 1838829 h 2320856"/>
              <a:gd name="connsiteX120" fmla="*/ 1999100 w 2138414"/>
              <a:gd name="connsiteY120" fmla="*/ 1839677 h 2320856"/>
              <a:gd name="connsiteX121" fmla="*/ 1998252 w 2138414"/>
              <a:gd name="connsiteY121" fmla="*/ 1840283 h 2320856"/>
              <a:gd name="connsiteX122" fmla="*/ 1996556 w 2138414"/>
              <a:gd name="connsiteY122" fmla="*/ 1841252 h 2320856"/>
              <a:gd name="connsiteX123" fmla="*/ 1994376 w 2138414"/>
              <a:gd name="connsiteY123" fmla="*/ 1842584 h 2320856"/>
              <a:gd name="connsiteX124" fmla="*/ 1992922 w 2138414"/>
              <a:gd name="connsiteY124" fmla="*/ 1843796 h 2320856"/>
              <a:gd name="connsiteX125" fmla="*/ 1991104 w 2138414"/>
              <a:gd name="connsiteY125" fmla="*/ 1845249 h 2320856"/>
              <a:gd name="connsiteX126" fmla="*/ 1988561 w 2138414"/>
              <a:gd name="connsiteY126" fmla="*/ 1847309 h 2320856"/>
              <a:gd name="connsiteX127" fmla="*/ 1985653 w 2138414"/>
              <a:gd name="connsiteY127" fmla="*/ 1849852 h 2320856"/>
              <a:gd name="connsiteX128" fmla="*/ 1980201 w 2138414"/>
              <a:gd name="connsiteY128" fmla="*/ 1854941 h 2320856"/>
              <a:gd name="connsiteX129" fmla="*/ 1974628 w 2138414"/>
              <a:gd name="connsiteY129" fmla="*/ 1859908 h 2320856"/>
              <a:gd name="connsiteX130" fmla="*/ 1969178 w 2138414"/>
              <a:gd name="connsiteY130" fmla="*/ 1864632 h 2320856"/>
              <a:gd name="connsiteX131" fmla="*/ 1963484 w 2138414"/>
              <a:gd name="connsiteY131" fmla="*/ 1869477 h 2320856"/>
              <a:gd name="connsiteX132" fmla="*/ 1957790 w 2138414"/>
              <a:gd name="connsiteY132" fmla="*/ 1874081 h 2320856"/>
              <a:gd name="connsiteX133" fmla="*/ 1952218 w 2138414"/>
              <a:gd name="connsiteY133" fmla="*/ 1878563 h 2320856"/>
              <a:gd name="connsiteX134" fmla="*/ 1946524 w 2138414"/>
              <a:gd name="connsiteY134" fmla="*/ 1883046 h 2320856"/>
              <a:gd name="connsiteX135" fmla="*/ 1940709 w 2138414"/>
              <a:gd name="connsiteY135" fmla="*/ 1887407 h 2320856"/>
              <a:gd name="connsiteX136" fmla="*/ 1934895 w 2138414"/>
              <a:gd name="connsiteY136" fmla="*/ 1891647 h 2320856"/>
              <a:gd name="connsiteX137" fmla="*/ 1929079 w 2138414"/>
              <a:gd name="connsiteY137" fmla="*/ 1895887 h 2320856"/>
              <a:gd name="connsiteX138" fmla="*/ 1923265 w 2138414"/>
              <a:gd name="connsiteY138" fmla="*/ 1900006 h 2320856"/>
              <a:gd name="connsiteX139" fmla="*/ 1917449 w 2138414"/>
              <a:gd name="connsiteY139" fmla="*/ 1904125 h 2320856"/>
              <a:gd name="connsiteX140" fmla="*/ 1905577 w 2138414"/>
              <a:gd name="connsiteY140" fmla="*/ 1912120 h 2320856"/>
              <a:gd name="connsiteX141" fmla="*/ 1893584 w 2138414"/>
              <a:gd name="connsiteY141" fmla="*/ 1919752 h 2320856"/>
              <a:gd name="connsiteX142" fmla="*/ 1881348 w 2138414"/>
              <a:gd name="connsiteY142" fmla="*/ 1927384 h 2320856"/>
              <a:gd name="connsiteX143" fmla="*/ 1868992 w 2138414"/>
              <a:gd name="connsiteY143" fmla="*/ 1934531 h 2320856"/>
              <a:gd name="connsiteX144" fmla="*/ 1856514 w 2138414"/>
              <a:gd name="connsiteY144" fmla="*/ 1941800 h 2320856"/>
              <a:gd name="connsiteX145" fmla="*/ 1843794 w 2138414"/>
              <a:gd name="connsiteY145" fmla="*/ 1948947 h 2320856"/>
              <a:gd name="connsiteX146" fmla="*/ 1830832 w 2138414"/>
              <a:gd name="connsiteY146" fmla="*/ 1955852 h 2320856"/>
              <a:gd name="connsiteX147" fmla="*/ 1817748 w 2138414"/>
              <a:gd name="connsiteY147" fmla="*/ 1962879 h 2320856"/>
              <a:gd name="connsiteX148" fmla="*/ 1804544 w 2138414"/>
              <a:gd name="connsiteY148" fmla="*/ 1969784 h 2320856"/>
              <a:gd name="connsiteX149" fmla="*/ 1791097 w 2138414"/>
              <a:gd name="connsiteY149" fmla="*/ 1976810 h 2320856"/>
              <a:gd name="connsiteX150" fmla="*/ 1570254 w 2138414"/>
              <a:gd name="connsiteY150" fmla="*/ 2103162 h 2320856"/>
              <a:gd name="connsiteX151" fmla="*/ 1561047 w 2138414"/>
              <a:gd name="connsiteY151" fmla="*/ 2108614 h 2320856"/>
              <a:gd name="connsiteX152" fmla="*/ 1551719 w 2138414"/>
              <a:gd name="connsiteY152" fmla="*/ 2114066 h 2320856"/>
              <a:gd name="connsiteX153" fmla="*/ 1542512 w 2138414"/>
              <a:gd name="connsiteY153" fmla="*/ 2119396 h 2320856"/>
              <a:gd name="connsiteX154" fmla="*/ 1533426 w 2138414"/>
              <a:gd name="connsiteY154" fmla="*/ 2124605 h 2320856"/>
              <a:gd name="connsiteX155" fmla="*/ 1524220 w 2138414"/>
              <a:gd name="connsiteY155" fmla="*/ 2129814 h 2320856"/>
              <a:gd name="connsiteX156" fmla="*/ 1515255 w 2138414"/>
              <a:gd name="connsiteY156" fmla="*/ 2135023 h 2320856"/>
              <a:gd name="connsiteX157" fmla="*/ 1506291 w 2138414"/>
              <a:gd name="connsiteY157" fmla="*/ 2140232 h 2320856"/>
              <a:gd name="connsiteX158" fmla="*/ 1497326 w 2138414"/>
              <a:gd name="connsiteY158" fmla="*/ 2145442 h 2320856"/>
              <a:gd name="connsiteX159" fmla="*/ 1488240 w 2138414"/>
              <a:gd name="connsiteY159" fmla="*/ 2150650 h 2320856"/>
              <a:gd name="connsiteX160" fmla="*/ 1479276 w 2138414"/>
              <a:gd name="connsiteY160" fmla="*/ 2155981 h 2320856"/>
              <a:gd name="connsiteX161" fmla="*/ 1470311 w 2138414"/>
              <a:gd name="connsiteY161" fmla="*/ 2161190 h 2320856"/>
              <a:gd name="connsiteX162" fmla="*/ 1461225 w 2138414"/>
              <a:gd name="connsiteY162" fmla="*/ 2166399 h 2320856"/>
              <a:gd name="connsiteX163" fmla="*/ 1452261 w 2138414"/>
              <a:gd name="connsiteY163" fmla="*/ 2171729 h 2320856"/>
              <a:gd name="connsiteX164" fmla="*/ 1443175 w 2138414"/>
              <a:gd name="connsiteY164" fmla="*/ 2177060 h 2320856"/>
              <a:gd name="connsiteX165" fmla="*/ 1434090 w 2138414"/>
              <a:gd name="connsiteY165" fmla="*/ 2182511 h 2320856"/>
              <a:gd name="connsiteX166" fmla="*/ 1425004 w 2138414"/>
              <a:gd name="connsiteY166" fmla="*/ 2187963 h 2320856"/>
              <a:gd name="connsiteX167" fmla="*/ 1415676 w 2138414"/>
              <a:gd name="connsiteY167" fmla="*/ 2193656 h 2320856"/>
              <a:gd name="connsiteX168" fmla="*/ 1406590 w 2138414"/>
              <a:gd name="connsiteY168" fmla="*/ 2199108 h 2320856"/>
              <a:gd name="connsiteX169" fmla="*/ 1397505 w 2138414"/>
              <a:gd name="connsiteY169" fmla="*/ 2204559 h 2320856"/>
              <a:gd name="connsiteX170" fmla="*/ 1388540 w 2138414"/>
              <a:gd name="connsiteY170" fmla="*/ 2209889 h 2320856"/>
              <a:gd name="connsiteX171" fmla="*/ 1379696 w 2138414"/>
              <a:gd name="connsiteY171" fmla="*/ 2215220 h 2320856"/>
              <a:gd name="connsiteX172" fmla="*/ 1370853 w 2138414"/>
              <a:gd name="connsiteY172" fmla="*/ 2220429 h 2320856"/>
              <a:gd name="connsiteX173" fmla="*/ 1362009 w 2138414"/>
              <a:gd name="connsiteY173" fmla="*/ 2225760 h 2320856"/>
              <a:gd name="connsiteX174" fmla="*/ 1352924 w 2138414"/>
              <a:gd name="connsiteY174" fmla="*/ 2230968 h 2320856"/>
              <a:gd name="connsiteX175" fmla="*/ 1344080 w 2138414"/>
              <a:gd name="connsiteY175" fmla="*/ 2236056 h 2320856"/>
              <a:gd name="connsiteX176" fmla="*/ 1335116 w 2138414"/>
              <a:gd name="connsiteY176" fmla="*/ 2241024 h 2320856"/>
              <a:gd name="connsiteX177" fmla="*/ 1326030 w 2138414"/>
              <a:gd name="connsiteY177" fmla="*/ 2246354 h 2320856"/>
              <a:gd name="connsiteX178" fmla="*/ 1316701 w 2138414"/>
              <a:gd name="connsiteY178" fmla="*/ 2251199 h 2320856"/>
              <a:gd name="connsiteX179" fmla="*/ 1307374 w 2138414"/>
              <a:gd name="connsiteY179" fmla="*/ 2256288 h 2320856"/>
              <a:gd name="connsiteX180" fmla="*/ 1297804 w 2138414"/>
              <a:gd name="connsiteY180" fmla="*/ 2261375 h 2320856"/>
              <a:gd name="connsiteX181" fmla="*/ 1288112 w 2138414"/>
              <a:gd name="connsiteY181" fmla="*/ 2266463 h 2320856"/>
              <a:gd name="connsiteX182" fmla="*/ 1278178 w 2138414"/>
              <a:gd name="connsiteY182" fmla="*/ 2271552 h 2320856"/>
              <a:gd name="connsiteX183" fmla="*/ 1265701 w 2138414"/>
              <a:gd name="connsiteY183" fmla="*/ 2277608 h 2320856"/>
              <a:gd name="connsiteX184" fmla="*/ 1253102 w 2138414"/>
              <a:gd name="connsiteY184" fmla="*/ 2283302 h 2320856"/>
              <a:gd name="connsiteX185" fmla="*/ 1240382 w 2138414"/>
              <a:gd name="connsiteY185" fmla="*/ 2288512 h 2320856"/>
              <a:gd name="connsiteX186" fmla="*/ 1227541 w 2138414"/>
              <a:gd name="connsiteY186" fmla="*/ 2293236 h 2320856"/>
              <a:gd name="connsiteX187" fmla="*/ 1214457 w 2138414"/>
              <a:gd name="connsiteY187" fmla="*/ 2297839 h 2320856"/>
              <a:gd name="connsiteX188" fmla="*/ 1201616 w 2138414"/>
              <a:gd name="connsiteY188" fmla="*/ 2301837 h 2320856"/>
              <a:gd name="connsiteX189" fmla="*/ 1188412 w 2138414"/>
              <a:gd name="connsiteY189" fmla="*/ 2305471 h 2320856"/>
              <a:gd name="connsiteX190" fmla="*/ 1175207 w 2138414"/>
              <a:gd name="connsiteY190" fmla="*/ 2308863 h 2320856"/>
              <a:gd name="connsiteX191" fmla="*/ 1162002 w 2138414"/>
              <a:gd name="connsiteY191" fmla="*/ 2311771 h 2320856"/>
              <a:gd name="connsiteX192" fmla="*/ 1148556 w 2138414"/>
              <a:gd name="connsiteY192" fmla="*/ 2314193 h 2320856"/>
              <a:gd name="connsiteX193" fmla="*/ 1135230 w 2138414"/>
              <a:gd name="connsiteY193" fmla="*/ 2316253 h 2320856"/>
              <a:gd name="connsiteX194" fmla="*/ 1121905 w 2138414"/>
              <a:gd name="connsiteY194" fmla="*/ 2317949 h 2320856"/>
              <a:gd name="connsiteX195" fmla="*/ 1108458 w 2138414"/>
              <a:gd name="connsiteY195" fmla="*/ 2319282 h 2320856"/>
              <a:gd name="connsiteX196" fmla="*/ 1094890 w 2138414"/>
              <a:gd name="connsiteY196" fmla="*/ 2320130 h 2320856"/>
              <a:gd name="connsiteX197" fmla="*/ 1081443 w 2138414"/>
              <a:gd name="connsiteY197" fmla="*/ 2320736 h 2320856"/>
              <a:gd name="connsiteX198" fmla="*/ 1067874 w 2138414"/>
              <a:gd name="connsiteY198" fmla="*/ 2320856 h 2320856"/>
              <a:gd name="connsiteX199" fmla="*/ 1054428 w 2138414"/>
              <a:gd name="connsiteY199" fmla="*/ 2320614 h 2320856"/>
              <a:gd name="connsiteX200" fmla="*/ 1040860 w 2138414"/>
              <a:gd name="connsiteY200" fmla="*/ 2320008 h 2320856"/>
              <a:gd name="connsiteX201" fmla="*/ 1027412 w 2138414"/>
              <a:gd name="connsiteY201" fmla="*/ 2318918 h 2320856"/>
              <a:gd name="connsiteX202" fmla="*/ 1014087 w 2138414"/>
              <a:gd name="connsiteY202" fmla="*/ 2317464 h 2320856"/>
              <a:gd name="connsiteX203" fmla="*/ 1000519 w 2138414"/>
              <a:gd name="connsiteY203" fmla="*/ 2315647 h 2320856"/>
              <a:gd name="connsiteX204" fmla="*/ 987193 w 2138414"/>
              <a:gd name="connsiteY204" fmla="*/ 2313467 h 2320856"/>
              <a:gd name="connsiteX205" fmla="*/ 973989 w 2138414"/>
              <a:gd name="connsiteY205" fmla="*/ 2310802 h 2320856"/>
              <a:gd name="connsiteX206" fmla="*/ 960664 w 2138414"/>
              <a:gd name="connsiteY206" fmla="*/ 2307894 h 2320856"/>
              <a:gd name="connsiteX207" fmla="*/ 947459 w 2138414"/>
              <a:gd name="connsiteY207" fmla="*/ 2304623 h 2320856"/>
              <a:gd name="connsiteX208" fmla="*/ 934375 w 2138414"/>
              <a:gd name="connsiteY208" fmla="*/ 2300868 h 2320856"/>
              <a:gd name="connsiteX209" fmla="*/ 921292 w 2138414"/>
              <a:gd name="connsiteY209" fmla="*/ 2296627 h 2320856"/>
              <a:gd name="connsiteX210" fmla="*/ 908329 w 2138414"/>
              <a:gd name="connsiteY210" fmla="*/ 2292146 h 2320856"/>
              <a:gd name="connsiteX211" fmla="*/ 895610 w 2138414"/>
              <a:gd name="connsiteY211" fmla="*/ 2287178 h 2320856"/>
              <a:gd name="connsiteX212" fmla="*/ 882889 w 2138414"/>
              <a:gd name="connsiteY212" fmla="*/ 2281969 h 2320856"/>
              <a:gd name="connsiteX213" fmla="*/ 870170 w 2138414"/>
              <a:gd name="connsiteY213" fmla="*/ 2276276 h 2320856"/>
              <a:gd name="connsiteX214" fmla="*/ 857813 w 2138414"/>
              <a:gd name="connsiteY214" fmla="*/ 2270218 h 2320856"/>
              <a:gd name="connsiteX215" fmla="*/ 844851 w 2138414"/>
              <a:gd name="connsiteY215" fmla="*/ 2263556 h 2320856"/>
              <a:gd name="connsiteX216" fmla="*/ 829708 w 2138414"/>
              <a:gd name="connsiteY216" fmla="*/ 2255439 h 2320856"/>
              <a:gd name="connsiteX217" fmla="*/ 812748 w 2138414"/>
              <a:gd name="connsiteY217" fmla="*/ 2246111 h 2320856"/>
              <a:gd name="connsiteX218" fmla="*/ 794455 w 2138414"/>
              <a:gd name="connsiteY218" fmla="*/ 2236056 h 2320856"/>
              <a:gd name="connsiteX219" fmla="*/ 774951 w 2138414"/>
              <a:gd name="connsiteY219" fmla="*/ 2224790 h 2320856"/>
              <a:gd name="connsiteX220" fmla="*/ 754478 w 2138414"/>
              <a:gd name="connsiteY220" fmla="*/ 2213281 h 2320856"/>
              <a:gd name="connsiteX221" fmla="*/ 733521 w 2138414"/>
              <a:gd name="connsiteY221" fmla="*/ 2201046 h 2320856"/>
              <a:gd name="connsiteX222" fmla="*/ 712078 w 2138414"/>
              <a:gd name="connsiteY222" fmla="*/ 2188568 h 2320856"/>
              <a:gd name="connsiteX223" fmla="*/ 690757 w 2138414"/>
              <a:gd name="connsiteY223" fmla="*/ 2175969 h 2320856"/>
              <a:gd name="connsiteX224" fmla="*/ 669557 w 2138414"/>
              <a:gd name="connsiteY224" fmla="*/ 2163491 h 2320856"/>
              <a:gd name="connsiteX225" fmla="*/ 648962 w 2138414"/>
              <a:gd name="connsiteY225" fmla="*/ 2151256 h 2320856"/>
              <a:gd name="connsiteX226" fmla="*/ 629095 w 2138414"/>
              <a:gd name="connsiteY226" fmla="*/ 2139505 h 2320856"/>
              <a:gd name="connsiteX227" fmla="*/ 610318 w 2138414"/>
              <a:gd name="connsiteY227" fmla="*/ 2128360 h 2320856"/>
              <a:gd name="connsiteX228" fmla="*/ 593116 w 2138414"/>
              <a:gd name="connsiteY228" fmla="*/ 2117942 h 2320856"/>
              <a:gd name="connsiteX229" fmla="*/ 577367 w 2138414"/>
              <a:gd name="connsiteY229" fmla="*/ 2108614 h 2320856"/>
              <a:gd name="connsiteX230" fmla="*/ 563678 w 2138414"/>
              <a:gd name="connsiteY230" fmla="*/ 2100376 h 2320856"/>
              <a:gd name="connsiteX231" fmla="*/ 342471 w 2138414"/>
              <a:gd name="connsiteY231" fmla="*/ 1974509 h 2320856"/>
              <a:gd name="connsiteX232" fmla="*/ 337141 w 2138414"/>
              <a:gd name="connsiteY232" fmla="*/ 1971722 h 2320856"/>
              <a:gd name="connsiteX233" fmla="*/ 332537 w 2138414"/>
              <a:gd name="connsiteY233" fmla="*/ 1969300 h 2320856"/>
              <a:gd name="connsiteX234" fmla="*/ 328055 w 2138414"/>
              <a:gd name="connsiteY234" fmla="*/ 1966755 h 2320856"/>
              <a:gd name="connsiteX235" fmla="*/ 323694 w 2138414"/>
              <a:gd name="connsiteY235" fmla="*/ 1964332 h 2320856"/>
              <a:gd name="connsiteX236" fmla="*/ 319212 w 2138414"/>
              <a:gd name="connsiteY236" fmla="*/ 1961789 h 2320856"/>
              <a:gd name="connsiteX237" fmla="*/ 314729 w 2138414"/>
              <a:gd name="connsiteY237" fmla="*/ 1959245 h 2320856"/>
              <a:gd name="connsiteX238" fmla="*/ 309884 w 2138414"/>
              <a:gd name="connsiteY238" fmla="*/ 1956580 h 2320856"/>
              <a:gd name="connsiteX239" fmla="*/ 304674 w 2138414"/>
              <a:gd name="connsiteY239" fmla="*/ 1953672 h 2320856"/>
              <a:gd name="connsiteX240" fmla="*/ 196009 w 2138414"/>
              <a:gd name="connsiteY240" fmla="*/ 1887043 h 2320856"/>
              <a:gd name="connsiteX241" fmla="*/ 191043 w 2138414"/>
              <a:gd name="connsiteY241" fmla="*/ 1883652 h 2320856"/>
              <a:gd name="connsiteX242" fmla="*/ 186682 w 2138414"/>
              <a:gd name="connsiteY242" fmla="*/ 1880381 h 2320856"/>
              <a:gd name="connsiteX243" fmla="*/ 182805 w 2138414"/>
              <a:gd name="connsiteY243" fmla="*/ 1877231 h 2320856"/>
              <a:gd name="connsiteX244" fmla="*/ 179170 w 2138414"/>
              <a:gd name="connsiteY244" fmla="*/ 1874324 h 2320856"/>
              <a:gd name="connsiteX245" fmla="*/ 172871 w 2138414"/>
              <a:gd name="connsiteY245" fmla="*/ 1869114 h 2320856"/>
              <a:gd name="connsiteX246" fmla="*/ 167662 w 2138414"/>
              <a:gd name="connsiteY246" fmla="*/ 1864269 h 2320856"/>
              <a:gd name="connsiteX247" fmla="*/ 162816 w 2138414"/>
              <a:gd name="connsiteY247" fmla="*/ 1859786 h 2320856"/>
              <a:gd name="connsiteX248" fmla="*/ 158334 w 2138414"/>
              <a:gd name="connsiteY248" fmla="*/ 1855425 h 2320856"/>
              <a:gd name="connsiteX249" fmla="*/ 156032 w 2138414"/>
              <a:gd name="connsiteY249" fmla="*/ 1853366 h 2320856"/>
              <a:gd name="connsiteX250" fmla="*/ 153610 w 2138414"/>
              <a:gd name="connsiteY250" fmla="*/ 1851186 h 2320856"/>
              <a:gd name="connsiteX251" fmla="*/ 151065 w 2138414"/>
              <a:gd name="connsiteY251" fmla="*/ 1849005 h 2320856"/>
              <a:gd name="connsiteX252" fmla="*/ 148400 w 2138414"/>
              <a:gd name="connsiteY252" fmla="*/ 1846824 h 2320856"/>
              <a:gd name="connsiteX253" fmla="*/ 144523 w 2138414"/>
              <a:gd name="connsiteY253" fmla="*/ 1843917 h 2320856"/>
              <a:gd name="connsiteX254" fmla="*/ 140768 w 2138414"/>
              <a:gd name="connsiteY254" fmla="*/ 1840767 h 2320856"/>
              <a:gd name="connsiteX255" fmla="*/ 137012 w 2138414"/>
              <a:gd name="connsiteY255" fmla="*/ 1837254 h 2320856"/>
              <a:gd name="connsiteX256" fmla="*/ 133257 w 2138414"/>
              <a:gd name="connsiteY256" fmla="*/ 1833619 h 2320856"/>
              <a:gd name="connsiteX257" fmla="*/ 129381 w 2138414"/>
              <a:gd name="connsiteY257" fmla="*/ 1829743 h 2320856"/>
              <a:gd name="connsiteX258" fmla="*/ 125504 w 2138414"/>
              <a:gd name="connsiteY258" fmla="*/ 1825745 h 2320856"/>
              <a:gd name="connsiteX259" fmla="*/ 121628 w 2138414"/>
              <a:gd name="connsiteY259" fmla="*/ 1821384 h 2320856"/>
              <a:gd name="connsiteX260" fmla="*/ 117872 w 2138414"/>
              <a:gd name="connsiteY260" fmla="*/ 1817144 h 2320856"/>
              <a:gd name="connsiteX261" fmla="*/ 113996 w 2138414"/>
              <a:gd name="connsiteY261" fmla="*/ 1812540 h 2320856"/>
              <a:gd name="connsiteX262" fmla="*/ 110119 w 2138414"/>
              <a:gd name="connsiteY262" fmla="*/ 1807937 h 2320856"/>
              <a:gd name="connsiteX263" fmla="*/ 106364 w 2138414"/>
              <a:gd name="connsiteY263" fmla="*/ 1803213 h 2320856"/>
              <a:gd name="connsiteX264" fmla="*/ 102608 w 2138414"/>
              <a:gd name="connsiteY264" fmla="*/ 1798245 h 2320856"/>
              <a:gd name="connsiteX265" fmla="*/ 98853 w 2138414"/>
              <a:gd name="connsiteY265" fmla="*/ 1793279 h 2320856"/>
              <a:gd name="connsiteX266" fmla="*/ 95097 w 2138414"/>
              <a:gd name="connsiteY266" fmla="*/ 1788191 h 2320856"/>
              <a:gd name="connsiteX267" fmla="*/ 91463 w 2138414"/>
              <a:gd name="connsiteY267" fmla="*/ 1783103 h 2320856"/>
              <a:gd name="connsiteX268" fmla="*/ 87829 w 2138414"/>
              <a:gd name="connsiteY268" fmla="*/ 1777894 h 2320856"/>
              <a:gd name="connsiteX269" fmla="*/ 80681 w 2138414"/>
              <a:gd name="connsiteY269" fmla="*/ 1767355 h 2320856"/>
              <a:gd name="connsiteX270" fmla="*/ 74018 w 2138414"/>
              <a:gd name="connsiteY270" fmla="*/ 1756694 h 2320856"/>
              <a:gd name="connsiteX271" fmla="*/ 67477 w 2138414"/>
              <a:gd name="connsiteY271" fmla="*/ 1746276 h 2320856"/>
              <a:gd name="connsiteX272" fmla="*/ 61419 w 2138414"/>
              <a:gd name="connsiteY272" fmla="*/ 1735857 h 2320856"/>
              <a:gd name="connsiteX273" fmla="*/ 55605 w 2138414"/>
              <a:gd name="connsiteY273" fmla="*/ 1725802 h 2320856"/>
              <a:gd name="connsiteX274" fmla="*/ 50396 w 2138414"/>
              <a:gd name="connsiteY274" fmla="*/ 1715990 h 2320856"/>
              <a:gd name="connsiteX275" fmla="*/ 45550 w 2138414"/>
              <a:gd name="connsiteY275" fmla="*/ 1706662 h 2320856"/>
              <a:gd name="connsiteX276" fmla="*/ 41310 w 2138414"/>
              <a:gd name="connsiteY276" fmla="*/ 1697939 h 2320856"/>
              <a:gd name="connsiteX277" fmla="*/ 39372 w 2138414"/>
              <a:gd name="connsiteY277" fmla="*/ 1693700 h 2320856"/>
              <a:gd name="connsiteX278" fmla="*/ 37434 w 2138414"/>
              <a:gd name="connsiteY278" fmla="*/ 1688975 h 2320856"/>
              <a:gd name="connsiteX279" fmla="*/ 35374 w 2138414"/>
              <a:gd name="connsiteY279" fmla="*/ 1684371 h 2320856"/>
              <a:gd name="connsiteX280" fmla="*/ 33557 w 2138414"/>
              <a:gd name="connsiteY280" fmla="*/ 1679405 h 2320856"/>
              <a:gd name="connsiteX281" fmla="*/ 31497 w 2138414"/>
              <a:gd name="connsiteY281" fmla="*/ 1674317 h 2320856"/>
              <a:gd name="connsiteX282" fmla="*/ 29559 w 2138414"/>
              <a:gd name="connsiteY282" fmla="*/ 1669108 h 2320856"/>
              <a:gd name="connsiteX283" fmla="*/ 27742 w 2138414"/>
              <a:gd name="connsiteY283" fmla="*/ 1663778 h 2320856"/>
              <a:gd name="connsiteX284" fmla="*/ 25804 w 2138414"/>
              <a:gd name="connsiteY284" fmla="*/ 1658447 h 2320856"/>
              <a:gd name="connsiteX285" fmla="*/ 22412 w 2138414"/>
              <a:gd name="connsiteY285" fmla="*/ 1647060 h 2320856"/>
              <a:gd name="connsiteX286" fmla="*/ 18898 w 2138414"/>
              <a:gd name="connsiteY286" fmla="*/ 1635430 h 2320856"/>
              <a:gd name="connsiteX287" fmla="*/ 17324 w 2138414"/>
              <a:gd name="connsiteY287" fmla="*/ 1629372 h 2320856"/>
              <a:gd name="connsiteX288" fmla="*/ 15628 w 2138414"/>
              <a:gd name="connsiteY288" fmla="*/ 1623436 h 2320856"/>
              <a:gd name="connsiteX289" fmla="*/ 14053 w 2138414"/>
              <a:gd name="connsiteY289" fmla="*/ 1617259 h 2320856"/>
              <a:gd name="connsiteX290" fmla="*/ 12599 w 2138414"/>
              <a:gd name="connsiteY290" fmla="*/ 1611080 h 2320856"/>
              <a:gd name="connsiteX291" fmla="*/ 11267 w 2138414"/>
              <a:gd name="connsiteY291" fmla="*/ 1604902 h 2320856"/>
              <a:gd name="connsiteX292" fmla="*/ 9813 w 2138414"/>
              <a:gd name="connsiteY292" fmla="*/ 1598481 h 2320856"/>
              <a:gd name="connsiteX293" fmla="*/ 8723 w 2138414"/>
              <a:gd name="connsiteY293" fmla="*/ 1592061 h 2320856"/>
              <a:gd name="connsiteX294" fmla="*/ 7390 w 2138414"/>
              <a:gd name="connsiteY294" fmla="*/ 1585761 h 2320856"/>
              <a:gd name="connsiteX295" fmla="*/ 6421 w 2138414"/>
              <a:gd name="connsiteY295" fmla="*/ 1579341 h 2320856"/>
              <a:gd name="connsiteX296" fmla="*/ 5210 w 2138414"/>
              <a:gd name="connsiteY296" fmla="*/ 1572921 h 2320856"/>
              <a:gd name="connsiteX297" fmla="*/ 4361 w 2138414"/>
              <a:gd name="connsiteY297" fmla="*/ 1566378 h 2320856"/>
              <a:gd name="connsiteX298" fmla="*/ 3514 w 2138414"/>
              <a:gd name="connsiteY298" fmla="*/ 1560079 h 2320856"/>
              <a:gd name="connsiteX299" fmla="*/ 2665 w 2138414"/>
              <a:gd name="connsiteY299" fmla="*/ 1553658 h 2320856"/>
              <a:gd name="connsiteX300" fmla="*/ 2060 w 2138414"/>
              <a:gd name="connsiteY300" fmla="*/ 1547117 h 2320856"/>
              <a:gd name="connsiteX301" fmla="*/ 1454 w 2138414"/>
              <a:gd name="connsiteY301" fmla="*/ 1540817 h 2320856"/>
              <a:gd name="connsiteX302" fmla="*/ 849 w 2138414"/>
              <a:gd name="connsiteY302" fmla="*/ 1534396 h 2320856"/>
              <a:gd name="connsiteX303" fmla="*/ 606 w 2138414"/>
              <a:gd name="connsiteY303" fmla="*/ 1527976 h 2320856"/>
              <a:gd name="connsiteX304" fmla="*/ 243 w 2138414"/>
              <a:gd name="connsiteY304" fmla="*/ 1521798 h 2320856"/>
              <a:gd name="connsiteX305" fmla="*/ 0 w 2138414"/>
              <a:gd name="connsiteY305" fmla="*/ 1515499 h 2320856"/>
              <a:gd name="connsiteX306" fmla="*/ 0 w 2138414"/>
              <a:gd name="connsiteY306" fmla="*/ 1509320 h 2320856"/>
              <a:gd name="connsiteX307" fmla="*/ 0 w 2138414"/>
              <a:gd name="connsiteY307" fmla="*/ 811536 h 2320856"/>
              <a:gd name="connsiteX308" fmla="*/ 0 w 2138414"/>
              <a:gd name="connsiteY308" fmla="*/ 805358 h 2320856"/>
              <a:gd name="connsiteX309" fmla="*/ 243 w 2138414"/>
              <a:gd name="connsiteY309" fmla="*/ 798938 h 2320856"/>
              <a:gd name="connsiteX310" fmla="*/ 606 w 2138414"/>
              <a:gd name="connsiteY310" fmla="*/ 792517 h 2320856"/>
              <a:gd name="connsiteX311" fmla="*/ 849 w 2138414"/>
              <a:gd name="connsiteY311" fmla="*/ 786218 h 2320856"/>
              <a:gd name="connsiteX312" fmla="*/ 1454 w 2138414"/>
              <a:gd name="connsiteY312" fmla="*/ 779676 h 2320856"/>
              <a:gd name="connsiteX313" fmla="*/ 2060 w 2138414"/>
              <a:gd name="connsiteY313" fmla="*/ 773256 h 2320856"/>
              <a:gd name="connsiteX314" fmla="*/ 2786 w 2138414"/>
              <a:gd name="connsiteY314" fmla="*/ 766714 h 2320856"/>
              <a:gd name="connsiteX315" fmla="*/ 3514 w 2138414"/>
              <a:gd name="connsiteY315" fmla="*/ 760172 h 2320856"/>
              <a:gd name="connsiteX316" fmla="*/ 4483 w 2138414"/>
              <a:gd name="connsiteY316" fmla="*/ 753509 h 2320856"/>
              <a:gd name="connsiteX317" fmla="*/ 5330 w 2138414"/>
              <a:gd name="connsiteY317" fmla="*/ 746967 h 2320856"/>
              <a:gd name="connsiteX318" fmla="*/ 6542 w 2138414"/>
              <a:gd name="connsiteY318" fmla="*/ 740547 h 2320856"/>
              <a:gd name="connsiteX319" fmla="*/ 7753 w 2138414"/>
              <a:gd name="connsiteY319" fmla="*/ 734005 h 2320856"/>
              <a:gd name="connsiteX320" fmla="*/ 8844 w 2138414"/>
              <a:gd name="connsiteY320" fmla="*/ 727585 h 2320856"/>
              <a:gd name="connsiteX321" fmla="*/ 10177 w 2138414"/>
              <a:gd name="connsiteY321" fmla="*/ 721043 h 2320856"/>
              <a:gd name="connsiteX322" fmla="*/ 11630 w 2138414"/>
              <a:gd name="connsiteY322" fmla="*/ 714623 h 2320856"/>
              <a:gd name="connsiteX323" fmla="*/ 13084 w 2138414"/>
              <a:gd name="connsiteY323" fmla="*/ 708323 h 2320856"/>
              <a:gd name="connsiteX324" fmla="*/ 14537 w 2138414"/>
              <a:gd name="connsiteY324" fmla="*/ 702024 h 2320856"/>
              <a:gd name="connsiteX325" fmla="*/ 16113 w 2138414"/>
              <a:gd name="connsiteY325" fmla="*/ 695846 h 2320856"/>
              <a:gd name="connsiteX326" fmla="*/ 17687 w 2138414"/>
              <a:gd name="connsiteY326" fmla="*/ 689546 h 2320856"/>
              <a:gd name="connsiteX327" fmla="*/ 19504 w 2138414"/>
              <a:gd name="connsiteY327" fmla="*/ 683489 h 2320856"/>
              <a:gd name="connsiteX328" fmla="*/ 21200 w 2138414"/>
              <a:gd name="connsiteY328" fmla="*/ 677552 h 2320856"/>
              <a:gd name="connsiteX329" fmla="*/ 22897 w 2138414"/>
              <a:gd name="connsiteY329" fmla="*/ 671738 h 2320856"/>
              <a:gd name="connsiteX330" fmla="*/ 24713 w 2138414"/>
              <a:gd name="connsiteY330" fmla="*/ 665923 h 2320856"/>
              <a:gd name="connsiteX331" fmla="*/ 26530 w 2138414"/>
              <a:gd name="connsiteY331" fmla="*/ 660229 h 2320856"/>
              <a:gd name="connsiteX332" fmla="*/ 28469 w 2138414"/>
              <a:gd name="connsiteY332" fmla="*/ 654778 h 2320856"/>
              <a:gd name="connsiteX333" fmla="*/ 30528 w 2138414"/>
              <a:gd name="connsiteY333" fmla="*/ 649447 h 2320856"/>
              <a:gd name="connsiteX334" fmla="*/ 32346 w 2138414"/>
              <a:gd name="connsiteY334" fmla="*/ 644239 h 2320856"/>
              <a:gd name="connsiteX335" fmla="*/ 34404 w 2138414"/>
              <a:gd name="connsiteY335" fmla="*/ 638908 h 2320856"/>
              <a:gd name="connsiteX336" fmla="*/ 36464 w 2138414"/>
              <a:gd name="connsiteY336" fmla="*/ 634183 h 2320856"/>
              <a:gd name="connsiteX337" fmla="*/ 38523 w 2138414"/>
              <a:gd name="connsiteY337" fmla="*/ 629338 h 2320856"/>
              <a:gd name="connsiteX338" fmla="*/ 40462 w 2138414"/>
              <a:gd name="connsiteY338" fmla="*/ 624734 h 2320856"/>
              <a:gd name="connsiteX339" fmla="*/ 42522 w 2138414"/>
              <a:gd name="connsiteY339" fmla="*/ 620373 h 2320856"/>
              <a:gd name="connsiteX340" fmla="*/ 47488 w 2138414"/>
              <a:gd name="connsiteY340" fmla="*/ 610561 h 2320856"/>
              <a:gd name="connsiteX341" fmla="*/ 52213 w 2138414"/>
              <a:gd name="connsiteY341" fmla="*/ 600627 h 2320856"/>
              <a:gd name="connsiteX342" fmla="*/ 57180 w 2138414"/>
              <a:gd name="connsiteY342" fmla="*/ 591056 h 2320856"/>
              <a:gd name="connsiteX343" fmla="*/ 62389 w 2138414"/>
              <a:gd name="connsiteY343" fmla="*/ 581487 h 2320856"/>
              <a:gd name="connsiteX344" fmla="*/ 65054 w 2138414"/>
              <a:gd name="connsiteY344" fmla="*/ 576883 h 2320856"/>
              <a:gd name="connsiteX345" fmla="*/ 67598 w 2138414"/>
              <a:gd name="connsiteY345" fmla="*/ 572279 h 2320856"/>
              <a:gd name="connsiteX346" fmla="*/ 70384 w 2138414"/>
              <a:gd name="connsiteY346" fmla="*/ 567797 h 2320856"/>
              <a:gd name="connsiteX347" fmla="*/ 73171 w 2138414"/>
              <a:gd name="connsiteY347" fmla="*/ 563193 h 2320856"/>
              <a:gd name="connsiteX348" fmla="*/ 76078 w 2138414"/>
              <a:gd name="connsiteY348" fmla="*/ 558712 h 2320856"/>
              <a:gd name="connsiteX349" fmla="*/ 78985 w 2138414"/>
              <a:gd name="connsiteY349" fmla="*/ 554350 h 2320856"/>
              <a:gd name="connsiteX350" fmla="*/ 82014 w 2138414"/>
              <a:gd name="connsiteY350" fmla="*/ 549989 h 2320856"/>
              <a:gd name="connsiteX351" fmla="*/ 85042 w 2138414"/>
              <a:gd name="connsiteY351" fmla="*/ 545992 h 2320856"/>
              <a:gd name="connsiteX352" fmla="*/ 88313 w 2138414"/>
              <a:gd name="connsiteY352" fmla="*/ 541630 h 2320856"/>
              <a:gd name="connsiteX353" fmla="*/ 91342 w 2138414"/>
              <a:gd name="connsiteY353" fmla="*/ 537390 h 2320856"/>
              <a:gd name="connsiteX354" fmla="*/ 94371 w 2138414"/>
              <a:gd name="connsiteY354" fmla="*/ 533029 h 2320856"/>
              <a:gd name="connsiteX355" fmla="*/ 97520 w 2138414"/>
              <a:gd name="connsiteY355" fmla="*/ 528910 h 2320856"/>
              <a:gd name="connsiteX356" fmla="*/ 100549 w 2138414"/>
              <a:gd name="connsiteY356" fmla="*/ 524670 h 2320856"/>
              <a:gd name="connsiteX357" fmla="*/ 103820 w 2138414"/>
              <a:gd name="connsiteY357" fmla="*/ 520552 h 2320856"/>
              <a:gd name="connsiteX358" fmla="*/ 107090 w 2138414"/>
              <a:gd name="connsiteY358" fmla="*/ 516675 h 2320856"/>
              <a:gd name="connsiteX359" fmla="*/ 110603 w 2138414"/>
              <a:gd name="connsiteY359" fmla="*/ 512920 h 2320856"/>
              <a:gd name="connsiteX360" fmla="*/ 119083 w 2138414"/>
              <a:gd name="connsiteY360" fmla="*/ 503712 h 2320856"/>
              <a:gd name="connsiteX361" fmla="*/ 124413 w 2138414"/>
              <a:gd name="connsiteY361" fmla="*/ 497656 h 2320856"/>
              <a:gd name="connsiteX362" fmla="*/ 127685 w 2138414"/>
              <a:gd name="connsiteY362" fmla="*/ 493415 h 2320856"/>
              <a:gd name="connsiteX363" fmla="*/ 130228 w 2138414"/>
              <a:gd name="connsiteY363" fmla="*/ 490629 h 2320856"/>
              <a:gd name="connsiteX364" fmla="*/ 131562 w 2138414"/>
              <a:gd name="connsiteY364" fmla="*/ 489176 h 2320856"/>
              <a:gd name="connsiteX365" fmla="*/ 133015 w 2138414"/>
              <a:gd name="connsiteY365" fmla="*/ 487843 h 2320856"/>
              <a:gd name="connsiteX366" fmla="*/ 134590 w 2138414"/>
              <a:gd name="connsiteY366" fmla="*/ 486026 h 2320856"/>
              <a:gd name="connsiteX367" fmla="*/ 136770 w 2138414"/>
              <a:gd name="connsiteY367" fmla="*/ 484209 h 2320856"/>
              <a:gd name="connsiteX368" fmla="*/ 142949 w 2138414"/>
              <a:gd name="connsiteY368" fmla="*/ 478878 h 2320856"/>
              <a:gd name="connsiteX369" fmla="*/ 152398 w 2138414"/>
              <a:gd name="connsiteY369" fmla="*/ 470883 h 2320856"/>
              <a:gd name="connsiteX370" fmla="*/ 154578 w 2138414"/>
              <a:gd name="connsiteY370" fmla="*/ 468823 h 2320856"/>
              <a:gd name="connsiteX371" fmla="*/ 156637 w 2138414"/>
              <a:gd name="connsiteY371" fmla="*/ 467127 h 2320856"/>
              <a:gd name="connsiteX372" fmla="*/ 158334 w 2138414"/>
              <a:gd name="connsiteY372" fmla="*/ 465310 h 2320856"/>
              <a:gd name="connsiteX373" fmla="*/ 159909 w 2138414"/>
              <a:gd name="connsiteY373" fmla="*/ 463614 h 2320856"/>
              <a:gd name="connsiteX374" fmla="*/ 163301 w 2138414"/>
              <a:gd name="connsiteY374" fmla="*/ 460101 h 2320856"/>
              <a:gd name="connsiteX375" fmla="*/ 167177 w 2138414"/>
              <a:gd name="connsiteY375" fmla="*/ 456346 h 2320856"/>
              <a:gd name="connsiteX376" fmla="*/ 217331 w 2138414"/>
              <a:gd name="connsiteY376" fmla="*/ 418670 h 2320856"/>
              <a:gd name="connsiteX377" fmla="*/ 228597 w 2138414"/>
              <a:gd name="connsiteY377" fmla="*/ 411281 h 2320856"/>
              <a:gd name="connsiteX378" fmla="*/ 240469 w 2138414"/>
              <a:gd name="connsiteY378" fmla="*/ 404012 h 2320856"/>
              <a:gd name="connsiteX379" fmla="*/ 252705 w 2138414"/>
              <a:gd name="connsiteY379" fmla="*/ 396622 h 2320856"/>
              <a:gd name="connsiteX380" fmla="*/ 265182 w 2138414"/>
              <a:gd name="connsiteY380" fmla="*/ 389233 h 2320856"/>
              <a:gd name="connsiteX381" fmla="*/ 278145 w 2138414"/>
              <a:gd name="connsiteY381" fmla="*/ 381964 h 2320856"/>
              <a:gd name="connsiteX382" fmla="*/ 290985 w 2138414"/>
              <a:gd name="connsiteY382" fmla="*/ 374695 h 2320856"/>
              <a:gd name="connsiteX383" fmla="*/ 304190 w 2138414"/>
              <a:gd name="connsiteY383" fmla="*/ 367427 h 2320856"/>
              <a:gd name="connsiteX384" fmla="*/ 317395 w 2138414"/>
              <a:gd name="connsiteY384" fmla="*/ 360158 h 2320856"/>
              <a:gd name="connsiteX385" fmla="*/ 330841 w 2138414"/>
              <a:gd name="connsiteY385" fmla="*/ 352890 h 2320856"/>
              <a:gd name="connsiteX386" fmla="*/ 344046 w 2138414"/>
              <a:gd name="connsiteY386" fmla="*/ 345621 h 2320856"/>
              <a:gd name="connsiteX387" fmla="*/ 357250 w 2138414"/>
              <a:gd name="connsiteY387" fmla="*/ 338595 h 2320856"/>
              <a:gd name="connsiteX388" fmla="*/ 370334 w 2138414"/>
              <a:gd name="connsiteY388" fmla="*/ 331447 h 2320856"/>
              <a:gd name="connsiteX389" fmla="*/ 383054 w 2138414"/>
              <a:gd name="connsiteY389" fmla="*/ 324300 h 2320856"/>
              <a:gd name="connsiteX390" fmla="*/ 395532 w 2138414"/>
              <a:gd name="connsiteY390" fmla="*/ 317273 h 2320856"/>
              <a:gd name="connsiteX391" fmla="*/ 407888 w 2138414"/>
              <a:gd name="connsiteY391" fmla="*/ 310126 h 2320856"/>
              <a:gd name="connsiteX392" fmla="*/ 419639 w 2138414"/>
              <a:gd name="connsiteY392" fmla="*/ 303221 h 2320856"/>
              <a:gd name="connsiteX393" fmla="*/ 429088 w 2138414"/>
              <a:gd name="connsiteY393" fmla="*/ 297527 h 2320856"/>
              <a:gd name="connsiteX394" fmla="*/ 438416 w 2138414"/>
              <a:gd name="connsiteY394" fmla="*/ 292318 h 2320856"/>
              <a:gd name="connsiteX395" fmla="*/ 447624 w 2138414"/>
              <a:gd name="connsiteY395" fmla="*/ 287109 h 2320856"/>
              <a:gd name="connsiteX396" fmla="*/ 456951 w 2138414"/>
              <a:gd name="connsiteY396" fmla="*/ 281778 h 2320856"/>
              <a:gd name="connsiteX397" fmla="*/ 466037 w 2138414"/>
              <a:gd name="connsiteY397" fmla="*/ 276812 h 2320856"/>
              <a:gd name="connsiteX398" fmla="*/ 475364 w 2138414"/>
              <a:gd name="connsiteY398" fmla="*/ 271481 h 2320856"/>
              <a:gd name="connsiteX399" fmla="*/ 484814 w 2138414"/>
              <a:gd name="connsiteY399" fmla="*/ 266272 h 2320856"/>
              <a:gd name="connsiteX400" fmla="*/ 494263 w 2138414"/>
              <a:gd name="connsiteY400" fmla="*/ 260700 h 2320856"/>
              <a:gd name="connsiteX401" fmla="*/ 511102 w 2138414"/>
              <a:gd name="connsiteY401" fmla="*/ 250524 h 2320856"/>
              <a:gd name="connsiteX402" fmla="*/ 530727 w 2138414"/>
              <a:gd name="connsiteY402" fmla="*/ 238773 h 2320856"/>
              <a:gd name="connsiteX403" fmla="*/ 552654 w 2138414"/>
              <a:gd name="connsiteY403" fmla="*/ 225811 h 2320856"/>
              <a:gd name="connsiteX404" fmla="*/ 576156 w 2138414"/>
              <a:gd name="connsiteY404" fmla="*/ 211758 h 2320856"/>
              <a:gd name="connsiteX405" fmla="*/ 601232 w 2138414"/>
              <a:gd name="connsiteY405" fmla="*/ 196979 h 2320856"/>
              <a:gd name="connsiteX406" fmla="*/ 627399 w 2138414"/>
              <a:gd name="connsiteY406" fmla="*/ 181593 h 2320856"/>
              <a:gd name="connsiteX407" fmla="*/ 654172 w 2138414"/>
              <a:gd name="connsiteY407" fmla="*/ 165845 h 2320856"/>
              <a:gd name="connsiteX408" fmla="*/ 681186 w 2138414"/>
              <a:gd name="connsiteY408" fmla="*/ 149975 h 2320856"/>
              <a:gd name="connsiteX409" fmla="*/ 708202 w 2138414"/>
              <a:gd name="connsiteY409" fmla="*/ 134348 h 2320856"/>
              <a:gd name="connsiteX410" fmla="*/ 734611 w 2138414"/>
              <a:gd name="connsiteY410" fmla="*/ 119083 h 2320856"/>
              <a:gd name="connsiteX411" fmla="*/ 760050 w 2138414"/>
              <a:gd name="connsiteY411" fmla="*/ 104425 h 2320856"/>
              <a:gd name="connsiteX412" fmla="*/ 784279 w 2138414"/>
              <a:gd name="connsiteY412" fmla="*/ 90615 h 2320856"/>
              <a:gd name="connsiteX413" fmla="*/ 806812 w 2138414"/>
              <a:gd name="connsiteY413" fmla="*/ 78016 h 2320856"/>
              <a:gd name="connsiteX414" fmla="*/ 827285 w 2138414"/>
              <a:gd name="connsiteY414" fmla="*/ 66871 h 2320856"/>
              <a:gd name="connsiteX415" fmla="*/ 836492 w 2138414"/>
              <a:gd name="connsiteY415" fmla="*/ 61783 h 2320856"/>
              <a:gd name="connsiteX416" fmla="*/ 845093 w 2138414"/>
              <a:gd name="connsiteY416" fmla="*/ 57180 h 2320856"/>
              <a:gd name="connsiteX417" fmla="*/ 853088 w 2138414"/>
              <a:gd name="connsiteY417" fmla="*/ 52940 h 2320856"/>
              <a:gd name="connsiteX418" fmla="*/ 860236 w 2138414"/>
              <a:gd name="connsiteY418" fmla="*/ 49305 h 2320856"/>
              <a:gd name="connsiteX419" fmla="*/ 872714 w 2138414"/>
              <a:gd name="connsiteY419" fmla="*/ 43248 h 2320856"/>
              <a:gd name="connsiteX420" fmla="*/ 885313 w 2138414"/>
              <a:gd name="connsiteY420" fmla="*/ 37554 h 2320856"/>
              <a:gd name="connsiteX421" fmla="*/ 898032 w 2138414"/>
              <a:gd name="connsiteY421" fmla="*/ 32345 h 2320856"/>
              <a:gd name="connsiteX422" fmla="*/ 910874 w 2138414"/>
              <a:gd name="connsiteY422" fmla="*/ 27621 h 2320856"/>
              <a:gd name="connsiteX423" fmla="*/ 923957 w 2138414"/>
              <a:gd name="connsiteY423" fmla="*/ 23017 h 2320856"/>
              <a:gd name="connsiteX424" fmla="*/ 936798 w 2138414"/>
              <a:gd name="connsiteY424" fmla="*/ 19020 h 2320856"/>
              <a:gd name="connsiteX425" fmla="*/ 950002 w 2138414"/>
              <a:gd name="connsiteY425" fmla="*/ 15386 h 2320856"/>
              <a:gd name="connsiteX426" fmla="*/ 963207 w 2138414"/>
              <a:gd name="connsiteY426" fmla="*/ 11994 h 2320856"/>
              <a:gd name="connsiteX427" fmla="*/ 976412 w 2138414"/>
              <a:gd name="connsiteY427" fmla="*/ 9086 h 2320856"/>
              <a:gd name="connsiteX428" fmla="*/ 989858 w 2138414"/>
              <a:gd name="connsiteY428" fmla="*/ 6663 h 2320856"/>
              <a:gd name="connsiteX429" fmla="*/ 1003184 w 2138414"/>
              <a:gd name="connsiteY429" fmla="*/ 4604 h 2320856"/>
              <a:gd name="connsiteX430" fmla="*/ 1016510 w 2138414"/>
              <a:gd name="connsiteY430" fmla="*/ 2908 h 2320856"/>
              <a:gd name="connsiteX431" fmla="*/ 1029957 w 2138414"/>
              <a:gd name="connsiteY431" fmla="*/ 1575 h 2320856"/>
              <a:gd name="connsiteX432" fmla="*/ 1043525 w 2138414"/>
              <a:gd name="connsiteY432" fmla="*/ 727 h 2320856"/>
              <a:gd name="connsiteX433" fmla="*/ 1056971 w 2138414"/>
              <a:gd name="connsiteY433" fmla="*/ 121 h 23208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Lst>
            <a:rect l="l" t="t" r="r" b="b"/>
            <a:pathLst>
              <a:path w="2138414" h="2320856">
                <a:moveTo>
                  <a:pt x="1070540" y="0"/>
                </a:moveTo>
                <a:lnTo>
                  <a:pt x="1083987" y="243"/>
                </a:lnTo>
                <a:lnTo>
                  <a:pt x="1097555" y="849"/>
                </a:lnTo>
                <a:lnTo>
                  <a:pt x="1111002" y="1939"/>
                </a:lnTo>
                <a:lnTo>
                  <a:pt x="1124327" y="3392"/>
                </a:lnTo>
                <a:lnTo>
                  <a:pt x="1137895" y="5210"/>
                </a:lnTo>
                <a:lnTo>
                  <a:pt x="1151221" y="7390"/>
                </a:lnTo>
                <a:lnTo>
                  <a:pt x="1164426" y="10055"/>
                </a:lnTo>
                <a:lnTo>
                  <a:pt x="1177751" y="12963"/>
                </a:lnTo>
                <a:lnTo>
                  <a:pt x="1190956" y="16233"/>
                </a:lnTo>
                <a:lnTo>
                  <a:pt x="1204039" y="19989"/>
                </a:lnTo>
                <a:lnTo>
                  <a:pt x="1217122" y="24229"/>
                </a:lnTo>
                <a:lnTo>
                  <a:pt x="1230085" y="28711"/>
                </a:lnTo>
                <a:lnTo>
                  <a:pt x="1242805" y="33678"/>
                </a:lnTo>
                <a:lnTo>
                  <a:pt x="1255525" y="38888"/>
                </a:lnTo>
                <a:lnTo>
                  <a:pt x="1268245" y="44581"/>
                </a:lnTo>
                <a:lnTo>
                  <a:pt x="1280601" y="50638"/>
                </a:lnTo>
                <a:lnTo>
                  <a:pt x="1720956" y="304553"/>
                </a:lnTo>
                <a:lnTo>
                  <a:pt x="1725680" y="307340"/>
                </a:lnTo>
                <a:lnTo>
                  <a:pt x="1730405" y="310005"/>
                </a:lnTo>
                <a:lnTo>
                  <a:pt x="1735129" y="312791"/>
                </a:lnTo>
                <a:lnTo>
                  <a:pt x="1739975" y="315336"/>
                </a:lnTo>
                <a:lnTo>
                  <a:pt x="1744579" y="318001"/>
                </a:lnTo>
                <a:lnTo>
                  <a:pt x="1749424" y="320423"/>
                </a:lnTo>
                <a:lnTo>
                  <a:pt x="1753906" y="323088"/>
                </a:lnTo>
                <a:lnTo>
                  <a:pt x="1758389" y="325511"/>
                </a:lnTo>
                <a:lnTo>
                  <a:pt x="1942404" y="433814"/>
                </a:lnTo>
                <a:lnTo>
                  <a:pt x="1947372" y="437205"/>
                </a:lnTo>
                <a:lnTo>
                  <a:pt x="1951733" y="440476"/>
                </a:lnTo>
                <a:lnTo>
                  <a:pt x="1955610" y="443625"/>
                </a:lnTo>
                <a:lnTo>
                  <a:pt x="1959244" y="446533"/>
                </a:lnTo>
                <a:lnTo>
                  <a:pt x="1965543" y="451743"/>
                </a:lnTo>
                <a:lnTo>
                  <a:pt x="1970752" y="456588"/>
                </a:lnTo>
                <a:lnTo>
                  <a:pt x="1975598" y="461070"/>
                </a:lnTo>
                <a:lnTo>
                  <a:pt x="1980081" y="465432"/>
                </a:lnTo>
                <a:lnTo>
                  <a:pt x="1982382" y="467491"/>
                </a:lnTo>
                <a:lnTo>
                  <a:pt x="1984805" y="469671"/>
                </a:lnTo>
                <a:lnTo>
                  <a:pt x="1987349" y="471852"/>
                </a:lnTo>
                <a:lnTo>
                  <a:pt x="1990014" y="474033"/>
                </a:lnTo>
                <a:lnTo>
                  <a:pt x="1994376" y="477061"/>
                </a:lnTo>
                <a:lnTo>
                  <a:pt x="1997283" y="479120"/>
                </a:lnTo>
                <a:lnTo>
                  <a:pt x="1998736" y="480332"/>
                </a:lnTo>
                <a:lnTo>
                  <a:pt x="2000190" y="481544"/>
                </a:lnTo>
                <a:lnTo>
                  <a:pt x="2002007" y="483118"/>
                </a:lnTo>
                <a:lnTo>
                  <a:pt x="2004187" y="485541"/>
                </a:lnTo>
                <a:lnTo>
                  <a:pt x="2011699" y="493900"/>
                </a:lnTo>
                <a:lnTo>
                  <a:pt x="2019089" y="502501"/>
                </a:lnTo>
                <a:lnTo>
                  <a:pt x="2026236" y="510981"/>
                </a:lnTo>
                <a:lnTo>
                  <a:pt x="2033262" y="519704"/>
                </a:lnTo>
                <a:lnTo>
                  <a:pt x="2040167" y="528547"/>
                </a:lnTo>
                <a:lnTo>
                  <a:pt x="2046830" y="537512"/>
                </a:lnTo>
                <a:lnTo>
                  <a:pt x="2053250" y="546597"/>
                </a:lnTo>
                <a:lnTo>
                  <a:pt x="2059429" y="555804"/>
                </a:lnTo>
                <a:lnTo>
                  <a:pt x="2065486" y="565132"/>
                </a:lnTo>
                <a:lnTo>
                  <a:pt x="2071301" y="574460"/>
                </a:lnTo>
                <a:lnTo>
                  <a:pt x="2076994" y="584030"/>
                </a:lnTo>
                <a:lnTo>
                  <a:pt x="2082325" y="593601"/>
                </a:lnTo>
                <a:lnTo>
                  <a:pt x="2087655" y="603413"/>
                </a:lnTo>
                <a:lnTo>
                  <a:pt x="2092501" y="613346"/>
                </a:lnTo>
                <a:lnTo>
                  <a:pt x="2097346" y="623280"/>
                </a:lnTo>
                <a:lnTo>
                  <a:pt x="2101829" y="633336"/>
                </a:lnTo>
                <a:lnTo>
                  <a:pt x="2106070" y="643633"/>
                </a:lnTo>
                <a:lnTo>
                  <a:pt x="2110066" y="653930"/>
                </a:lnTo>
                <a:lnTo>
                  <a:pt x="2113944" y="664348"/>
                </a:lnTo>
                <a:lnTo>
                  <a:pt x="2117335" y="674887"/>
                </a:lnTo>
                <a:lnTo>
                  <a:pt x="2120728" y="685670"/>
                </a:lnTo>
                <a:lnTo>
                  <a:pt x="2123634" y="696572"/>
                </a:lnTo>
                <a:lnTo>
                  <a:pt x="2126421" y="707475"/>
                </a:lnTo>
                <a:lnTo>
                  <a:pt x="2128844" y="718499"/>
                </a:lnTo>
                <a:lnTo>
                  <a:pt x="2131025" y="729765"/>
                </a:lnTo>
                <a:lnTo>
                  <a:pt x="2133084" y="741032"/>
                </a:lnTo>
                <a:lnTo>
                  <a:pt x="2134659" y="752540"/>
                </a:lnTo>
                <a:lnTo>
                  <a:pt x="2135992" y="764048"/>
                </a:lnTo>
                <a:lnTo>
                  <a:pt x="2137082" y="775799"/>
                </a:lnTo>
                <a:lnTo>
                  <a:pt x="2137808" y="787551"/>
                </a:lnTo>
                <a:lnTo>
                  <a:pt x="2138294" y="799544"/>
                </a:lnTo>
                <a:lnTo>
                  <a:pt x="2138414" y="811536"/>
                </a:lnTo>
                <a:lnTo>
                  <a:pt x="2138414" y="1509320"/>
                </a:lnTo>
                <a:lnTo>
                  <a:pt x="2138294" y="1518890"/>
                </a:lnTo>
                <a:lnTo>
                  <a:pt x="2137808" y="1528582"/>
                </a:lnTo>
                <a:lnTo>
                  <a:pt x="2137203" y="1538394"/>
                </a:lnTo>
                <a:lnTo>
                  <a:pt x="2136355" y="1548328"/>
                </a:lnTo>
                <a:lnTo>
                  <a:pt x="2135264" y="1558504"/>
                </a:lnTo>
                <a:lnTo>
                  <a:pt x="2133810" y="1568438"/>
                </a:lnTo>
                <a:lnTo>
                  <a:pt x="2132114" y="1578735"/>
                </a:lnTo>
                <a:lnTo>
                  <a:pt x="2130298" y="1588911"/>
                </a:lnTo>
                <a:lnTo>
                  <a:pt x="2128117" y="1599208"/>
                </a:lnTo>
                <a:lnTo>
                  <a:pt x="2125815" y="1609505"/>
                </a:lnTo>
                <a:lnTo>
                  <a:pt x="2123270" y="1619803"/>
                </a:lnTo>
                <a:lnTo>
                  <a:pt x="2120606" y="1630100"/>
                </a:lnTo>
                <a:lnTo>
                  <a:pt x="2117456" y="1640397"/>
                </a:lnTo>
                <a:lnTo>
                  <a:pt x="2114306" y="1650573"/>
                </a:lnTo>
                <a:lnTo>
                  <a:pt x="2111036" y="1660748"/>
                </a:lnTo>
                <a:lnTo>
                  <a:pt x="2107522" y="1670682"/>
                </a:lnTo>
                <a:lnTo>
                  <a:pt x="2103767" y="1680737"/>
                </a:lnTo>
                <a:lnTo>
                  <a:pt x="2099770" y="1690550"/>
                </a:lnTo>
                <a:lnTo>
                  <a:pt x="2095650" y="1700362"/>
                </a:lnTo>
                <a:lnTo>
                  <a:pt x="2091411" y="1709933"/>
                </a:lnTo>
                <a:lnTo>
                  <a:pt x="2086928" y="1719260"/>
                </a:lnTo>
                <a:lnTo>
                  <a:pt x="2082203" y="1728589"/>
                </a:lnTo>
                <a:lnTo>
                  <a:pt x="2077479" y="1737553"/>
                </a:lnTo>
                <a:lnTo>
                  <a:pt x="2072512" y="1746397"/>
                </a:lnTo>
                <a:lnTo>
                  <a:pt x="2067424" y="1755118"/>
                </a:lnTo>
                <a:lnTo>
                  <a:pt x="2062215" y="1763598"/>
                </a:lnTo>
                <a:lnTo>
                  <a:pt x="2056643" y="1771716"/>
                </a:lnTo>
                <a:lnTo>
                  <a:pt x="2051191" y="1779469"/>
                </a:lnTo>
                <a:lnTo>
                  <a:pt x="2045497" y="1787100"/>
                </a:lnTo>
                <a:lnTo>
                  <a:pt x="2039804" y="1794369"/>
                </a:lnTo>
                <a:lnTo>
                  <a:pt x="2033868" y="1801275"/>
                </a:lnTo>
                <a:lnTo>
                  <a:pt x="2027811" y="1807937"/>
                </a:lnTo>
                <a:lnTo>
                  <a:pt x="2023934" y="1811814"/>
                </a:lnTo>
                <a:lnTo>
                  <a:pt x="2020542" y="1815205"/>
                </a:lnTo>
                <a:lnTo>
                  <a:pt x="2018846" y="1816902"/>
                </a:lnTo>
                <a:lnTo>
                  <a:pt x="2017150" y="1818719"/>
                </a:lnTo>
                <a:lnTo>
                  <a:pt x="2015454" y="1820536"/>
                </a:lnTo>
                <a:lnTo>
                  <a:pt x="2013636" y="1822838"/>
                </a:lnTo>
                <a:lnTo>
                  <a:pt x="2007095" y="1830954"/>
                </a:lnTo>
                <a:lnTo>
                  <a:pt x="2002856" y="1836042"/>
                </a:lnTo>
                <a:lnTo>
                  <a:pt x="2001280" y="1837738"/>
                </a:lnTo>
                <a:lnTo>
                  <a:pt x="2000069" y="1838829"/>
                </a:lnTo>
                <a:lnTo>
                  <a:pt x="1999100" y="1839677"/>
                </a:lnTo>
                <a:lnTo>
                  <a:pt x="1998252" y="1840283"/>
                </a:lnTo>
                <a:lnTo>
                  <a:pt x="1996556" y="1841252"/>
                </a:lnTo>
                <a:lnTo>
                  <a:pt x="1994376" y="1842584"/>
                </a:lnTo>
                <a:lnTo>
                  <a:pt x="1992922" y="1843796"/>
                </a:lnTo>
                <a:lnTo>
                  <a:pt x="1991104" y="1845249"/>
                </a:lnTo>
                <a:lnTo>
                  <a:pt x="1988561" y="1847309"/>
                </a:lnTo>
                <a:lnTo>
                  <a:pt x="1985653" y="1849852"/>
                </a:lnTo>
                <a:lnTo>
                  <a:pt x="1980201" y="1854941"/>
                </a:lnTo>
                <a:lnTo>
                  <a:pt x="1974628" y="1859908"/>
                </a:lnTo>
                <a:lnTo>
                  <a:pt x="1969178" y="1864632"/>
                </a:lnTo>
                <a:lnTo>
                  <a:pt x="1963484" y="1869477"/>
                </a:lnTo>
                <a:lnTo>
                  <a:pt x="1957790" y="1874081"/>
                </a:lnTo>
                <a:lnTo>
                  <a:pt x="1952218" y="1878563"/>
                </a:lnTo>
                <a:lnTo>
                  <a:pt x="1946524" y="1883046"/>
                </a:lnTo>
                <a:lnTo>
                  <a:pt x="1940709" y="1887407"/>
                </a:lnTo>
                <a:lnTo>
                  <a:pt x="1934895" y="1891647"/>
                </a:lnTo>
                <a:lnTo>
                  <a:pt x="1929079" y="1895887"/>
                </a:lnTo>
                <a:lnTo>
                  <a:pt x="1923265" y="1900006"/>
                </a:lnTo>
                <a:lnTo>
                  <a:pt x="1917449" y="1904125"/>
                </a:lnTo>
                <a:lnTo>
                  <a:pt x="1905577" y="1912120"/>
                </a:lnTo>
                <a:lnTo>
                  <a:pt x="1893584" y="1919752"/>
                </a:lnTo>
                <a:lnTo>
                  <a:pt x="1881348" y="1927384"/>
                </a:lnTo>
                <a:lnTo>
                  <a:pt x="1868992" y="1934531"/>
                </a:lnTo>
                <a:lnTo>
                  <a:pt x="1856514" y="1941800"/>
                </a:lnTo>
                <a:lnTo>
                  <a:pt x="1843794" y="1948947"/>
                </a:lnTo>
                <a:lnTo>
                  <a:pt x="1830832" y="1955852"/>
                </a:lnTo>
                <a:lnTo>
                  <a:pt x="1817748" y="1962879"/>
                </a:lnTo>
                <a:lnTo>
                  <a:pt x="1804544" y="1969784"/>
                </a:lnTo>
                <a:lnTo>
                  <a:pt x="1791097" y="1976810"/>
                </a:lnTo>
                <a:lnTo>
                  <a:pt x="1570254" y="2103162"/>
                </a:lnTo>
                <a:lnTo>
                  <a:pt x="1561047" y="2108614"/>
                </a:lnTo>
                <a:lnTo>
                  <a:pt x="1551719" y="2114066"/>
                </a:lnTo>
                <a:lnTo>
                  <a:pt x="1542512" y="2119396"/>
                </a:lnTo>
                <a:lnTo>
                  <a:pt x="1533426" y="2124605"/>
                </a:lnTo>
                <a:lnTo>
                  <a:pt x="1524220" y="2129814"/>
                </a:lnTo>
                <a:lnTo>
                  <a:pt x="1515255" y="2135023"/>
                </a:lnTo>
                <a:lnTo>
                  <a:pt x="1506291" y="2140232"/>
                </a:lnTo>
                <a:lnTo>
                  <a:pt x="1497326" y="2145442"/>
                </a:lnTo>
                <a:lnTo>
                  <a:pt x="1488240" y="2150650"/>
                </a:lnTo>
                <a:lnTo>
                  <a:pt x="1479276" y="2155981"/>
                </a:lnTo>
                <a:lnTo>
                  <a:pt x="1470311" y="2161190"/>
                </a:lnTo>
                <a:lnTo>
                  <a:pt x="1461225" y="2166399"/>
                </a:lnTo>
                <a:lnTo>
                  <a:pt x="1452261" y="2171729"/>
                </a:lnTo>
                <a:lnTo>
                  <a:pt x="1443175" y="2177060"/>
                </a:lnTo>
                <a:lnTo>
                  <a:pt x="1434090" y="2182511"/>
                </a:lnTo>
                <a:lnTo>
                  <a:pt x="1425004" y="2187963"/>
                </a:lnTo>
                <a:lnTo>
                  <a:pt x="1415676" y="2193656"/>
                </a:lnTo>
                <a:lnTo>
                  <a:pt x="1406590" y="2199108"/>
                </a:lnTo>
                <a:lnTo>
                  <a:pt x="1397505" y="2204559"/>
                </a:lnTo>
                <a:lnTo>
                  <a:pt x="1388540" y="2209889"/>
                </a:lnTo>
                <a:lnTo>
                  <a:pt x="1379696" y="2215220"/>
                </a:lnTo>
                <a:lnTo>
                  <a:pt x="1370853" y="2220429"/>
                </a:lnTo>
                <a:lnTo>
                  <a:pt x="1362009" y="2225760"/>
                </a:lnTo>
                <a:lnTo>
                  <a:pt x="1352924" y="2230968"/>
                </a:lnTo>
                <a:lnTo>
                  <a:pt x="1344080" y="2236056"/>
                </a:lnTo>
                <a:lnTo>
                  <a:pt x="1335116" y="2241024"/>
                </a:lnTo>
                <a:lnTo>
                  <a:pt x="1326030" y="2246354"/>
                </a:lnTo>
                <a:lnTo>
                  <a:pt x="1316701" y="2251199"/>
                </a:lnTo>
                <a:lnTo>
                  <a:pt x="1307374" y="2256288"/>
                </a:lnTo>
                <a:lnTo>
                  <a:pt x="1297804" y="2261375"/>
                </a:lnTo>
                <a:lnTo>
                  <a:pt x="1288112" y="2266463"/>
                </a:lnTo>
                <a:lnTo>
                  <a:pt x="1278178" y="2271552"/>
                </a:lnTo>
                <a:lnTo>
                  <a:pt x="1265701" y="2277608"/>
                </a:lnTo>
                <a:lnTo>
                  <a:pt x="1253102" y="2283302"/>
                </a:lnTo>
                <a:lnTo>
                  <a:pt x="1240382" y="2288512"/>
                </a:lnTo>
                <a:lnTo>
                  <a:pt x="1227541" y="2293236"/>
                </a:lnTo>
                <a:lnTo>
                  <a:pt x="1214457" y="2297839"/>
                </a:lnTo>
                <a:lnTo>
                  <a:pt x="1201616" y="2301837"/>
                </a:lnTo>
                <a:lnTo>
                  <a:pt x="1188412" y="2305471"/>
                </a:lnTo>
                <a:lnTo>
                  <a:pt x="1175207" y="2308863"/>
                </a:lnTo>
                <a:lnTo>
                  <a:pt x="1162002" y="2311771"/>
                </a:lnTo>
                <a:lnTo>
                  <a:pt x="1148556" y="2314193"/>
                </a:lnTo>
                <a:lnTo>
                  <a:pt x="1135230" y="2316253"/>
                </a:lnTo>
                <a:lnTo>
                  <a:pt x="1121905" y="2317949"/>
                </a:lnTo>
                <a:lnTo>
                  <a:pt x="1108458" y="2319282"/>
                </a:lnTo>
                <a:lnTo>
                  <a:pt x="1094890" y="2320130"/>
                </a:lnTo>
                <a:lnTo>
                  <a:pt x="1081443" y="2320736"/>
                </a:lnTo>
                <a:lnTo>
                  <a:pt x="1067874" y="2320856"/>
                </a:lnTo>
                <a:lnTo>
                  <a:pt x="1054428" y="2320614"/>
                </a:lnTo>
                <a:lnTo>
                  <a:pt x="1040860" y="2320008"/>
                </a:lnTo>
                <a:lnTo>
                  <a:pt x="1027412" y="2318918"/>
                </a:lnTo>
                <a:lnTo>
                  <a:pt x="1014087" y="2317464"/>
                </a:lnTo>
                <a:lnTo>
                  <a:pt x="1000519" y="2315647"/>
                </a:lnTo>
                <a:lnTo>
                  <a:pt x="987193" y="2313467"/>
                </a:lnTo>
                <a:lnTo>
                  <a:pt x="973989" y="2310802"/>
                </a:lnTo>
                <a:lnTo>
                  <a:pt x="960664" y="2307894"/>
                </a:lnTo>
                <a:lnTo>
                  <a:pt x="947459" y="2304623"/>
                </a:lnTo>
                <a:lnTo>
                  <a:pt x="934375" y="2300868"/>
                </a:lnTo>
                <a:lnTo>
                  <a:pt x="921292" y="2296627"/>
                </a:lnTo>
                <a:lnTo>
                  <a:pt x="908329" y="2292146"/>
                </a:lnTo>
                <a:lnTo>
                  <a:pt x="895610" y="2287178"/>
                </a:lnTo>
                <a:lnTo>
                  <a:pt x="882889" y="2281969"/>
                </a:lnTo>
                <a:lnTo>
                  <a:pt x="870170" y="2276276"/>
                </a:lnTo>
                <a:lnTo>
                  <a:pt x="857813" y="2270218"/>
                </a:lnTo>
                <a:lnTo>
                  <a:pt x="844851" y="2263556"/>
                </a:lnTo>
                <a:lnTo>
                  <a:pt x="829708" y="2255439"/>
                </a:lnTo>
                <a:lnTo>
                  <a:pt x="812748" y="2246111"/>
                </a:lnTo>
                <a:lnTo>
                  <a:pt x="794455" y="2236056"/>
                </a:lnTo>
                <a:lnTo>
                  <a:pt x="774951" y="2224790"/>
                </a:lnTo>
                <a:lnTo>
                  <a:pt x="754478" y="2213281"/>
                </a:lnTo>
                <a:lnTo>
                  <a:pt x="733521" y="2201046"/>
                </a:lnTo>
                <a:lnTo>
                  <a:pt x="712078" y="2188568"/>
                </a:lnTo>
                <a:lnTo>
                  <a:pt x="690757" y="2175969"/>
                </a:lnTo>
                <a:lnTo>
                  <a:pt x="669557" y="2163491"/>
                </a:lnTo>
                <a:lnTo>
                  <a:pt x="648962" y="2151256"/>
                </a:lnTo>
                <a:lnTo>
                  <a:pt x="629095" y="2139505"/>
                </a:lnTo>
                <a:lnTo>
                  <a:pt x="610318" y="2128360"/>
                </a:lnTo>
                <a:lnTo>
                  <a:pt x="593116" y="2117942"/>
                </a:lnTo>
                <a:lnTo>
                  <a:pt x="577367" y="2108614"/>
                </a:lnTo>
                <a:lnTo>
                  <a:pt x="563678" y="2100376"/>
                </a:lnTo>
                <a:lnTo>
                  <a:pt x="342471" y="1974509"/>
                </a:lnTo>
                <a:lnTo>
                  <a:pt x="337141" y="1971722"/>
                </a:lnTo>
                <a:lnTo>
                  <a:pt x="332537" y="1969300"/>
                </a:lnTo>
                <a:lnTo>
                  <a:pt x="328055" y="1966755"/>
                </a:lnTo>
                <a:lnTo>
                  <a:pt x="323694" y="1964332"/>
                </a:lnTo>
                <a:lnTo>
                  <a:pt x="319212" y="1961789"/>
                </a:lnTo>
                <a:lnTo>
                  <a:pt x="314729" y="1959245"/>
                </a:lnTo>
                <a:lnTo>
                  <a:pt x="309884" y="1956580"/>
                </a:lnTo>
                <a:lnTo>
                  <a:pt x="304674" y="1953672"/>
                </a:lnTo>
                <a:lnTo>
                  <a:pt x="196009" y="1887043"/>
                </a:lnTo>
                <a:lnTo>
                  <a:pt x="191043" y="1883652"/>
                </a:lnTo>
                <a:lnTo>
                  <a:pt x="186682" y="1880381"/>
                </a:lnTo>
                <a:lnTo>
                  <a:pt x="182805" y="1877231"/>
                </a:lnTo>
                <a:lnTo>
                  <a:pt x="179170" y="1874324"/>
                </a:lnTo>
                <a:lnTo>
                  <a:pt x="172871" y="1869114"/>
                </a:lnTo>
                <a:lnTo>
                  <a:pt x="167662" y="1864269"/>
                </a:lnTo>
                <a:lnTo>
                  <a:pt x="162816" y="1859786"/>
                </a:lnTo>
                <a:lnTo>
                  <a:pt x="158334" y="1855425"/>
                </a:lnTo>
                <a:lnTo>
                  <a:pt x="156032" y="1853366"/>
                </a:lnTo>
                <a:lnTo>
                  <a:pt x="153610" y="1851186"/>
                </a:lnTo>
                <a:lnTo>
                  <a:pt x="151065" y="1849005"/>
                </a:lnTo>
                <a:lnTo>
                  <a:pt x="148400" y="1846824"/>
                </a:lnTo>
                <a:lnTo>
                  <a:pt x="144523" y="1843917"/>
                </a:lnTo>
                <a:lnTo>
                  <a:pt x="140768" y="1840767"/>
                </a:lnTo>
                <a:lnTo>
                  <a:pt x="137012" y="1837254"/>
                </a:lnTo>
                <a:lnTo>
                  <a:pt x="133257" y="1833619"/>
                </a:lnTo>
                <a:lnTo>
                  <a:pt x="129381" y="1829743"/>
                </a:lnTo>
                <a:lnTo>
                  <a:pt x="125504" y="1825745"/>
                </a:lnTo>
                <a:lnTo>
                  <a:pt x="121628" y="1821384"/>
                </a:lnTo>
                <a:lnTo>
                  <a:pt x="117872" y="1817144"/>
                </a:lnTo>
                <a:lnTo>
                  <a:pt x="113996" y="1812540"/>
                </a:lnTo>
                <a:lnTo>
                  <a:pt x="110119" y="1807937"/>
                </a:lnTo>
                <a:lnTo>
                  <a:pt x="106364" y="1803213"/>
                </a:lnTo>
                <a:lnTo>
                  <a:pt x="102608" y="1798245"/>
                </a:lnTo>
                <a:lnTo>
                  <a:pt x="98853" y="1793279"/>
                </a:lnTo>
                <a:lnTo>
                  <a:pt x="95097" y="1788191"/>
                </a:lnTo>
                <a:lnTo>
                  <a:pt x="91463" y="1783103"/>
                </a:lnTo>
                <a:lnTo>
                  <a:pt x="87829" y="1777894"/>
                </a:lnTo>
                <a:lnTo>
                  <a:pt x="80681" y="1767355"/>
                </a:lnTo>
                <a:lnTo>
                  <a:pt x="74018" y="1756694"/>
                </a:lnTo>
                <a:lnTo>
                  <a:pt x="67477" y="1746276"/>
                </a:lnTo>
                <a:lnTo>
                  <a:pt x="61419" y="1735857"/>
                </a:lnTo>
                <a:lnTo>
                  <a:pt x="55605" y="1725802"/>
                </a:lnTo>
                <a:lnTo>
                  <a:pt x="50396" y="1715990"/>
                </a:lnTo>
                <a:lnTo>
                  <a:pt x="45550" y="1706662"/>
                </a:lnTo>
                <a:lnTo>
                  <a:pt x="41310" y="1697939"/>
                </a:lnTo>
                <a:lnTo>
                  <a:pt x="39372" y="1693700"/>
                </a:lnTo>
                <a:lnTo>
                  <a:pt x="37434" y="1688975"/>
                </a:lnTo>
                <a:lnTo>
                  <a:pt x="35374" y="1684371"/>
                </a:lnTo>
                <a:lnTo>
                  <a:pt x="33557" y="1679405"/>
                </a:lnTo>
                <a:lnTo>
                  <a:pt x="31497" y="1674317"/>
                </a:lnTo>
                <a:lnTo>
                  <a:pt x="29559" y="1669108"/>
                </a:lnTo>
                <a:lnTo>
                  <a:pt x="27742" y="1663778"/>
                </a:lnTo>
                <a:lnTo>
                  <a:pt x="25804" y="1658447"/>
                </a:lnTo>
                <a:lnTo>
                  <a:pt x="22412" y="1647060"/>
                </a:lnTo>
                <a:lnTo>
                  <a:pt x="18898" y="1635430"/>
                </a:lnTo>
                <a:lnTo>
                  <a:pt x="17324" y="1629372"/>
                </a:lnTo>
                <a:lnTo>
                  <a:pt x="15628" y="1623436"/>
                </a:lnTo>
                <a:lnTo>
                  <a:pt x="14053" y="1617259"/>
                </a:lnTo>
                <a:lnTo>
                  <a:pt x="12599" y="1611080"/>
                </a:lnTo>
                <a:lnTo>
                  <a:pt x="11267" y="1604902"/>
                </a:lnTo>
                <a:lnTo>
                  <a:pt x="9813" y="1598481"/>
                </a:lnTo>
                <a:lnTo>
                  <a:pt x="8723" y="1592061"/>
                </a:lnTo>
                <a:lnTo>
                  <a:pt x="7390" y="1585761"/>
                </a:lnTo>
                <a:lnTo>
                  <a:pt x="6421" y="1579341"/>
                </a:lnTo>
                <a:lnTo>
                  <a:pt x="5210" y="1572921"/>
                </a:lnTo>
                <a:lnTo>
                  <a:pt x="4361" y="1566378"/>
                </a:lnTo>
                <a:lnTo>
                  <a:pt x="3514" y="1560079"/>
                </a:lnTo>
                <a:lnTo>
                  <a:pt x="2665" y="1553658"/>
                </a:lnTo>
                <a:lnTo>
                  <a:pt x="2060" y="1547117"/>
                </a:lnTo>
                <a:lnTo>
                  <a:pt x="1454" y="1540817"/>
                </a:lnTo>
                <a:lnTo>
                  <a:pt x="849" y="1534396"/>
                </a:lnTo>
                <a:lnTo>
                  <a:pt x="606" y="1527976"/>
                </a:lnTo>
                <a:lnTo>
                  <a:pt x="243" y="1521798"/>
                </a:lnTo>
                <a:lnTo>
                  <a:pt x="0" y="1515499"/>
                </a:lnTo>
                <a:lnTo>
                  <a:pt x="0" y="1509320"/>
                </a:lnTo>
                <a:lnTo>
                  <a:pt x="0" y="811536"/>
                </a:lnTo>
                <a:lnTo>
                  <a:pt x="0" y="805358"/>
                </a:lnTo>
                <a:lnTo>
                  <a:pt x="243" y="798938"/>
                </a:lnTo>
                <a:lnTo>
                  <a:pt x="606" y="792517"/>
                </a:lnTo>
                <a:lnTo>
                  <a:pt x="849" y="786218"/>
                </a:lnTo>
                <a:lnTo>
                  <a:pt x="1454" y="779676"/>
                </a:lnTo>
                <a:lnTo>
                  <a:pt x="2060" y="773256"/>
                </a:lnTo>
                <a:lnTo>
                  <a:pt x="2786" y="766714"/>
                </a:lnTo>
                <a:lnTo>
                  <a:pt x="3514" y="760172"/>
                </a:lnTo>
                <a:lnTo>
                  <a:pt x="4483" y="753509"/>
                </a:lnTo>
                <a:lnTo>
                  <a:pt x="5330" y="746967"/>
                </a:lnTo>
                <a:lnTo>
                  <a:pt x="6542" y="740547"/>
                </a:lnTo>
                <a:lnTo>
                  <a:pt x="7753" y="734005"/>
                </a:lnTo>
                <a:lnTo>
                  <a:pt x="8844" y="727585"/>
                </a:lnTo>
                <a:lnTo>
                  <a:pt x="10177" y="721043"/>
                </a:lnTo>
                <a:lnTo>
                  <a:pt x="11630" y="714623"/>
                </a:lnTo>
                <a:lnTo>
                  <a:pt x="13084" y="708323"/>
                </a:lnTo>
                <a:lnTo>
                  <a:pt x="14537" y="702024"/>
                </a:lnTo>
                <a:lnTo>
                  <a:pt x="16113" y="695846"/>
                </a:lnTo>
                <a:lnTo>
                  <a:pt x="17687" y="689546"/>
                </a:lnTo>
                <a:lnTo>
                  <a:pt x="19504" y="683489"/>
                </a:lnTo>
                <a:lnTo>
                  <a:pt x="21200" y="677552"/>
                </a:lnTo>
                <a:lnTo>
                  <a:pt x="22897" y="671738"/>
                </a:lnTo>
                <a:lnTo>
                  <a:pt x="24713" y="665923"/>
                </a:lnTo>
                <a:lnTo>
                  <a:pt x="26530" y="660229"/>
                </a:lnTo>
                <a:lnTo>
                  <a:pt x="28469" y="654778"/>
                </a:lnTo>
                <a:lnTo>
                  <a:pt x="30528" y="649447"/>
                </a:lnTo>
                <a:lnTo>
                  <a:pt x="32346" y="644239"/>
                </a:lnTo>
                <a:lnTo>
                  <a:pt x="34404" y="638908"/>
                </a:lnTo>
                <a:lnTo>
                  <a:pt x="36464" y="634183"/>
                </a:lnTo>
                <a:lnTo>
                  <a:pt x="38523" y="629338"/>
                </a:lnTo>
                <a:lnTo>
                  <a:pt x="40462" y="624734"/>
                </a:lnTo>
                <a:lnTo>
                  <a:pt x="42522" y="620373"/>
                </a:lnTo>
                <a:lnTo>
                  <a:pt x="47488" y="610561"/>
                </a:lnTo>
                <a:lnTo>
                  <a:pt x="52213" y="600627"/>
                </a:lnTo>
                <a:lnTo>
                  <a:pt x="57180" y="591056"/>
                </a:lnTo>
                <a:lnTo>
                  <a:pt x="62389" y="581487"/>
                </a:lnTo>
                <a:lnTo>
                  <a:pt x="65054" y="576883"/>
                </a:lnTo>
                <a:lnTo>
                  <a:pt x="67598" y="572279"/>
                </a:lnTo>
                <a:lnTo>
                  <a:pt x="70384" y="567797"/>
                </a:lnTo>
                <a:lnTo>
                  <a:pt x="73171" y="563193"/>
                </a:lnTo>
                <a:lnTo>
                  <a:pt x="76078" y="558712"/>
                </a:lnTo>
                <a:lnTo>
                  <a:pt x="78985" y="554350"/>
                </a:lnTo>
                <a:lnTo>
                  <a:pt x="82014" y="549989"/>
                </a:lnTo>
                <a:lnTo>
                  <a:pt x="85042" y="545992"/>
                </a:lnTo>
                <a:lnTo>
                  <a:pt x="88313" y="541630"/>
                </a:lnTo>
                <a:lnTo>
                  <a:pt x="91342" y="537390"/>
                </a:lnTo>
                <a:lnTo>
                  <a:pt x="94371" y="533029"/>
                </a:lnTo>
                <a:lnTo>
                  <a:pt x="97520" y="528910"/>
                </a:lnTo>
                <a:lnTo>
                  <a:pt x="100549" y="524670"/>
                </a:lnTo>
                <a:lnTo>
                  <a:pt x="103820" y="520552"/>
                </a:lnTo>
                <a:lnTo>
                  <a:pt x="107090" y="516675"/>
                </a:lnTo>
                <a:lnTo>
                  <a:pt x="110603" y="512920"/>
                </a:lnTo>
                <a:lnTo>
                  <a:pt x="119083" y="503712"/>
                </a:lnTo>
                <a:lnTo>
                  <a:pt x="124413" y="497656"/>
                </a:lnTo>
                <a:lnTo>
                  <a:pt x="127685" y="493415"/>
                </a:lnTo>
                <a:lnTo>
                  <a:pt x="130228" y="490629"/>
                </a:lnTo>
                <a:lnTo>
                  <a:pt x="131562" y="489176"/>
                </a:lnTo>
                <a:lnTo>
                  <a:pt x="133015" y="487843"/>
                </a:lnTo>
                <a:lnTo>
                  <a:pt x="134590" y="486026"/>
                </a:lnTo>
                <a:lnTo>
                  <a:pt x="136770" y="484209"/>
                </a:lnTo>
                <a:lnTo>
                  <a:pt x="142949" y="478878"/>
                </a:lnTo>
                <a:lnTo>
                  <a:pt x="152398" y="470883"/>
                </a:lnTo>
                <a:lnTo>
                  <a:pt x="154578" y="468823"/>
                </a:lnTo>
                <a:lnTo>
                  <a:pt x="156637" y="467127"/>
                </a:lnTo>
                <a:lnTo>
                  <a:pt x="158334" y="465310"/>
                </a:lnTo>
                <a:lnTo>
                  <a:pt x="159909" y="463614"/>
                </a:lnTo>
                <a:lnTo>
                  <a:pt x="163301" y="460101"/>
                </a:lnTo>
                <a:lnTo>
                  <a:pt x="167177" y="456346"/>
                </a:lnTo>
                <a:lnTo>
                  <a:pt x="217331" y="418670"/>
                </a:lnTo>
                <a:lnTo>
                  <a:pt x="228597" y="411281"/>
                </a:lnTo>
                <a:lnTo>
                  <a:pt x="240469" y="404012"/>
                </a:lnTo>
                <a:lnTo>
                  <a:pt x="252705" y="396622"/>
                </a:lnTo>
                <a:lnTo>
                  <a:pt x="265182" y="389233"/>
                </a:lnTo>
                <a:lnTo>
                  <a:pt x="278145" y="381964"/>
                </a:lnTo>
                <a:lnTo>
                  <a:pt x="290985" y="374695"/>
                </a:lnTo>
                <a:lnTo>
                  <a:pt x="304190" y="367427"/>
                </a:lnTo>
                <a:lnTo>
                  <a:pt x="317395" y="360158"/>
                </a:lnTo>
                <a:lnTo>
                  <a:pt x="330841" y="352890"/>
                </a:lnTo>
                <a:lnTo>
                  <a:pt x="344046" y="345621"/>
                </a:lnTo>
                <a:lnTo>
                  <a:pt x="357250" y="338595"/>
                </a:lnTo>
                <a:lnTo>
                  <a:pt x="370334" y="331447"/>
                </a:lnTo>
                <a:lnTo>
                  <a:pt x="383054" y="324300"/>
                </a:lnTo>
                <a:lnTo>
                  <a:pt x="395532" y="317273"/>
                </a:lnTo>
                <a:lnTo>
                  <a:pt x="407888" y="310126"/>
                </a:lnTo>
                <a:lnTo>
                  <a:pt x="419639" y="303221"/>
                </a:lnTo>
                <a:lnTo>
                  <a:pt x="429088" y="297527"/>
                </a:lnTo>
                <a:lnTo>
                  <a:pt x="438416" y="292318"/>
                </a:lnTo>
                <a:lnTo>
                  <a:pt x="447624" y="287109"/>
                </a:lnTo>
                <a:lnTo>
                  <a:pt x="456951" y="281778"/>
                </a:lnTo>
                <a:lnTo>
                  <a:pt x="466037" y="276812"/>
                </a:lnTo>
                <a:lnTo>
                  <a:pt x="475364" y="271481"/>
                </a:lnTo>
                <a:lnTo>
                  <a:pt x="484814" y="266272"/>
                </a:lnTo>
                <a:lnTo>
                  <a:pt x="494263" y="260700"/>
                </a:lnTo>
                <a:lnTo>
                  <a:pt x="511102" y="250524"/>
                </a:lnTo>
                <a:lnTo>
                  <a:pt x="530727" y="238773"/>
                </a:lnTo>
                <a:lnTo>
                  <a:pt x="552654" y="225811"/>
                </a:lnTo>
                <a:lnTo>
                  <a:pt x="576156" y="211758"/>
                </a:lnTo>
                <a:lnTo>
                  <a:pt x="601232" y="196979"/>
                </a:lnTo>
                <a:lnTo>
                  <a:pt x="627399" y="181593"/>
                </a:lnTo>
                <a:lnTo>
                  <a:pt x="654172" y="165845"/>
                </a:lnTo>
                <a:lnTo>
                  <a:pt x="681186" y="149975"/>
                </a:lnTo>
                <a:lnTo>
                  <a:pt x="708202" y="134348"/>
                </a:lnTo>
                <a:lnTo>
                  <a:pt x="734611" y="119083"/>
                </a:lnTo>
                <a:lnTo>
                  <a:pt x="760050" y="104425"/>
                </a:lnTo>
                <a:lnTo>
                  <a:pt x="784279" y="90615"/>
                </a:lnTo>
                <a:lnTo>
                  <a:pt x="806812" y="78016"/>
                </a:lnTo>
                <a:lnTo>
                  <a:pt x="827285" y="66871"/>
                </a:lnTo>
                <a:lnTo>
                  <a:pt x="836492" y="61783"/>
                </a:lnTo>
                <a:lnTo>
                  <a:pt x="845093" y="57180"/>
                </a:lnTo>
                <a:lnTo>
                  <a:pt x="853088" y="52940"/>
                </a:lnTo>
                <a:lnTo>
                  <a:pt x="860236" y="49305"/>
                </a:lnTo>
                <a:lnTo>
                  <a:pt x="872714" y="43248"/>
                </a:lnTo>
                <a:lnTo>
                  <a:pt x="885313" y="37554"/>
                </a:lnTo>
                <a:lnTo>
                  <a:pt x="898032" y="32345"/>
                </a:lnTo>
                <a:lnTo>
                  <a:pt x="910874" y="27621"/>
                </a:lnTo>
                <a:lnTo>
                  <a:pt x="923957" y="23017"/>
                </a:lnTo>
                <a:lnTo>
                  <a:pt x="936798" y="19020"/>
                </a:lnTo>
                <a:lnTo>
                  <a:pt x="950002" y="15386"/>
                </a:lnTo>
                <a:lnTo>
                  <a:pt x="963207" y="11994"/>
                </a:lnTo>
                <a:lnTo>
                  <a:pt x="976412" y="9086"/>
                </a:lnTo>
                <a:lnTo>
                  <a:pt x="989858" y="6663"/>
                </a:lnTo>
                <a:lnTo>
                  <a:pt x="1003184" y="4604"/>
                </a:lnTo>
                <a:lnTo>
                  <a:pt x="1016510" y="2908"/>
                </a:lnTo>
                <a:lnTo>
                  <a:pt x="1029957" y="1575"/>
                </a:lnTo>
                <a:lnTo>
                  <a:pt x="1043525" y="727"/>
                </a:lnTo>
                <a:lnTo>
                  <a:pt x="1056971" y="121"/>
                </a:lnTo>
                <a:close/>
              </a:path>
            </a:pathLst>
          </a:custGeom>
          <a:solidFill>
            <a:schemeClr val="bg1">
              <a:lumMod val="95000"/>
              <a:alpha val="30000"/>
            </a:schemeClr>
          </a:solidFill>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0" name="Picture Placeholder 9">
            <a:extLst>
              <a:ext uri="{FF2B5EF4-FFF2-40B4-BE49-F238E27FC236}">
                <a16:creationId xmlns:a16="http://schemas.microsoft.com/office/drawing/2014/main" id="{631284F6-B8A7-45D2-8602-3BA29E257CC8}"/>
              </a:ext>
            </a:extLst>
          </p:cNvPr>
          <p:cNvSpPr>
            <a:spLocks noGrp="1"/>
          </p:cNvSpPr>
          <p:nvPr>
            <p:ph type="pic" sz="quarter" idx="12" hasCustomPrompt="1"/>
          </p:nvPr>
        </p:nvSpPr>
        <p:spPr>
          <a:xfrm>
            <a:off x="7171385" y="2005683"/>
            <a:ext cx="2756510" cy="2991684"/>
          </a:xfrm>
          <a:custGeom>
            <a:avLst/>
            <a:gdLst>
              <a:gd name="connsiteX0" fmla="*/ 1379973 w 2756510"/>
              <a:gd name="connsiteY0" fmla="*/ 0 h 2991684"/>
              <a:gd name="connsiteX1" fmla="*/ 1397307 w 2756510"/>
              <a:gd name="connsiteY1" fmla="*/ 313 h 2991684"/>
              <a:gd name="connsiteX2" fmla="*/ 1414796 w 2756510"/>
              <a:gd name="connsiteY2" fmla="*/ 1094 h 2991684"/>
              <a:gd name="connsiteX3" fmla="*/ 1432130 w 2756510"/>
              <a:gd name="connsiteY3" fmla="*/ 2499 h 2991684"/>
              <a:gd name="connsiteX4" fmla="*/ 1449307 w 2756510"/>
              <a:gd name="connsiteY4" fmla="*/ 4373 h 2991684"/>
              <a:gd name="connsiteX5" fmla="*/ 1466797 w 2756510"/>
              <a:gd name="connsiteY5" fmla="*/ 6715 h 2991684"/>
              <a:gd name="connsiteX6" fmla="*/ 1483974 w 2756510"/>
              <a:gd name="connsiteY6" fmla="*/ 9526 h 2991684"/>
              <a:gd name="connsiteX7" fmla="*/ 1500996 w 2756510"/>
              <a:gd name="connsiteY7" fmla="*/ 12962 h 2991684"/>
              <a:gd name="connsiteX8" fmla="*/ 1518173 w 2756510"/>
              <a:gd name="connsiteY8" fmla="*/ 16710 h 2991684"/>
              <a:gd name="connsiteX9" fmla="*/ 1535195 w 2756510"/>
              <a:gd name="connsiteY9" fmla="*/ 20926 h 2991684"/>
              <a:gd name="connsiteX10" fmla="*/ 1552059 w 2756510"/>
              <a:gd name="connsiteY10" fmla="*/ 25767 h 2991684"/>
              <a:gd name="connsiteX11" fmla="*/ 1568925 w 2756510"/>
              <a:gd name="connsiteY11" fmla="*/ 31232 h 2991684"/>
              <a:gd name="connsiteX12" fmla="*/ 1585633 w 2756510"/>
              <a:gd name="connsiteY12" fmla="*/ 37010 h 2991684"/>
              <a:gd name="connsiteX13" fmla="*/ 1602031 w 2756510"/>
              <a:gd name="connsiteY13" fmla="*/ 43412 h 2991684"/>
              <a:gd name="connsiteX14" fmla="*/ 1618427 w 2756510"/>
              <a:gd name="connsiteY14" fmla="*/ 50128 h 2991684"/>
              <a:gd name="connsiteX15" fmla="*/ 1634824 w 2756510"/>
              <a:gd name="connsiteY15" fmla="*/ 57467 h 2991684"/>
              <a:gd name="connsiteX16" fmla="*/ 1650751 w 2756510"/>
              <a:gd name="connsiteY16" fmla="*/ 65274 h 2991684"/>
              <a:gd name="connsiteX17" fmla="*/ 2218388 w 2756510"/>
              <a:gd name="connsiteY17" fmla="*/ 392582 h 2991684"/>
              <a:gd name="connsiteX18" fmla="*/ 2224478 w 2756510"/>
              <a:gd name="connsiteY18" fmla="*/ 396174 h 2991684"/>
              <a:gd name="connsiteX19" fmla="*/ 2230569 w 2756510"/>
              <a:gd name="connsiteY19" fmla="*/ 399610 h 2991684"/>
              <a:gd name="connsiteX20" fmla="*/ 2236658 w 2756510"/>
              <a:gd name="connsiteY20" fmla="*/ 403201 h 2991684"/>
              <a:gd name="connsiteX21" fmla="*/ 2242905 w 2756510"/>
              <a:gd name="connsiteY21" fmla="*/ 406481 h 2991684"/>
              <a:gd name="connsiteX22" fmla="*/ 2248839 w 2756510"/>
              <a:gd name="connsiteY22" fmla="*/ 409917 h 2991684"/>
              <a:gd name="connsiteX23" fmla="*/ 2255085 w 2756510"/>
              <a:gd name="connsiteY23" fmla="*/ 413039 h 2991684"/>
              <a:gd name="connsiteX24" fmla="*/ 2260863 w 2756510"/>
              <a:gd name="connsiteY24" fmla="*/ 416475 h 2991684"/>
              <a:gd name="connsiteX25" fmla="*/ 2266641 w 2756510"/>
              <a:gd name="connsiteY25" fmla="*/ 419598 h 2991684"/>
              <a:gd name="connsiteX26" fmla="*/ 2503845 w 2756510"/>
              <a:gd name="connsiteY26" fmla="*/ 559205 h 2991684"/>
              <a:gd name="connsiteX27" fmla="*/ 2510249 w 2756510"/>
              <a:gd name="connsiteY27" fmla="*/ 563577 h 2991684"/>
              <a:gd name="connsiteX28" fmla="*/ 2515870 w 2756510"/>
              <a:gd name="connsiteY28" fmla="*/ 567792 h 2991684"/>
              <a:gd name="connsiteX29" fmla="*/ 2520867 w 2756510"/>
              <a:gd name="connsiteY29" fmla="*/ 571852 h 2991684"/>
              <a:gd name="connsiteX30" fmla="*/ 2525552 w 2756510"/>
              <a:gd name="connsiteY30" fmla="*/ 575601 h 2991684"/>
              <a:gd name="connsiteX31" fmla="*/ 2533672 w 2756510"/>
              <a:gd name="connsiteY31" fmla="*/ 582316 h 2991684"/>
              <a:gd name="connsiteX32" fmla="*/ 2540387 w 2756510"/>
              <a:gd name="connsiteY32" fmla="*/ 588562 h 2991684"/>
              <a:gd name="connsiteX33" fmla="*/ 2546633 w 2756510"/>
              <a:gd name="connsiteY33" fmla="*/ 594339 h 2991684"/>
              <a:gd name="connsiteX34" fmla="*/ 2552411 w 2756510"/>
              <a:gd name="connsiteY34" fmla="*/ 599962 h 2991684"/>
              <a:gd name="connsiteX35" fmla="*/ 2555378 w 2756510"/>
              <a:gd name="connsiteY35" fmla="*/ 602616 h 2991684"/>
              <a:gd name="connsiteX36" fmla="*/ 2558501 w 2756510"/>
              <a:gd name="connsiteY36" fmla="*/ 605427 h 2991684"/>
              <a:gd name="connsiteX37" fmla="*/ 2561780 w 2756510"/>
              <a:gd name="connsiteY37" fmla="*/ 608238 h 2991684"/>
              <a:gd name="connsiteX38" fmla="*/ 2565216 w 2756510"/>
              <a:gd name="connsiteY38" fmla="*/ 611049 h 2991684"/>
              <a:gd name="connsiteX39" fmla="*/ 2570838 w 2756510"/>
              <a:gd name="connsiteY39" fmla="*/ 614953 h 2991684"/>
              <a:gd name="connsiteX40" fmla="*/ 2574585 w 2756510"/>
              <a:gd name="connsiteY40" fmla="*/ 617607 h 2991684"/>
              <a:gd name="connsiteX41" fmla="*/ 2576459 w 2756510"/>
              <a:gd name="connsiteY41" fmla="*/ 619169 h 2991684"/>
              <a:gd name="connsiteX42" fmla="*/ 2578334 w 2756510"/>
              <a:gd name="connsiteY42" fmla="*/ 620731 h 2991684"/>
              <a:gd name="connsiteX43" fmla="*/ 2580675 w 2756510"/>
              <a:gd name="connsiteY43" fmla="*/ 622760 h 2991684"/>
              <a:gd name="connsiteX44" fmla="*/ 2583486 w 2756510"/>
              <a:gd name="connsiteY44" fmla="*/ 625884 h 2991684"/>
              <a:gd name="connsiteX45" fmla="*/ 2593169 w 2756510"/>
              <a:gd name="connsiteY45" fmla="*/ 636658 h 2991684"/>
              <a:gd name="connsiteX46" fmla="*/ 2602695 w 2756510"/>
              <a:gd name="connsiteY46" fmla="*/ 647746 h 2991684"/>
              <a:gd name="connsiteX47" fmla="*/ 2611907 w 2756510"/>
              <a:gd name="connsiteY47" fmla="*/ 658677 h 2991684"/>
              <a:gd name="connsiteX48" fmla="*/ 2620965 w 2756510"/>
              <a:gd name="connsiteY48" fmla="*/ 669921 h 2991684"/>
              <a:gd name="connsiteX49" fmla="*/ 2629865 w 2756510"/>
              <a:gd name="connsiteY49" fmla="*/ 681320 h 2991684"/>
              <a:gd name="connsiteX50" fmla="*/ 2638454 w 2756510"/>
              <a:gd name="connsiteY50" fmla="*/ 692876 h 2991684"/>
              <a:gd name="connsiteX51" fmla="*/ 2646731 w 2756510"/>
              <a:gd name="connsiteY51" fmla="*/ 704588 h 2991684"/>
              <a:gd name="connsiteX52" fmla="*/ 2654695 w 2756510"/>
              <a:gd name="connsiteY52" fmla="*/ 716455 h 2991684"/>
              <a:gd name="connsiteX53" fmla="*/ 2662503 w 2756510"/>
              <a:gd name="connsiteY53" fmla="*/ 728480 h 2991684"/>
              <a:gd name="connsiteX54" fmla="*/ 2669999 w 2756510"/>
              <a:gd name="connsiteY54" fmla="*/ 740504 h 2991684"/>
              <a:gd name="connsiteX55" fmla="*/ 2677337 w 2756510"/>
              <a:gd name="connsiteY55" fmla="*/ 752840 h 2991684"/>
              <a:gd name="connsiteX56" fmla="*/ 2684209 w 2756510"/>
              <a:gd name="connsiteY56" fmla="*/ 765177 h 2991684"/>
              <a:gd name="connsiteX57" fmla="*/ 2691079 w 2756510"/>
              <a:gd name="connsiteY57" fmla="*/ 777825 h 2991684"/>
              <a:gd name="connsiteX58" fmla="*/ 2697327 w 2756510"/>
              <a:gd name="connsiteY58" fmla="*/ 790630 h 2991684"/>
              <a:gd name="connsiteX59" fmla="*/ 2703572 w 2756510"/>
              <a:gd name="connsiteY59" fmla="*/ 803435 h 2991684"/>
              <a:gd name="connsiteX60" fmla="*/ 2709351 w 2756510"/>
              <a:gd name="connsiteY60" fmla="*/ 816397 h 2991684"/>
              <a:gd name="connsiteX61" fmla="*/ 2714817 w 2756510"/>
              <a:gd name="connsiteY61" fmla="*/ 829670 h 2991684"/>
              <a:gd name="connsiteX62" fmla="*/ 2719969 w 2756510"/>
              <a:gd name="connsiteY62" fmla="*/ 842944 h 2991684"/>
              <a:gd name="connsiteX63" fmla="*/ 2724966 w 2756510"/>
              <a:gd name="connsiteY63" fmla="*/ 856374 h 2991684"/>
              <a:gd name="connsiteX64" fmla="*/ 2729339 w 2756510"/>
              <a:gd name="connsiteY64" fmla="*/ 869959 h 2991684"/>
              <a:gd name="connsiteX65" fmla="*/ 2733711 w 2756510"/>
              <a:gd name="connsiteY65" fmla="*/ 883858 h 2991684"/>
              <a:gd name="connsiteX66" fmla="*/ 2737459 w 2756510"/>
              <a:gd name="connsiteY66" fmla="*/ 897912 h 2991684"/>
              <a:gd name="connsiteX67" fmla="*/ 2741051 w 2756510"/>
              <a:gd name="connsiteY67" fmla="*/ 911966 h 2991684"/>
              <a:gd name="connsiteX68" fmla="*/ 2744173 w 2756510"/>
              <a:gd name="connsiteY68" fmla="*/ 926176 h 2991684"/>
              <a:gd name="connsiteX69" fmla="*/ 2746985 w 2756510"/>
              <a:gd name="connsiteY69" fmla="*/ 940699 h 2991684"/>
              <a:gd name="connsiteX70" fmla="*/ 2749639 w 2756510"/>
              <a:gd name="connsiteY70" fmla="*/ 955222 h 2991684"/>
              <a:gd name="connsiteX71" fmla="*/ 2751670 w 2756510"/>
              <a:gd name="connsiteY71" fmla="*/ 970057 h 2991684"/>
              <a:gd name="connsiteX72" fmla="*/ 2753387 w 2756510"/>
              <a:gd name="connsiteY72" fmla="*/ 984892 h 2991684"/>
              <a:gd name="connsiteX73" fmla="*/ 2754792 w 2756510"/>
              <a:gd name="connsiteY73" fmla="*/ 1000039 h 2991684"/>
              <a:gd name="connsiteX74" fmla="*/ 2755729 w 2756510"/>
              <a:gd name="connsiteY74" fmla="*/ 1015187 h 2991684"/>
              <a:gd name="connsiteX75" fmla="*/ 2756355 w 2756510"/>
              <a:gd name="connsiteY75" fmla="*/ 1030646 h 2991684"/>
              <a:gd name="connsiteX76" fmla="*/ 2756510 w 2756510"/>
              <a:gd name="connsiteY76" fmla="*/ 1046106 h 2991684"/>
              <a:gd name="connsiteX77" fmla="*/ 2756510 w 2756510"/>
              <a:gd name="connsiteY77" fmla="*/ 1945579 h 2991684"/>
              <a:gd name="connsiteX78" fmla="*/ 2756355 w 2756510"/>
              <a:gd name="connsiteY78" fmla="*/ 1957915 h 2991684"/>
              <a:gd name="connsiteX79" fmla="*/ 2755729 w 2756510"/>
              <a:gd name="connsiteY79" fmla="*/ 1970408 h 2991684"/>
              <a:gd name="connsiteX80" fmla="*/ 2754949 w 2756510"/>
              <a:gd name="connsiteY80" fmla="*/ 1983057 h 2991684"/>
              <a:gd name="connsiteX81" fmla="*/ 2753856 w 2756510"/>
              <a:gd name="connsiteY81" fmla="*/ 1995862 h 2991684"/>
              <a:gd name="connsiteX82" fmla="*/ 2752450 w 2756510"/>
              <a:gd name="connsiteY82" fmla="*/ 2008979 h 2991684"/>
              <a:gd name="connsiteX83" fmla="*/ 2750576 w 2756510"/>
              <a:gd name="connsiteY83" fmla="*/ 2021784 h 2991684"/>
              <a:gd name="connsiteX84" fmla="*/ 2748390 w 2756510"/>
              <a:gd name="connsiteY84" fmla="*/ 2035058 h 2991684"/>
              <a:gd name="connsiteX85" fmla="*/ 2746048 w 2756510"/>
              <a:gd name="connsiteY85" fmla="*/ 2048175 h 2991684"/>
              <a:gd name="connsiteX86" fmla="*/ 2743237 w 2756510"/>
              <a:gd name="connsiteY86" fmla="*/ 2061448 h 2991684"/>
              <a:gd name="connsiteX87" fmla="*/ 2740269 w 2756510"/>
              <a:gd name="connsiteY87" fmla="*/ 2074722 h 2991684"/>
              <a:gd name="connsiteX88" fmla="*/ 2736989 w 2756510"/>
              <a:gd name="connsiteY88" fmla="*/ 2087996 h 2991684"/>
              <a:gd name="connsiteX89" fmla="*/ 2733554 w 2756510"/>
              <a:gd name="connsiteY89" fmla="*/ 2101269 h 2991684"/>
              <a:gd name="connsiteX90" fmla="*/ 2729495 w 2756510"/>
              <a:gd name="connsiteY90" fmla="*/ 2114543 h 2991684"/>
              <a:gd name="connsiteX91" fmla="*/ 2725434 w 2756510"/>
              <a:gd name="connsiteY91" fmla="*/ 2127660 h 2991684"/>
              <a:gd name="connsiteX92" fmla="*/ 2721218 w 2756510"/>
              <a:gd name="connsiteY92" fmla="*/ 2140777 h 2991684"/>
              <a:gd name="connsiteX93" fmla="*/ 2716690 w 2756510"/>
              <a:gd name="connsiteY93" fmla="*/ 2153582 h 2991684"/>
              <a:gd name="connsiteX94" fmla="*/ 2711848 w 2756510"/>
              <a:gd name="connsiteY94" fmla="*/ 2166543 h 2991684"/>
              <a:gd name="connsiteX95" fmla="*/ 2706696 w 2756510"/>
              <a:gd name="connsiteY95" fmla="*/ 2179192 h 2991684"/>
              <a:gd name="connsiteX96" fmla="*/ 2701386 w 2756510"/>
              <a:gd name="connsiteY96" fmla="*/ 2191841 h 2991684"/>
              <a:gd name="connsiteX97" fmla="*/ 2695921 w 2756510"/>
              <a:gd name="connsiteY97" fmla="*/ 2204178 h 2991684"/>
              <a:gd name="connsiteX98" fmla="*/ 2690143 w 2756510"/>
              <a:gd name="connsiteY98" fmla="*/ 2216201 h 2991684"/>
              <a:gd name="connsiteX99" fmla="*/ 2684052 w 2756510"/>
              <a:gd name="connsiteY99" fmla="*/ 2228226 h 2991684"/>
              <a:gd name="connsiteX100" fmla="*/ 2677962 w 2756510"/>
              <a:gd name="connsiteY100" fmla="*/ 2239781 h 2991684"/>
              <a:gd name="connsiteX101" fmla="*/ 2671560 w 2756510"/>
              <a:gd name="connsiteY101" fmla="*/ 2251181 h 2991684"/>
              <a:gd name="connsiteX102" fmla="*/ 2665001 w 2756510"/>
              <a:gd name="connsiteY102" fmla="*/ 2262424 h 2991684"/>
              <a:gd name="connsiteX103" fmla="*/ 2658286 w 2756510"/>
              <a:gd name="connsiteY103" fmla="*/ 2273355 h 2991684"/>
              <a:gd name="connsiteX104" fmla="*/ 2651103 w 2756510"/>
              <a:gd name="connsiteY104" fmla="*/ 2283818 h 2991684"/>
              <a:gd name="connsiteX105" fmla="*/ 2644076 w 2756510"/>
              <a:gd name="connsiteY105" fmla="*/ 2293813 h 2991684"/>
              <a:gd name="connsiteX106" fmla="*/ 2636736 w 2756510"/>
              <a:gd name="connsiteY106" fmla="*/ 2303650 h 2991684"/>
              <a:gd name="connsiteX107" fmla="*/ 2629397 w 2756510"/>
              <a:gd name="connsiteY107" fmla="*/ 2313020 h 2991684"/>
              <a:gd name="connsiteX108" fmla="*/ 2621745 w 2756510"/>
              <a:gd name="connsiteY108" fmla="*/ 2321921 h 2991684"/>
              <a:gd name="connsiteX109" fmla="*/ 2613937 w 2756510"/>
              <a:gd name="connsiteY109" fmla="*/ 2330510 h 2991684"/>
              <a:gd name="connsiteX110" fmla="*/ 2608941 w 2756510"/>
              <a:gd name="connsiteY110" fmla="*/ 2335506 h 2991684"/>
              <a:gd name="connsiteX111" fmla="*/ 2604568 w 2756510"/>
              <a:gd name="connsiteY111" fmla="*/ 2339878 h 2991684"/>
              <a:gd name="connsiteX112" fmla="*/ 2602382 w 2756510"/>
              <a:gd name="connsiteY112" fmla="*/ 2342065 h 2991684"/>
              <a:gd name="connsiteX113" fmla="*/ 2600196 w 2756510"/>
              <a:gd name="connsiteY113" fmla="*/ 2344408 h 2991684"/>
              <a:gd name="connsiteX114" fmla="*/ 2598010 w 2756510"/>
              <a:gd name="connsiteY114" fmla="*/ 2346750 h 2991684"/>
              <a:gd name="connsiteX115" fmla="*/ 2595666 w 2756510"/>
              <a:gd name="connsiteY115" fmla="*/ 2349717 h 2991684"/>
              <a:gd name="connsiteX116" fmla="*/ 2587234 w 2756510"/>
              <a:gd name="connsiteY116" fmla="*/ 2360179 h 2991684"/>
              <a:gd name="connsiteX117" fmla="*/ 2581769 w 2756510"/>
              <a:gd name="connsiteY117" fmla="*/ 2366738 h 2991684"/>
              <a:gd name="connsiteX118" fmla="*/ 2579739 w 2756510"/>
              <a:gd name="connsiteY118" fmla="*/ 2368924 h 2991684"/>
              <a:gd name="connsiteX119" fmla="*/ 2578177 w 2756510"/>
              <a:gd name="connsiteY119" fmla="*/ 2370330 h 2991684"/>
              <a:gd name="connsiteX120" fmla="*/ 2576928 w 2756510"/>
              <a:gd name="connsiteY120" fmla="*/ 2371423 h 2991684"/>
              <a:gd name="connsiteX121" fmla="*/ 2575835 w 2756510"/>
              <a:gd name="connsiteY121" fmla="*/ 2372204 h 2991684"/>
              <a:gd name="connsiteX122" fmla="*/ 2573649 w 2756510"/>
              <a:gd name="connsiteY122" fmla="*/ 2373453 h 2991684"/>
              <a:gd name="connsiteX123" fmla="*/ 2570838 w 2756510"/>
              <a:gd name="connsiteY123" fmla="*/ 2375170 h 2991684"/>
              <a:gd name="connsiteX124" fmla="*/ 2568964 w 2756510"/>
              <a:gd name="connsiteY124" fmla="*/ 2376732 h 2991684"/>
              <a:gd name="connsiteX125" fmla="*/ 2566621 w 2756510"/>
              <a:gd name="connsiteY125" fmla="*/ 2378606 h 2991684"/>
              <a:gd name="connsiteX126" fmla="*/ 2563343 w 2756510"/>
              <a:gd name="connsiteY126" fmla="*/ 2381261 h 2991684"/>
              <a:gd name="connsiteX127" fmla="*/ 2559594 w 2756510"/>
              <a:gd name="connsiteY127" fmla="*/ 2384540 h 2991684"/>
              <a:gd name="connsiteX128" fmla="*/ 2552567 w 2756510"/>
              <a:gd name="connsiteY128" fmla="*/ 2391099 h 2991684"/>
              <a:gd name="connsiteX129" fmla="*/ 2545383 w 2756510"/>
              <a:gd name="connsiteY129" fmla="*/ 2397502 h 2991684"/>
              <a:gd name="connsiteX130" fmla="*/ 2538357 w 2756510"/>
              <a:gd name="connsiteY130" fmla="*/ 2403591 h 2991684"/>
              <a:gd name="connsiteX131" fmla="*/ 2531018 w 2756510"/>
              <a:gd name="connsiteY131" fmla="*/ 2409837 h 2991684"/>
              <a:gd name="connsiteX132" fmla="*/ 2523677 w 2756510"/>
              <a:gd name="connsiteY132" fmla="*/ 2415772 h 2991684"/>
              <a:gd name="connsiteX133" fmla="*/ 2516495 w 2756510"/>
              <a:gd name="connsiteY133" fmla="*/ 2421550 h 2991684"/>
              <a:gd name="connsiteX134" fmla="*/ 2509156 w 2756510"/>
              <a:gd name="connsiteY134" fmla="*/ 2427327 h 2991684"/>
              <a:gd name="connsiteX135" fmla="*/ 2501659 w 2756510"/>
              <a:gd name="connsiteY135" fmla="*/ 2432949 h 2991684"/>
              <a:gd name="connsiteX136" fmla="*/ 2494165 w 2756510"/>
              <a:gd name="connsiteY136" fmla="*/ 2438415 h 2991684"/>
              <a:gd name="connsiteX137" fmla="*/ 2486668 w 2756510"/>
              <a:gd name="connsiteY137" fmla="*/ 2443881 h 2991684"/>
              <a:gd name="connsiteX138" fmla="*/ 2479173 w 2756510"/>
              <a:gd name="connsiteY138" fmla="*/ 2449189 h 2991684"/>
              <a:gd name="connsiteX139" fmla="*/ 2471677 w 2756510"/>
              <a:gd name="connsiteY139" fmla="*/ 2454499 h 2991684"/>
              <a:gd name="connsiteX140" fmla="*/ 2456373 w 2756510"/>
              <a:gd name="connsiteY140" fmla="*/ 2464805 h 2991684"/>
              <a:gd name="connsiteX141" fmla="*/ 2440913 w 2756510"/>
              <a:gd name="connsiteY141" fmla="*/ 2474643 h 2991684"/>
              <a:gd name="connsiteX142" fmla="*/ 2425141 w 2756510"/>
              <a:gd name="connsiteY142" fmla="*/ 2484481 h 2991684"/>
              <a:gd name="connsiteX143" fmla="*/ 2409213 w 2756510"/>
              <a:gd name="connsiteY143" fmla="*/ 2493695 h 2991684"/>
              <a:gd name="connsiteX144" fmla="*/ 2393129 w 2756510"/>
              <a:gd name="connsiteY144" fmla="*/ 2503064 h 2991684"/>
              <a:gd name="connsiteX145" fmla="*/ 2376732 w 2756510"/>
              <a:gd name="connsiteY145" fmla="*/ 2512278 h 2991684"/>
              <a:gd name="connsiteX146" fmla="*/ 2360023 w 2756510"/>
              <a:gd name="connsiteY146" fmla="*/ 2521178 h 2991684"/>
              <a:gd name="connsiteX147" fmla="*/ 2343158 w 2756510"/>
              <a:gd name="connsiteY147" fmla="*/ 2530236 h 2991684"/>
              <a:gd name="connsiteX148" fmla="*/ 2326137 w 2756510"/>
              <a:gd name="connsiteY148" fmla="*/ 2539137 h 2991684"/>
              <a:gd name="connsiteX149" fmla="*/ 2308803 w 2756510"/>
              <a:gd name="connsiteY149" fmla="*/ 2548194 h 2991684"/>
              <a:gd name="connsiteX150" fmla="*/ 2024127 w 2756510"/>
              <a:gd name="connsiteY150" fmla="*/ 2711068 h 2991684"/>
              <a:gd name="connsiteX151" fmla="*/ 2012258 w 2756510"/>
              <a:gd name="connsiteY151" fmla="*/ 2718095 h 2991684"/>
              <a:gd name="connsiteX152" fmla="*/ 2000234 w 2756510"/>
              <a:gd name="connsiteY152" fmla="*/ 2725122 h 2991684"/>
              <a:gd name="connsiteX153" fmla="*/ 1988367 w 2756510"/>
              <a:gd name="connsiteY153" fmla="*/ 2731993 h 2991684"/>
              <a:gd name="connsiteX154" fmla="*/ 1976654 w 2756510"/>
              <a:gd name="connsiteY154" fmla="*/ 2738707 h 2991684"/>
              <a:gd name="connsiteX155" fmla="*/ 1964787 w 2756510"/>
              <a:gd name="connsiteY155" fmla="*/ 2745423 h 2991684"/>
              <a:gd name="connsiteX156" fmla="*/ 1953231 w 2756510"/>
              <a:gd name="connsiteY156" fmla="*/ 2752137 h 2991684"/>
              <a:gd name="connsiteX157" fmla="*/ 1941675 w 2756510"/>
              <a:gd name="connsiteY157" fmla="*/ 2758852 h 2991684"/>
              <a:gd name="connsiteX158" fmla="*/ 1930119 w 2756510"/>
              <a:gd name="connsiteY158" fmla="*/ 2765567 h 2991684"/>
              <a:gd name="connsiteX159" fmla="*/ 1918407 w 2756510"/>
              <a:gd name="connsiteY159" fmla="*/ 2772282 h 2991684"/>
              <a:gd name="connsiteX160" fmla="*/ 1906852 w 2756510"/>
              <a:gd name="connsiteY160" fmla="*/ 2779153 h 2991684"/>
              <a:gd name="connsiteX161" fmla="*/ 1895296 w 2756510"/>
              <a:gd name="connsiteY161" fmla="*/ 2785867 h 2991684"/>
              <a:gd name="connsiteX162" fmla="*/ 1883584 w 2756510"/>
              <a:gd name="connsiteY162" fmla="*/ 2792582 h 2991684"/>
              <a:gd name="connsiteX163" fmla="*/ 1872028 w 2756510"/>
              <a:gd name="connsiteY163" fmla="*/ 2799453 h 2991684"/>
              <a:gd name="connsiteX164" fmla="*/ 1860316 w 2756510"/>
              <a:gd name="connsiteY164" fmla="*/ 2806324 h 2991684"/>
              <a:gd name="connsiteX165" fmla="*/ 1848605 w 2756510"/>
              <a:gd name="connsiteY165" fmla="*/ 2813351 h 2991684"/>
              <a:gd name="connsiteX166" fmla="*/ 1836893 w 2756510"/>
              <a:gd name="connsiteY166" fmla="*/ 2820379 h 2991684"/>
              <a:gd name="connsiteX167" fmla="*/ 1824869 w 2756510"/>
              <a:gd name="connsiteY167" fmla="*/ 2827718 h 2991684"/>
              <a:gd name="connsiteX168" fmla="*/ 1813156 w 2756510"/>
              <a:gd name="connsiteY168" fmla="*/ 2834745 h 2991684"/>
              <a:gd name="connsiteX169" fmla="*/ 1801445 w 2756510"/>
              <a:gd name="connsiteY169" fmla="*/ 2841771 h 2991684"/>
              <a:gd name="connsiteX170" fmla="*/ 1789889 w 2756510"/>
              <a:gd name="connsiteY170" fmla="*/ 2848643 h 2991684"/>
              <a:gd name="connsiteX171" fmla="*/ 1778489 w 2756510"/>
              <a:gd name="connsiteY171" fmla="*/ 2855514 h 2991684"/>
              <a:gd name="connsiteX172" fmla="*/ 1767090 w 2756510"/>
              <a:gd name="connsiteY172" fmla="*/ 2862230 h 2991684"/>
              <a:gd name="connsiteX173" fmla="*/ 1755689 w 2756510"/>
              <a:gd name="connsiteY173" fmla="*/ 2869100 h 2991684"/>
              <a:gd name="connsiteX174" fmla="*/ 1743978 w 2756510"/>
              <a:gd name="connsiteY174" fmla="*/ 2875815 h 2991684"/>
              <a:gd name="connsiteX175" fmla="*/ 1732578 w 2756510"/>
              <a:gd name="connsiteY175" fmla="*/ 2882373 h 2991684"/>
              <a:gd name="connsiteX176" fmla="*/ 1721023 w 2756510"/>
              <a:gd name="connsiteY176" fmla="*/ 2888777 h 2991684"/>
              <a:gd name="connsiteX177" fmla="*/ 1709311 w 2756510"/>
              <a:gd name="connsiteY177" fmla="*/ 2895647 h 2991684"/>
              <a:gd name="connsiteX178" fmla="*/ 1697286 w 2756510"/>
              <a:gd name="connsiteY178" fmla="*/ 2901894 h 2991684"/>
              <a:gd name="connsiteX179" fmla="*/ 1685263 w 2756510"/>
              <a:gd name="connsiteY179" fmla="*/ 2908453 h 2991684"/>
              <a:gd name="connsiteX180" fmla="*/ 1672926 w 2756510"/>
              <a:gd name="connsiteY180" fmla="*/ 2915011 h 2991684"/>
              <a:gd name="connsiteX181" fmla="*/ 1660433 w 2756510"/>
              <a:gd name="connsiteY181" fmla="*/ 2921570 h 2991684"/>
              <a:gd name="connsiteX182" fmla="*/ 1647628 w 2756510"/>
              <a:gd name="connsiteY182" fmla="*/ 2928129 h 2991684"/>
              <a:gd name="connsiteX183" fmla="*/ 1631545 w 2756510"/>
              <a:gd name="connsiteY183" fmla="*/ 2935936 h 2991684"/>
              <a:gd name="connsiteX184" fmla="*/ 1615304 w 2756510"/>
              <a:gd name="connsiteY184" fmla="*/ 2943275 h 2991684"/>
              <a:gd name="connsiteX185" fmla="*/ 1598907 w 2756510"/>
              <a:gd name="connsiteY185" fmla="*/ 2949991 h 2991684"/>
              <a:gd name="connsiteX186" fmla="*/ 1582355 w 2756510"/>
              <a:gd name="connsiteY186" fmla="*/ 2956080 h 2991684"/>
              <a:gd name="connsiteX187" fmla="*/ 1565489 w 2756510"/>
              <a:gd name="connsiteY187" fmla="*/ 2962015 h 2991684"/>
              <a:gd name="connsiteX188" fmla="*/ 1548937 w 2756510"/>
              <a:gd name="connsiteY188" fmla="*/ 2967168 h 2991684"/>
              <a:gd name="connsiteX189" fmla="*/ 1531915 w 2756510"/>
              <a:gd name="connsiteY189" fmla="*/ 2971853 h 2991684"/>
              <a:gd name="connsiteX190" fmla="*/ 1514894 w 2756510"/>
              <a:gd name="connsiteY190" fmla="*/ 2976225 h 2991684"/>
              <a:gd name="connsiteX191" fmla="*/ 1497873 w 2756510"/>
              <a:gd name="connsiteY191" fmla="*/ 2979973 h 2991684"/>
              <a:gd name="connsiteX192" fmla="*/ 1480539 w 2756510"/>
              <a:gd name="connsiteY192" fmla="*/ 2983096 h 2991684"/>
              <a:gd name="connsiteX193" fmla="*/ 1463362 w 2756510"/>
              <a:gd name="connsiteY193" fmla="*/ 2985751 h 2991684"/>
              <a:gd name="connsiteX194" fmla="*/ 1446185 w 2756510"/>
              <a:gd name="connsiteY194" fmla="*/ 2987937 h 2991684"/>
              <a:gd name="connsiteX195" fmla="*/ 1428851 w 2756510"/>
              <a:gd name="connsiteY195" fmla="*/ 2989655 h 2991684"/>
              <a:gd name="connsiteX196" fmla="*/ 1411361 w 2756510"/>
              <a:gd name="connsiteY196" fmla="*/ 2990748 h 2991684"/>
              <a:gd name="connsiteX197" fmla="*/ 1394027 w 2756510"/>
              <a:gd name="connsiteY197" fmla="*/ 2991529 h 2991684"/>
              <a:gd name="connsiteX198" fmla="*/ 1376537 w 2756510"/>
              <a:gd name="connsiteY198" fmla="*/ 2991684 h 2991684"/>
              <a:gd name="connsiteX199" fmla="*/ 1359205 w 2756510"/>
              <a:gd name="connsiteY199" fmla="*/ 2991372 h 2991684"/>
              <a:gd name="connsiteX200" fmla="*/ 1341715 w 2756510"/>
              <a:gd name="connsiteY200" fmla="*/ 2990591 h 2991684"/>
              <a:gd name="connsiteX201" fmla="*/ 1324380 w 2756510"/>
              <a:gd name="connsiteY201" fmla="*/ 2989186 h 2991684"/>
              <a:gd name="connsiteX202" fmla="*/ 1307203 w 2756510"/>
              <a:gd name="connsiteY202" fmla="*/ 2987312 h 2991684"/>
              <a:gd name="connsiteX203" fmla="*/ 1289713 w 2756510"/>
              <a:gd name="connsiteY203" fmla="*/ 2984970 h 2991684"/>
              <a:gd name="connsiteX204" fmla="*/ 1272536 w 2756510"/>
              <a:gd name="connsiteY204" fmla="*/ 2982159 h 2991684"/>
              <a:gd name="connsiteX205" fmla="*/ 1255515 w 2756510"/>
              <a:gd name="connsiteY205" fmla="*/ 2978724 h 2991684"/>
              <a:gd name="connsiteX206" fmla="*/ 1238338 w 2756510"/>
              <a:gd name="connsiteY206" fmla="*/ 2974975 h 2991684"/>
              <a:gd name="connsiteX207" fmla="*/ 1221316 w 2756510"/>
              <a:gd name="connsiteY207" fmla="*/ 2970759 h 2991684"/>
              <a:gd name="connsiteX208" fmla="*/ 1204451 w 2756510"/>
              <a:gd name="connsiteY208" fmla="*/ 2965918 h 2991684"/>
              <a:gd name="connsiteX209" fmla="*/ 1187586 w 2756510"/>
              <a:gd name="connsiteY209" fmla="*/ 2960452 h 2991684"/>
              <a:gd name="connsiteX210" fmla="*/ 1170877 w 2756510"/>
              <a:gd name="connsiteY210" fmla="*/ 2954675 h 2991684"/>
              <a:gd name="connsiteX211" fmla="*/ 1154481 w 2756510"/>
              <a:gd name="connsiteY211" fmla="*/ 2948272 h 2991684"/>
              <a:gd name="connsiteX212" fmla="*/ 1138084 w 2756510"/>
              <a:gd name="connsiteY212" fmla="*/ 2941557 h 2991684"/>
              <a:gd name="connsiteX213" fmla="*/ 1121688 w 2756510"/>
              <a:gd name="connsiteY213" fmla="*/ 2934218 h 2991684"/>
              <a:gd name="connsiteX214" fmla="*/ 1105759 w 2756510"/>
              <a:gd name="connsiteY214" fmla="*/ 2926410 h 2991684"/>
              <a:gd name="connsiteX215" fmla="*/ 1089050 w 2756510"/>
              <a:gd name="connsiteY215" fmla="*/ 2917821 h 2991684"/>
              <a:gd name="connsiteX216" fmla="*/ 1069530 w 2756510"/>
              <a:gd name="connsiteY216" fmla="*/ 2907359 h 2991684"/>
              <a:gd name="connsiteX217" fmla="*/ 1047668 w 2756510"/>
              <a:gd name="connsiteY217" fmla="*/ 2895335 h 2991684"/>
              <a:gd name="connsiteX218" fmla="*/ 1024088 w 2756510"/>
              <a:gd name="connsiteY218" fmla="*/ 2882373 h 2991684"/>
              <a:gd name="connsiteX219" fmla="*/ 998947 w 2756510"/>
              <a:gd name="connsiteY219" fmla="*/ 2867851 h 2991684"/>
              <a:gd name="connsiteX220" fmla="*/ 972555 w 2756510"/>
              <a:gd name="connsiteY220" fmla="*/ 2853015 h 2991684"/>
              <a:gd name="connsiteX221" fmla="*/ 945541 w 2756510"/>
              <a:gd name="connsiteY221" fmla="*/ 2837244 h 2991684"/>
              <a:gd name="connsiteX222" fmla="*/ 917900 w 2756510"/>
              <a:gd name="connsiteY222" fmla="*/ 2821159 h 2991684"/>
              <a:gd name="connsiteX223" fmla="*/ 890416 w 2756510"/>
              <a:gd name="connsiteY223" fmla="*/ 2804918 h 2991684"/>
              <a:gd name="connsiteX224" fmla="*/ 863088 w 2756510"/>
              <a:gd name="connsiteY224" fmla="*/ 2788834 h 2991684"/>
              <a:gd name="connsiteX225" fmla="*/ 836542 w 2756510"/>
              <a:gd name="connsiteY225" fmla="*/ 2773063 h 2991684"/>
              <a:gd name="connsiteX226" fmla="*/ 810931 w 2756510"/>
              <a:gd name="connsiteY226" fmla="*/ 2757915 h 2991684"/>
              <a:gd name="connsiteX227" fmla="*/ 786728 w 2756510"/>
              <a:gd name="connsiteY227" fmla="*/ 2743549 h 2991684"/>
              <a:gd name="connsiteX228" fmla="*/ 764553 w 2756510"/>
              <a:gd name="connsiteY228" fmla="*/ 2730119 h 2991684"/>
              <a:gd name="connsiteX229" fmla="*/ 744252 w 2756510"/>
              <a:gd name="connsiteY229" fmla="*/ 2718095 h 2991684"/>
              <a:gd name="connsiteX230" fmla="*/ 726606 w 2756510"/>
              <a:gd name="connsiteY230" fmla="*/ 2707476 h 2991684"/>
              <a:gd name="connsiteX231" fmla="*/ 441461 w 2756510"/>
              <a:gd name="connsiteY231" fmla="*/ 2545227 h 2991684"/>
              <a:gd name="connsiteX232" fmla="*/ 434590 w 2756510"/>
              <a:gd name="connsiteY232" fmla="*/ 2541635 h 2991684"/>
              <a:gd name="connsiteX233" fmla="*/ 428655 w 2756510"/>
              <a:gd name="connsiteY233" fmla="*/ 2538513 h 2991684"/>
              <a:gd name="connsiteX234" fmla="*/ 422878 w 2756510"/>
              <a:gd name="connsiteY234" fmla="*/ 2535233 h 2991684"/>
              <a:gd name="connsiteX235" fmla="*/ 417256 w 2756510"/>
              <a:gd name="connsiteY235" fmla="*/ 2532109 h 2991684"/>
              <a:gd name="connsiteX236" fmla="*/ 411478 w 2756510"/>
              <a:gd name="connsiteY236" fmla="*/ 2528831 h 2991684"/>
              <a:gd name="connsiteX237" fmla="*/ 405700 w 2756510"/>
              <a:gd name="connsiteY237" fmla="*/ 2525551 h 2991684"/>
              <a:gd name="connsiteX238" fmla="*/ 399454 w 2756510"/>
              <a:gd name="connsiteY238" fmla="*/ 2522116 h 2991684"/>
              <a:gd name="connsiteX239" fmla="*/ 392739 w 2756510"/>
              <a:gd name="connsiteY239" fmla="*/ 2518367 h 2991684"/>
              <a:gd name="connsiteX240" fmla="*/ 252665 w 2756510"/>
              <a:gd name="connsiteY240" fmla="*/ 2432481 h 2991684"/>
              <a:gd name="connsiteX241" fmla="*/ 246263 w 2756510"/>
              <a:gd name="connsiteY241" fmla="*/ 2428109 h 2991684"/>
              <a:gd name="connsiteX242" fmla="*/ 240641 w 2756510"/>
              <a:gd name="connsiteY242" fmla="*/ 2423892 h 2991684"/>
              <a:gd name="connsiteX243" fmla="*/ 235643 w 2756510"/>
              <a:gd name="connsiteY243" fmla="*/ 2419832 h 2991684"/>
              <a:gd name="connsiteX244" fmla="*/ 230959 w 2756510"/>
              <a:gd name="connsiteY244" fmla="*/ 2416085 h 2991684"/>
              <a:gd name="connsiteX245" fmla="*/ 222838 w 2756510"/>
              <a:gd name="connsiteY245" fmla="*/ 2409369 h 2991684"/>
              <a:gd name="connsiteX246" fmla="*/ 216124 w 2756510"/>
              <a:gd name="connsiteY246" fmla="*/ 2403123 h 2991684"/>
              <a:gd name="connsiteX247" fmla="*/ 209878 w 2756510"/>
              <a:gd name="connsiteY247" fmla="*/ 2397345 h 2991684"/>
              <a:gd name="connsiteX248" fmla="*/ 204100 w 2756510"/>
              <a:gd name="connsiteY248" fmla="*/ 2391724 h 2991684"/>
              <a:gd name="connsiteX249" fmla="*/ 201133 w 2756510"/>
              <a:gd name="connsiteY249" fmla="*/ 2389069 h 2991684"/>
              <a:gd name="connsiteX250" fmla="*/ 198010 w 2756510"/>
              <a:gd name="connsiteY250" fmla="*/ 2386259 h 2991684"/>
              <a:gd name="connsiteX251" fmla="*/ 194730 w 2756510"/>
              <a:gd name="connsiteY251" fmla="*/ 2383447 h 2991684"/>
              <a:gd name="connsiteX252" fmla="*/ 191295 w 2756510"/>
              <a:gd name="connsiteY252" fmla="*/ 2380636 h 2991684"/>
              <a:gd name="connsiteX253" fmla="*/ 186297 w 2756510"/>
              <a:gd name="connsiteY253" fmla="*/ 2376889 h 2991684"/>
              <a:gd name="connsiteX254" fmla="*/ 181457 w 2756510"/>
              <a:gd name="connsiteY254" fmla="*/ 2372829 h 2991684"/>
              <a:gd name="connsiteX255" fmla="*/ 176615 w 2756510"/>
              <a:gd name="connsiteY255" fmla="*/ 2368299 h 2991684"/>
              <a:gd name="connsiteX256" fmla="*/ 171775 w 2756510"/>
              <a:gd name="connsiteY256" fmla="*/ 2363614 h 2991684"/>
              <a:gd name="connsiteX257" fmla="*/ 166778 w 2756510"/>
              <a:gd name="connsiteY257" fmla="*/ 2358618 h 2991684"/>
              <a:gd name="connsiteX258" fmla="*/ 161781 w 2756510"/>
              <a:gd name="connsiteY258" fmla="*/ 2353465 h 2991684"/>
              <a:gd name="connsiteX259" fmla="*/ 156784 w 2756510"/>
              <a:gd name="connsiteY259" fmla="*/ 2347843 h 2991684"/>
              <a:gd name="connsiteX260" fmla="*/ 151943 w 2756510"/>
              <a:gd name="connsiteY260" fmla="*/ 2342377 h 2991684"/>
              <a:gd name="connsiteX261" fmla="*/ 146946 w 2756510"/>
              <a:gd name="connsiteY261" fmla="*/ 2336443 h 2991684"/>
              <a:gd name="connsiteX262" fmla="*/ 141948 w 2756510"/>
              <a:gd name="connsiteY262" fmla="*/ 2330510 h 2991684"/>
              <a:gd name="connsiteX263" fmla="*/ 137108 w 2756510"/>
              <a:gd name="connsiteY263" fmla="*/ 2324420 h 2991684"/>
              <a:gd name="connsiteX264" fmla="*/ 132266 w 2756510"/>
              <a:gd name="connsiteY264" fmla="*/ 2318016 h 2991684"/>
              <a:gd name="connsiteX265" fmla="*/ 127426 w 2756510"/>
              <a:gd name="connsiteY265" fmla="*/ 2311615 h 2991684"/>
              <a:gd name="connsiteX266" fmla="*/ 122585 w 2756510"/>
              <a:gd name="connsiteY266" fmla="*/ 2305056 h 2991684"/>
              <a:gd name="connsiteX267" fmla="*/ 117900 w 2756510"/>
              <a:gd name="connsiteY267" fmla="*/ 2298497 h 2991684"/>
              <a:gd name="connsiteX268" fmla="*/ 113215 w 2756510"/>
              <a:gd name="connsiteY268" fmla="*/ 2291782 h 2991684"/>
              <a:gd name="connsiteX269" fmla="*/ 104002 w 2756510"/>
              <a:gd name="connsiteY269" fmla="*/ 2278197 h 2991684"/>
              <a:gd name="connsiteX270" fmla="*/ 95413 w 2756510"/>
              <a:gd name="connsiteY270" fmla="*/ 2264454 h 2991684"/>
              <a:gd name="connsiteX271" fmla="*/ 86981 w 2756510"/>
              <a:gd name="connsiteY271" fmla="*/ 2251025 h 2991684"/>
              <a:gd name="connsiteX272" fmla="*/ 79173 w 2756510"/>
              <a:gd name="connsiteY272" fmla="*/ 2237595 h 2991684"/>
              <a:gd name="connsiteX273" fmla="*/ 71677 w 2756510"/>
              <a:gd name="connsiteY273" fmla="*/ 2224634 h 2991684"/>
              <a:gd name="connsiteX274" fmla="*/ 64963 w 2756510"/>
              <a:gd name="connsiteY274" fmla="*/ 2211985 h 2991684"/>
              <a:gd name="connsiteX275" fmla="*/ 58716 w 2756510"/>
              <a:gd name="connsiteY275" fmla="*/ 2199961 h 2991684"/>
              <a:gd name="connsiteX276" fmla="*/ 53250 w 2756510"/>
              <a:gd name="connsiteY276" fmla="*/ 2188717 h 2991684"/>
              <a:gd name="connsiteX277" fmla="*/ 50753 w 2756510"/>
              <a:gd name="connsiteY277" fmla="*/ 2183252 h 2991684"/>
              <a:gd name="connsiteX278" fmla="*/ 48254 w 2756510"/>
              <a:gd name="connsiteY278" fmla="*/ 2177161 h 2991684"/>
              <a:gd name="connsiteX279" fmla="*/ 45598 w 2756510"/>
              <a:gd name="connsiteY279" fmla="*/ 2171227 h 2991684"/>
              <a:gd name="connsiteX280" fmla="*/ 43257 w 2756510"/>
              <a:gd name="connsiteY280" fmla="*/ 2164826 h 2991684"/>
              <a:gd name="connsiteX281" fmla="*/ 40602 w 2756510"/>
              <a:gd name="connsiteY281" fmla="*/ 2158267 h 2991684"/>
              <a:gd name="connsiteX282" fmla="*/ 38103 w 2756510"/>
              <a:gd name="connsiteY282" fmla="*/ 2151552 h 2991684"/>
              <a:gd name="connsiteX283" fmla="*/ 35761 w 2756510"/>
              <a:gd name="connsiteY283" fmla="*/ 2144681 h 2991684"/>
              <a:gd name="connsiteX284" fmla="*/ 33263 w 2756510"/>
              <a:gd name="connsiteY284" fmla="*/ 2137809 h 2991684"/>
              <a:gd name="connsiteX285" fmla="*/ 28891 w 2756510"/>
              <a:gd name="connsiteY285" fmla="*/ 2123131 h 2991684"/>
              <a:gd name="connsiteX286" fmla="*/ 24361 w 2756510"/>
              <a:gd name="connsiteY286" fmla="*/ 2108140 h 2991684"/>
              <a:gd name="connsiteX287" fmla="*/ 22332 w 2756510"/>
              <a:gd name="connsiteY287" fmla="*/ 2100332 h 2991684"/>
              <a:gd name="connsiteX288" fmla="*/ 20146 w 2756510"/>
              <a:gd name="connsiteY288" fmla="*/ 2092680 h 2991684"/>
              <a:gd name="connsiteX289" fmla="*/ 18115 w 2756510"/>
              <a:gd name="connsiteY289" fmla="*/ 2084717 h 2991684"/>
              <a:gd name="connsiteX290" fmla="*/ 16241 w 2756510"/>
              <a:gd name="connsiteY290" fmla="*/ 2076752 h 2991684"/>
              <a:gd name="connsiteX291" fmla="*/ 14524 w 2756510"/>
              <a:gd name="connsiteY291" fmla="*/ 2068788 h 2991684"/>
              <a:gd name="connsiteX292" fmla="*/ 12650 w 2756510"/>
              <a:gd name="connsiteY292" fmla="*/ 2060511 h 2991684"/>
              <a:gd name="connsiteX293" fmla="*/ 11244 w 2756510"/>
              <a:gd name="connsiteY293" fmla="*/ 2052235 h 2991684"/>
              <a:gd name="connsiteX294" fmla="*/ 9526 w 2756510"/>
              <a:gd name="connsiteY294" fmla="*/ 2044115 h 2991684"/>
              <a:gd name="connsiteX295" fmla="*/ 8277 w 2756510"/>
              <a:gd name="connsiteY295" fmla="*/ 2035838 h 2991684"/>
              <a:gd name="connsiteX296" fmla="*/ 6716 w 2756510"/>
              <a:gd name="connsiteY296" fmla="*/ 2027563 h 2991684"/>
              <a:gd name="connsiteX297" fmla="*/ 5622 w 2756510"/>
              <a:gd name="connsiteY297" fmla="*/ 2019130 h 2991684"/>
              <a:gd name="connsiteX298" fmla="*/ 4530 w 2756510"/>
              <a:gd name="connsiteY298" fmla="*/ 2011009 h 2991684"/>
              <a:gd name="connsiteX299" fmla="*/ 3436 w 2756510"/>
              <a:gd name="connsiteY299" fmla="*/ 2002733 h 2991684"/>
              <a:gd name="connsiteX300" fmla="*/ 2656 w 2756510"/>
              <a:gd name="connsiteY300" fmla="*/ 1994300 h 2991684"/>
              <a:gd name="connsiteX301" fmla="*/ 1874 w 2756510"/>
              <a:gd name="connsiteY301" fmla="*/ 1986180 h 2991684"/>
              <a:gd name="connsiteX302" fmla="*/ 1094 w 2756510"/>
              <a:gd name="connsiteY302" fmla="*/ 1977903 h 2991684"/>
              <a:gd name="connsiteX303" fmla="*/ 781 w 2756510"/>
              <a:gd name="connsiteY303" fmla="*/ 1969627 h 2991684"/>
              <a:gd name="connsiteX304" fmla="*/ 313 w 2756510"/>
              <a:gd name="connsiteY304" fmla="*/ 1961664 h 2991684"/>
              <a:gd name="connsiteX305" fmla="*/ 0 w 2756510"/>
              <a:gd name="connsiteY305" fmla="*/ 1953543 h 2991684"/>
              <a:gd name="connsiteX306" fmla="*/ 0 w 2756510"/>
              <a:gd name="connsiteY306" fmla="*/ 1945579 h 2991684"/>
              <a:gd name="connsiteX307" fmla="*/ 0 w 2756510"/>
              <a:gd name="connsiteY307" fmla="*/ 1046106 h 2991684"/>
              <a:gd name="connsiteX308" fmla="*/ 0 w 2756510"/>
              <a:gd name="connsiteY308" fmla="*/ 1038142 h 2991684"/>
              <a:gd name="connsiteX309" fmla="*/ 313 w 2756510"/>
              <a:gd name="connsiteY309" fmla="*/ 1029866 h 2991684"/>
              <a:gd name="connsiteX310" fmla="*/ 781 w 2756510"/>
              <a:gd name="connsiteY310" fmla="*/ 1021589 h 2991684"/>
              <a:gd name="connsiteX311" fmla="*/ 1094 w 2756510"/>
              <a:gd name="connsiteY311" fmla="*/ 1013469 h 2991684"/>
              <a:gd name="connsiteX312" fmla="*/ 1874 w 2756510"/>
              <a:gd name="connsiteY312" fmla="*/ 1005036 h 2991684"/>
              <a:gd name="connsiteX313" fmla="*/ 2656 w 2756510"/>
              <a:gd name="connsiteY313" fmla="*/ 996760 h 2991684"/>
              <a:gd name="connsiteX314" fmla="*/ 3592 w 2756510"/>
              <a:gd name="connsiteY314" fmla="*/ 988327 h 2991684"/>
              <a:gd name="connsiteX315" fmla="*/ 4530 w 2756510"/>
              <a:gd name="connsiteY315" fmla="*/ 979895 h 2991684"/>
              <a:gd name="connsiteX316" fmla="*/ 5779 w 2756510"/>
              <a:gd name="connsiteY316" fmla="*/ 971306 h 2991684"/>
              <a:gd name="connsiteX317" fmla="*/ 6871 w 2756510"/>
              <a:gd name="connsiteY317" fmla="*/ 962873 h 2991684"/>
              <a:gd name="connsiteX318" fmla="*/ 8433 w 2756510"/>
              <a:gd name="connsiteY318" fmla="*/ 954597 h 2991684"/>
              <a:gd name="connsiteX319" fmla="*/ 9995 w 2756510"/>
              <a:gd name="connsiteY319" fmla="*/ 946164 h 2991684"/>
              <a:gd name="connsiteX320" fmla="*/ 11401 w 2756510"/>
              <a:gd name="connsiteY320" fmla="*/ 937889 h 2991684"/>
              <a:gd name="connsiteX321" fmla="*/ 13118 w 2756510"/>
              <a:gd name="connsiteY321" fmla="*/ 929455 h 2991684"/>
              <a:gd name="connsiteX322" fmla="*/ 14991 w 2756510"/>
              <a:gd name="connsiteY322" fmla="*/ 921180 h 2991684"/>
              <a:gd name="connsiteX323" fmla="*/ 16866 w 2756510"/>
              <a:gd name="connsiteY323" fmla="*/ 913059 h 2991684"/>
              <a:gd name="connsiteX324" fmla="*/ 18740 w 2756510"/>
              <a:gd name="connsiteY324" fmla="*/ 904939 h 2991684"/>
              <a:gd name="connsiteX325" fmla="*/ 20770 w 2756510"/>
              <a:gd name="connsiteY325" fmla="*/ 896975 h 2991684"/>
              <a:gd name="connsiteX326" fmla="*/ 22800 w 2756510"/>
              <a:gd name="connsiteY326" fmla="*/ 888855 h 2991684"/>
              <a:gd name="connsiteX327" fmla="*/ 25142 w 2756510"/>
              <a:gd name="connsiteY327" fmla="*/ 881046 h 2991684"/>
              <a:gd name="connsiteX328" fmla="*/ 27328 w 2756510"/>
              <a:gd name="connsiteY328" fmla="*/ 873394 h 2991684"/>
              <a:gd name="connsiteX329" fmla="*/ 29515 w 2756510"/>
              <a:gd name="connsiteY329" fmla="*/ 865899 h 2991684"/>
              <a:gd name="connsiteX330" fmla="*/ 31857 w 2756510"/>
              <a:gd name="connsiteY330" fmla="*/ 858403 h 2991684"/>
              <a:gd name="connsiteX331" fmla="*/ 34199 w 2756510"/>
              <a:gd name="connsiteY331" fmla="*/ 851064 h 2991684"/>
              <a:gd name="connsiteX332" fmla="*/ 36698 w 2756510"/>
              <a:gd name="connsiteY332" fmla="*/ 844037 h 2991684"/>
              <a:gd name="connsiteX333" fmla="*/ 39352 w 2756510"/>
              <a:gd name="connsiteY333" fmla="*/ 837166 h 2991684"/>
              <a:gd name="connsiteX334" fmla="*/ 41696 w 2756510"/>
              <a:gd name="connsiteY334" fmla="*/ 830451 h 2991684"/>
              <a:gd name="connsiteX335" fmla="*/ 44349 w 2756510"/>
              <a:gd name="connsiteY335" fmla="*/ 823581 h 2991684"/>
              <a:gd name="connsiteX336" fmla="*/ 47004 w 2756510"/>
              <a:gd name="connsiteY336" fmla="*/ 817490 h 2991684"/>
              <a:gd name="connsiteX337" fmla="*/ 49659 w 2756510"/>
              <a:gd name="connsiteY337" fmla="*/ 811244 h 2991684"/>
              <a:gd name="connsiteX338" fmla="*/ 52157 w 2756510"/>
              <a:gd name="connsiteY338" fmla="*/ 805309 h 2991684"/>
              <a:gd name="connsiteX339" fmla="*/ 54813 w 2756510"/>
              <a:gd name="connsiteY339" fmla="*/ 799688 h 2991684"/>
              <a:gd name="connsiteX340" fmla="*/ 61214 w 2756510"/>
              <a:gd name="connsiteY340" fmla="*/ 787039 h 2991684"/>
              <a:gd name="connsiteX341" fmla="*/ 67305 w 2756510"/>
              <a:gd name="connsiteY341" fmla="*/ 774234 h 2991684"/>
              <a:gd name="connsiteX342" fmla="*/ 73708 w 2756510"/>
              <a:gd name="connsiteY342" fmla="*/ 761897 h 2991684"/>
              <a:gd name="connsiteX343" fmla="*/ 80422 w 2756510"/>
              <a:gd name="connsiteY343" fmla="*/ 749561 h 2991684"/>
              <a:gd name="connsiteX344" fmla="*/ 83858 w 2756510"/>
              <a:gd name="connsiteY344" fmla="*/ 743627 h 2991684"/>
              <a:gd name="connsiteX345" fmla="*/ 87137 w 2756510"/>
              <a:gd name="connsiteY345" fmla="*/ 737693 h 2991684"/>
              <a:gd name="connsiteX346" fmla="*/ 90728 w 2756510"/>
              <a:gd name="connsiteY346" fmla="*/ 731915 h 2991684"/>
              <a:gd name="connsiteX347" fmla="*/ 94320 w 2756510"/>
              <a:gd name="connsiteY347" fmla="*/ 725981 h 2991684"/>
              <a:gd name="connsiteX348" fmla="*/ 98069 w 2756510"/>
              <a:gd name="connsiteY348" fmla="*/ 720204 h 2991684"/>
              <a:gd name="connsiteX349" fmla="*/ 101816 w 2756510"/>
              <a:gd name="connsiteY349" fmla="*/ 714581 h 2991684"/>
              <a:gd name="connsiteX350" fmla="*/ 105720 w 2756510"/>
              <a:gd name="connsiteY350" fmla="*/ 708960 h 2991684"/>
              <a:gd name="connsiteX351" fmla="*/ 109623 w 2756510"/>
              <a:gd name="connsiteY351" fmla="*/ 703807 h 2991684"/>
              <a:gd name="connsiteX352" fmla="*/ 113840 w 2756510"/>
              <a:gd name="connsiteY352" fmla="*/ 698184 h 2991684"/>
              <a:gd name="connsiteX353" fmla="*/ 117744 w 2756510"/>
              <a:gd name="connsiteY353" fmla="*/ 692719 h 2991684"/>
              <a:gd name="connsiteX354" fmla="*/ 121648 w 2756510"/>
              <a:gd name="connsiteY354" fmla="*/ 687098 h 2991684"/>
              <a:gd name="connsiteX355" fmla="*/ 125708 w 2756510"/>
              <a:gd name="connsiteY355" fmla="*/ 681788 h 2991684"/>
              <a:gd name="connsiteX356" fmla="*/ 129612 w 2756510"/>
              <a:gd name="connsiteY356" fmla="*/ 676322 h 2991684"/>
              <a:gd name="connsiteX357" fmla="*/ 133829 w 2756510"/>
              <a:gd name="connsiteY357" fmla="*/ 671014 h 2991684"/>
              <a:gd name="connsiteX358" fmla="*/ 138044 w 2756510"/>
              <a:gd name="connsiteY358" fmla="*/ 666016 h 2991684"/>
              <a:gd name="connsiteX359" fmla="*/ 142573 w 2756510"/>
              <a:gd name="connsiteY359" fmla="*/ 661176 h 2991684"/>
              <a:gd name="connsiteX360" fmla="*/ 153504 w 2756510"/>
              <a:gd name="connsiteY360" fmla="*/ 649307 h 2991684"/>
              <a:gd name="connsiteX361" fmla="*/ 160375 w 2756510"/>
              <a:gd name="connsiteY361" fmla="*/ 641500 h 2991684"/>
              <a:gd name="connsiteX362" fmla="*/ 164591 w 2756510"/>
              <a:gd name="connsiteY362" fmla="*/ 636034 h 2991684"/>
              <a:gd name="connsiteX363" fmla="*/ 167870 w 2756510"/>
              <a:gd name="connsiteY363" fmla="*/ 632442 h 2991684"/>
              <a:gd name="connsiteX364" fmla="*/ 169589 w 2756510"/>
              <a:gd name="connsiteY364" fmla="*/ 630569 h 2991684"/>
              <a:gd name="connsiteX365" fmla="*/ 171463 w 2756510"/>
              <a:gd name="connsiteY365" fmla="*/ 628851 h 2991684"/>
              <a:gd name="connsiteX366" fmla="*/ 173493 w 2756510"/>
              <a:gd name="connsiteY366" fmla="*/ 626508 h 2991684"/>
              <a:gd name="connsiteX367" fmla="*/ 176303 w 2756510"/>
              <a:gd name="connsiteY367" fmla="*/ 624166 h 2991684"/>
              <a:gd name="connsiteX368" fmla="*/ 184268 w 2756510"/>
              <a:gd name="connsiteY368" fmla="*/ 617295 h 2991684"/>
              <a:gd name="connsiteX369" fmla="*/ 196448 w 2756510"/>
              <a:gd name="connsiteY369" fmla="*/ 606989 h 2991684"/>
              <a:gd name="connsiteX370" fmla="*/ 199258 w 2756510"/>
              <a:gd name="connsiteY370" fmla="*/ 604334 h 2991684"/>
              <a:gd name="connsiteX371" fmla="*/ 201913 w 2756510"/>
              <a:gd name="connsiteY371" fmla="*/ 602148 h 2991684"/>
              <a:gd name="connsiteX372" fmla="*/ 204100 w 2756510"/>
              <a:gd name="connsiteY372" fmla="*/ 599805 h 2991684"/>
              <a:gd name="connsiteX373" fmla="*/ 206130 w 2756510"/>
              <a:gd name="connsiteY373" fmla="*/ 597619 h 2991684"/>
              <a:gd name="connsiteX374" fmla="*/ 210502 w 2756510"/>
              <a:gd name="connsiteY374" fmla="*/ 593090 h 2991684"/>
              <a:gd name="connsiteX375" fmla="*/ 215499 w 2756510"/>
              <a:gd name="connsiteY375" fmla="*/ 588249 h 2991684"/>
              <a:gd name="connsiteX376" fmla="*/ 280150 w 2756510"/>
              <a:gd name="connsiteY376" fmla="*/ 539684 h 2991684"/>
              <a:gd name="connsiteX377" fmla="*/ 294671 w 2756510"/>
              <a:gd name="connsiteY377" fmla="*/ 530159 h 2991684"/>
              <a:gd name="connsiteX378" fmla="*/ 309975 w 2756510"/>
              <a:gd name="connsiteY378" fmla="*/ 520789 h 2991684"/>
              <a:gd name="connsiteX379" fmla="*/ 325748 w 2756510"/>
              <a:gd name="connsiteY379" fmla="*/ 511263 h 2991684"/>
              <a:gd name="connsiteX380" fmla="*/ 341831 w 2756510"/>
              <a:gd name="connsiteY380" fmla="*/ 501738 h 2991684"/>
              <a:gd name="connsiteX381" fmla="*/ 358541 w 2756510"/>
              <a:gd name="connsiteY381" fmla="*/ 492368 h 2991684"/>
              <a:gd name="connsiteX382" fmla="*/ 375093 w 2756510"/>
              <a:gd name="connsiteY382" fmla="*/ 482998 h 2991684"/>
              <a:gd name="connsiteX383" fmla="*/ 392115 w 2756510"/>
              <a:gd name="connsiteY383" fmla="*/ 473630 h 2991684"/>
              <a:gd name="connsiteX384" fmla="*/ 409136 w 2756510"/>
              <a:gd name="connsiteY384" fmla="*/ 464260 h 2991684"/>
              <a:gd name="connsiteX385" fmla="*/ 426469 w 2756510"/>
              <a:gd name="connsiteY385" fmla="*/ 454890 h 2991684"/>
              <a:gd name="connsiteX386" fmla="*/ 443490 w 2756510"/>
              <a:gd name="connsiteY386" fmla="*/ 445521 h 2991684"/>
              <a:gd name="connsiteX387" fmla="*/ 460512 w 2756510"/>
              <a:gd name="connsiteY387" fmla="*/ 436464 h 2991684"/>
              <a:gd name="connsiteX388" fmla="*/ 477377 w 2756510"/>
              <a:gd name="connsiteY388" fmla="*/ 427249 h 2991684"/>
              <a:gd name="connsiteX389" fmla="*/ 493773 w 2756510"/>
              <a:gd name="connsiteY389" fmla="*/ 418037 h 2991684"/>
              <a:gd name="connsiteX390" fmla="*/ 509858 w 2756510"/>
              <a:gd name="connsiteY390" fmla="*/ 408979 h 2991684"/>
              <a:gd name="connsiteX391" fmla="*/ 525786 w 2756510"/>
              <a:gd name="connsiteY391" fmla="*/ 399766 h 2991684"/>
              <a:gd name="connsiteX392" fmla="*/ 540934 w 2756510"/>
              <a:gd name="connsiteY392" fmla="*/ 390865 h 2991684"/>
              <a:gd name="connsiteX393" fmla="*/ 553114 w 2756510"/>
              <a:gd name="connsiteY393" fmla="*/ 383525 h 2991684"/>
              <a:gd name="connsiteX394" fmla="*/ 565138 w 2756510"/>
              <a:gd name="connsiteY394" fmla="*/ 376811 h 2991684"/>
              <a:gd name="connsiteX395" fmla="*/ 577007 w 2756510"/>
              <a:gd name="connsiteY395" fmla="*/ 370096 h 2991684"/>
              <a:gd name="connsiteX396" fmla="*/ 589031 w 2756510"/>
              <a:gd name="connsiteY396" fmla="*/ 363225 h 2991684"/>
              <a:gd name="connsiteX397" fmla="*/ 600743 w 2756510"/>
              <a:gd name="connsiteY397" fmla="*/ 356823 h 2991684"/>
              <a:gd name="connsiteX398" fmla="*/ 612766 w 2756510"/>
              <a:gd name="connsiteY398" fmla="*/ 349951 h 2991684"/>
              <a:gd name="connsiteX399" fmla="*/ 624946 w 2756510"/>
              <a:gd name="connsiteY399" fmla="*/ 343237 h 2991684"/>
              <a:gd name="connsiteX400" fmla="*/ 637127 w 2756510"/>
              <a:gd name="connsiteY400" fmla="*/ 336054 h 2991684"/>
              <a:gd name="connsiteX401" fmla="*/ 658833 w 2756510"/>
              <a:gd name="connsiteY401" fmla="*/ 322936 h 2991684"/>
              <a:gd name="connsiteX402" fmla="*/ 684131 w 2756510"/>
              <a:gd name="connsiteY402" fmla="*/ 307788 h 2991684"/>
              <a:gd name="connsiteX403" fmla="*/ 712396 w 2756510"/>
              <a:gd name="connsiteY403" fmla="*/ 291080 h 2991684"/>
              <a:gd name="connsiteX404" fmla="*/ 742691 w 2756510"/>
              <a:gd name="connsiteY404" fmla="*/ 272966 h 2991684"/>
              <a:gd name="connsiteX405" fmla="*/ 775015 w 2756510"/>
              <a:gd name="connsiteY405" fmla="*/ 253914 h 2991684"/>
              <a:gd name="connsiteX406" fmla="*/ 808745 w 2756510"/>
              <a:gd name="connsiteY406" fmla="*/ 234082 h 2991684"/>
              <a:gd name="connsiteX407" fmla="*/ 843257 w 2756510"/>
              <a:gd name="connsiteY407" fmla="*/ 213781 h 2991684"/>
              <a:gd name="connsiteX408" fmla="*/ 878080 w 2756510"/>
              <a:gd name="connsiteY408" fmla="*/ 193325 h 2991684"/>
              <a:gd name="connsiteX409" fmla="*/ 912903 w 2756510"/>
              <a:gd name="connsiteY409" fmla="*/ 173180 h 2991684"/>
              <a:gd name="connsiteX410" fmla="*/ 946946 w 2756510"/>
              <a:gd name="connsiteY410" fmla="*/ 153504 h 2991684"/>
              <a:gd name="connsiteX411" fmla="*/ 979739 w 2756510"/>
              <a:gd name="connsiteY411" fmla="*/ 134609 h 2991684"/>
              <a:gd name="connsiteX412" fmla="*/ 1010971 w 2756510"/>
              <a:gd name="connsiteY412" fmla="*/ 116807 h 2991684"/>
              <a:gd name="connsiteX413" fmla="*/ 1040016 w 2756510"/>
              <a:gd name="connsiteY413" fmla="*/ 100566 h 2991684"/>
              <a:gd name="connsiteX414" fmla="*/ 1066407 w 2756510"/>
              <a:gd name="connsiteY414" fmla="*/ 86200 h 2991684"/>
              <a:gd name="connsiteX415" fmla="*/ 1078275 w 2756510"/>
              <a:gd name="connsiteY415" fmla="*/ 79641 h 2991684"/>
              <a:gd name="connsiteX416" fmla="*/ 1089362 w 2756510"/>
              <a:gd name="connsiteY416" fmla="*/ 73707 h 2991684"/>
              <a:gd name="connsiteX417" fmla="*/ 1099668 w 2756510"/>
              <a:gd name="connsiteY417" fmla="*/ 68241 h 2991684"/>
              <a:gd name="connsiteX418" fmla="*/ 1108882 w 2756510"/>
              <a:gd name="connsiteY418" fmla="*/ 63557 h 2991684"/>
              <a:gd name="connsiteX419" fmla="*/ 1124967 w 2756510"/>
              <a:gd name="connsiteY419" fmla="*/ 55748 h 2991684"/>
              <a:gd name="connsiteX420" fmla="*/ 1141207 w 2756510"/>
              <a:gd name="connsiteY420" fmla="*/ 48409 h 2991684"/>
              <a:gd name="connsiteX421" fmla="*/ 1157603 w 2756510"/>
              <a:gd name="connsiteY421" fmla="*/ 41695 h 2991684"/>
              <a:gd name="connsiteX422" fmla="*/ 1174157 w 2756510"/>
              <a:gd name="connsiteY422" fmla="*/ 35605 h 2991684"/>
              <a:gd name="connsiteX423" fmla="*/ 1191021 w 2756510"/>
              <a:gd name="connsiteY423" fmla="*/ 29671 h 2991684"/>
              <a:gd name="connsiteX424" fmla="*/ 1207574 w 2756510"/>
              <a:gd name="connsiteY424" fmla="*/ 24517 h 2991684"/>
              <a:gd name="connsiteX425" fmla="*/ 1224595 w 2756510"/>
              <a:gd name="connsiteY425" fmla="*/ 19833 h 2991684"/>
              <a:gd name="connsiteX426" fmla="*/ 1241617 w 2756510"/>
              <a:gd name="connsiteY426" fmla="*/ 15460 h 2991684"/>
              <a:gd name="connsiteX427" fmla="*/ 1258639 w 2756510"/>
              <a:gd name="connsiteY427" fmla="*/ 11712 h 2991684"/>
              <a:gd name="connsiteX428" fmla="*/ 1275971 w 2756510"/>
              <a:gd name="connsiteY428" fmla="*/ 8589 h 2991684"/>
              <a:gd name="connsiteX429" fmla="*/ 1293148 w 2756510"/>
              <a:gd name="connsiteY429" fmla="*/ 5934 h 2991684"/>
              <a:gd name="connsiteX430" fmla="*/ 1310326 w 2756510"/>
              <a:gd name="connsiteY430" fmla="*/ 3748 h 2991684"/>
              <a:gd name="connsiteX431" fmla="*/ 1327660 w 2756510"/>
              <a:gd name="connsiteY431" fmla="*/ 2031 h 2991684"/>
              <a:gd name="connsiteX432" fmla="*/ 1345150 w 2756510"/>
              <a:gd name="connsiteY432" fmla="*/ 938 h 2991684"/>
              <a:gd name="connsiteX433" fmla="*/ 1362483 w 2756510"/>
              <a:gd name="connsiteY433" fmla="*/ 156 h 299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Lst>
            <a:rect l="l" t="t" r="r" b="b"/>
            <a:pathLst>
              <a:path w="2756510" h="2991684">
                <a:moveTo>
                  <a:pt x="1379973" y="0"/>
                </a:moveTo>
                <a:lnTo>
                  <a:pt x="1397307" y="313"/>
                </a:lnTo>
                <a:lnTo>
                  <a:pt x="1414796" y="1094"/>
                </a:lnTo>
                <a:lnTo>
                  <a:pt x="1432130" y="2499"/>
                </a:lnTo>
                <a:lnTo>
                  <a:pt x="1449307" y="4373"/>
                </a:lnTo>
                <a:lnTo>
                  <a:pt x="1466797" y="6715"/>
                </a:lnTo>
                <a:lnTo>
                  <a:pt x="1483974" y="9526"/>
                </a:lnTo>
                <a:lnTo>
                  <a:pt x="1500996" y="12962"/>
                </a:lnTo>
                <a:lnTo>
                  <a:pt x="1518173" y="16710"/>
                </a:lnTo>
                <a:lnTo>
                  <a:pt x="1535195" y="20926"/>
                </a:lnTo>
                <a:lnTo>
                  <a:pt x="1552059" y="25767"/>
                </a:lnTo>
                <a:lnTo>
                  <a:pt x="1568925" y="31232"/>
                </a:lnTo>
                <a:lnTo>
                  <a:pt x="1585633" y="37010"/>
                </a:lnTo>
                <a:lnTo>
                  <a:pt x="1602031" y="43412"/>
                </a:lnTo>
                <a:lnTo>
                  <a:pt x="1618427" y="50128"/>
                </a:lnTo>
                <a:lnTo>
                  <a:pt x="1634824" y="57467"/>
                </a:lnTo>
                <a:lnTo>
                  <a:pt x="1650751" y="65274"/>
                </a:lnTo>
                <a:lnTo>
                  <a:pt x="2218388" y="392582"/>
                </a:lnTo>
                <a:lnTo>
                  <a:pt x="2224478" y="396174"/>
                </a:lnTo>
                <a:lnTo>
                  <a:pt x="2230569" y="399610"/>
                </a:lnTo>
                <a:lnTo>
                  <a:pt x="2236658" y="403201"/>
                </a:lnTo>
                <a:lnTo>
                  <a:pt x="2242905" y="406481"/>
                </a:lnTo>
                <a:lnTo>
                  <a:pt x="2248839" y="409917"/>
                </a:lnTo>
                <a:lnTo>
                  <a:pt x="2255085" y="413039"/>
                </a:lnTo>
                <a:lnTo>
                  <a:pt x="2260863" y="416475"/>
                </a:lnTo>
                <a:lnTo>
                  <a:pt x="2266641" y="419598"/>
                </a:lnTo>
                <a:lnTo>
                  <a:pt x="2503845" y="559205"/>
                </a:lnTo>
                <a:lnTo>
                  <a:pt x="2510249" y="563577"/>
                </a:lnTo>
                <a:lnTo>
                  <a:pt x="2515870" y="567792"/>
                </a:lnTo>
                <a:lnTo>
                  <a:pt x="2520867" y="571852"/>
                </a:lnTo>
                <a:lnTo>
                  <a:pt x="2525552" y="575601"/>
                </a:lnTo>
                <a:lnTo>
                  <a:pt x="2533672" y="582316"/>
                </a:lnTo>
                <a:lnTo>
                  <a:pt x="2540387" y="588562"/>
                </a:lnTo>
                <a:lnTo>
                  <a:pt x="2546633" y="594339"/>
                </a:lnTo>
                <a:lnTo>
                  <a:pt x="2552411" y="599962"/>
                </a:lnTo>
                <a:lnTo>
                  <a:pt x="2555378" y="602616"/>
                </a:lnTo>
                <a:lnTo>
                  <a:pt x="2558501" y="605427"/>
                </a:lnTo>
                <a:lnTo>
                  <a:pt x="2561780" y="608238"/>
                </a:lnTo>
                <a:lnTo>
                  <a:pt x="2565216" y="611049"/>
                </a:lnTo>
                <a:lnTo>
                  <a:pt x="2570838" y="614953"/>
                </a:lnTo>
                <a:lnTo>
                  <a:pt x="2574585" y="617607"/>
                </a:lnTo>
                <a:lnTo>
                  <a:pt x="2576459" y="619169"/>
                </a:lnTo>
                <a:lnTo>
                  <a:pt x="2578334" y="620731"/>
                </a:lnTo>
                <a:lnTo>
                  <a:pt x="2580675" y="622760"/>
                </a:lnTo>
                <a:lnTo>
                  <a:pt x="2583486" y="625884"/>
                </a:lnTo>
                <a:lnTo>
                  <a:pt x="2593169" y="636658"/>
                </a:lnTo>
                <a:lnTo>
                  <a:pt x="2602695" y="647746"/>
                </a:lnTo>
                <a:lnTo>
                  <a:pt x="2611907" y="658677"/>
                </a:lnTo>
                <a:lnTo>
                  <a:pt x="2620965" y="669921"/>
                </a:lnTo>
                <a:lnTo>
                  <a:pt x="2629865" y="681320"/>
                </a:lnTo>
                <a:lnTo>
                  <a:pt x="2638454" y="692876"/>
                </a:lnTo>
                <a:lnTo>
                  <a:pt x="2646731" y="704588"/>
                </a:lnTo>
                <a:lnTo>
                  <a:pt x="2654695" y="716455"/>
                </a:lnTo>
                <a:lnTo>
                  <a:pt x="2662503" y="728480"/>
                </a:lnTo>
                <a:lnTo>
                  <a:pt x="2669999" y="740504"/>
                </a:lnTo>
                <a:lnTo>
                  <a:pt x="2677337" y="752840"/>
                </a:lnTo>
                <a:lnTo>
                  <a:pt x="2684209" y="765177"/>
                </a:lnTo>
                <a:lnTo>
                  <a:pt x="2691079" y="777825"/>
                </a:lnTo>
                <a:lnTo>
                  <a:pt x="2697327" y="790630"/>
                </a:lnTo>
                <a:lnTo>
                  <a:pt x="2703572" y="803435"/>
                </a:lnTo>
                <a:lnTo>
                  <a:pt x="2709351" y="816397"/>
                </a:lnTo>
                <a:lnTo>
                  <a:pt x="2714817" y="829670"/>
                </a:lnTo>
                <a:lnTo>
                  <a:pt x="2719969" y="842944"/>
                </a:lnTo>
                <a:lnTo>
                  <a:pt x="2724966" y="856374"/>
                </a:lnTo>
                <a:lnTo>
                  <a:pt x="2729339" y="869959"/>
                </a:lnTo>
                <a:lnTo>
                  <a:pt x="2733711" y="883858"/>
                </a:lnTo>
                <a:lnTo>
                  <a:pt x="2737459" y="897912"/>
                </a:lnTo>
                <a:lnTo>
                  <a:pt x="2741051" y="911966"/>
                </a:lnTo>
                <a:lnTo>
                  <a:pt x="2744173" y="926176"/>
                </a:lnTo>
                <a:lnTo>
                  <a:pt x="2746985" y="940699"/>
                </a:lnTo>
                <a:lnTo>
                  <a:pt x="2749639" y="955222"/>
                </a:lnTo>
                <a:lnTo>
                  <a:pt x="2751670" y="970057"/>
                </a:lnTo>
                <a:lnTo>
                  <a:pt x="2753387" y="984892"/>
                </a:lnTo>
                <a:lnTo>
                  <a:pt x="2754792" y="1000039"/>
                </a:lnTo>
                <a:lnTo>
                  <a:pt x="2755729" y="1015187"/>
                </a:lnTo>
                <a:lnTo>
                  <a:pt x="2756355" y="1030646"/>
                </a:lnTo>
                <a:lnTo>
                  <a:pt x="2756510" y="1046106"/>
                </a:lnTo>
                <a:lnTo>
                  <a:pt x="2756510" y="1945579"/>
                </a:lnTo>
                <a:lnTo>
                  <a:pt x="2756355" y="1957915"/>
                </a:lnTo>
                <a:lnTo>
                  <a:pt x="2755729" y="1970408"/>
                </a:lnTo>
                <a:lnTo>
                  <a:pt x="2754949" y="1983057"/>
                </a:lnTo>
                <a:lnTo>
                  <a:pt x="2753856" y="1995862"/>
                </a:lnTo>
                <a:lnTo>
                  <a:pt x="2752450" y="2008979"/>
                </a:lnTo>
                <a:lnTo>
                  <a:pt x="2750576" y="2021784"/>
                </a:lnTo>
                <a:lnTo>
                  <a:pt x="2748390" y="2035058"/>
                </a:lnTo>
                <a:lnTo>
                  <a:pt x="2746048" y="2048175"/>
                </a:lnTo>
                <a:lnTo>
                  <a:pt x="2743237" y="2061448"/>
                </a:lnTo>
                <a:lnTo>
                  <a:pt x="2740269" y="2074722"/>
                </a:lnTo>
                <a:lnTo>
                  <a:pt x="2736989" y="2087996"/>
                </a:lnTo>
                <a:lnTo>
                  <a:pt x="2733554" y="2101269"/>
                </a:lnTo>
                <a:lnTo>
                  <a:pt x="2729495" y="2114543"/>
                </a:lnTo>
                <a:lnTo>
                  <a:pt x="2725434" y="2127660"/>
                </a:lnTo>
                <a:lnTo>
                  <a:pt x="2721218" y="2140777"/>
                </a:lnTo>
                <a:lnTo>
                  <a:pt x="2716690" y="2153582"/>
                </a:lnTo>
                <a:lnTo>
                  <a:pt x="2711848" y="2166543"/>
                </a:lnTo>
                <a:lnTo>
                  <a:pt x="2706696" y="2179192"/>
                </a:lnTo>
                <a:lnTo>
                  <a:pt x="2701386" y="2191841"/>
                </a:lnTo>
                <a:lnTo>
                  <a:pt x="2695921" y="2204178"/>
                </a:lnTo>
                <a:lnTo>
                  <a:pt x="2690143" y="2216201"/>
                </a:lnTo>
                <a:lnTo>
                  <a:pt x="2684052" y="2228226"/>
                </a:lnTo>
                <a:lnTo>
                  <a:pt x="2677962" y="2239781"/>
                </a:lnTo>
                <a:lnTo>
                  <a:pt x="2671560" y="2251181"/>
                </a:lnTo>
                <a:lnTo>
                  <a:pt x="2665001" y="2262424"/>
                </a:lnTo>
                <a:lnTo>
                  <a:pt x="2658286" y="2273355"/>
                </a:lnTo>
                <a:lnTo>
                  <a:pt x="2651103" y="2283818"/>
                </a:lnTo>
                <a:lnTo>
                  <a:pt x="2644076" y="2293813"/>
                </a:lnTo>
                <a:lnTo>
                  <a:pt x="2636736" y="2303650"/>
                </a:lnTo>
                <a:lnTo>
                  <a:pt x="2629397" y="2313020"/>
                </a:lnTo>
                <a:lnTo>
                  <a:pt x="2621745" y="2321921"/>
                </a:lnTo>
                <a:lnTo>
                  <a:pt x="2613937" y="2330510"/>
                </a:lnTo>
                <a:lnTo>
                  <a:pt x="2608941" y="2335506"/>
                </a:lnTo>
                <a:lnTo>
                  <a:pt x="2604568" y="2339878"/>
                </a:lnTo>
                <a:lnTo>
                  <a:pt x="2602382" y="2342065"/>
                </a:lnTo>
                <a:lnTo>
                  <a:pt x="2600196" y="2344408"/>
                </a:lnTo>
                <a:lnTo>
                  <a:pt x="2598010" y="2346750"/>
                </a:lnTo>
                <a:lnTo>
                  <a:pt x="2595666" y="2349717"/>
                </a:lnTo>
                <a:lnTo>
                  <a:pt x="2587234" y="2360179"/>
                </a:lnTo>
                <a:lnTo>
                  <a:pt x="2581769" y="2366738"/>
                </a:lnTo>
                <a:lnTo>
                  <a:pt x="2579739" y="2368924"/>
                </a:lnTo>
                <a:lnTo>
                  <a:pt x="2578177" y="2370330"/>
                </a:lnTo>
                <a:lnTo>
                  <a:pt x="2576928" y="2371423"/>
                </a:lnTo>
                <a:lnTo>
                  <a:pt x="2575835" y="2372204"/>
                </a:lnTo>
                <a:lnTo>
                  <a:pt x="2573649" y="2373453"/>
                </a:lnTo>
                <a:lnTo>
                  <a:pt x="2570838" y="2375170"/>
                </a:lnTo>
                <a:lnTo>
                  <a:pt x="2568964" y="2376732"/>
                </a:lnTo>
                <a:lnTo>
                  <a:pt x="2566621" y="2378606"/>
                </a:lnTo>
                <a:lnTo>
                  <a:pt x="2563343" y="2381261"/>
                </a:lnTo>
                <a:lnTo>
                  <a:pt x="2559594" y="2384540"/>
                </a:lnTo>
                <a:lnTo>
                  <a:pt x="2552567" y="2391099"/>
                </a:lnTo>
                <a:lnTo>
                  <a:pt x="2545383" y="2397502"/>
                </a:lnTo>
                <a:lnTo>
                  <a:pt x="2538357" y="2403591"/>
                </a:lnTo>
                <a:lnTo>
                  <a:pt x="2531018" y="2409837"/>
                </a:lnTo>
                <a:lnTo>
                  <a:pt x="2523677" y="2415772"/>
                </a:lnTo>
                <a:lnTo>
                  <a:pt x="2516495" y="2421550"/>
                </a:lnTo>
                <a:lnTo>
                  <a:pt x="2509156" y="2427327"/>
                </a:lnTo>
                <a:lnTo>
                  <a:pt x="2501659" y="2432949"/>
                </a:lnTo>
                <a:lnTo>
                  <a:pt x="2494165" y="2438415"/>
                </a:lnTo>
                <a:lnTo>
                  <a:pt x="2486668" y="2443881"/>
                </a:lnTo>
                <a:lnTo>
                  <a:pt x="2479173" y="2449189"/>
                </a:lnTo>
                <a:lnTo>
                  <a:pt x="2471677" y="2454499"/>
                </a:lnTo>
                <a:lnTo>
                  <a:pt x="2456373" y="2464805"/>
                </a:lnTo>
                <a:lnTo>
                  <a:pt x="2440913" y="2474643"/>
                </a:lnTo>
                <a:lnTo>
                  <a:pt x="2425141" y="2484481"/>
                </a:lnTo>
                <a:lnTo>
                  <a:pt x="2409213" y="2493695"/>
                </a:lnTo>
                <a:lnTo>
                  <a:pt x="2393129" y="2503064"/>
                </a:lnTo>
                <a:lnTo>
                  <a:pt x="2376732" y="2512278"/>
                </a:lnTo>
                <a:lnTo>
                  <a:pt x="2360023" y="2521178"/>
                </a:lnTo>
                <a:lnTo>
                  <a:pt x="2343158" y="2530236"/>
                </a:lnTo>
                <a:lnTo>
                  <a:pt x="2326137" y="2539137"/>
                </a:lnTo>
                <a:lnTo>
                  <a:pt x="2308803" y="2548194"/>
                </a:lnTo>
                <a:lnTo>
                  <a:pt x="2024127" y="2711068"/>
                </a:lnTo>
                <a:lnTo>
                  <a:pt x="2012258" y="2718095"/>
                </a:lnTo>
                <a:lnTo>
                  <a:pt x="2000234" y="2725122"/>
                </a:lnTo>
                <a:lnTo>
                  <a:pt x="1988367" y="2731993"/>
                </a:lnTo>
                <a:lnTo>
                  <a:pt x="1976654" y="2738707"/>
                </a:lnTo>
                <a:lnTo>
                  <a:pt x="1964787" y="2745423"/>
                </a:lnTo>
                <a:lnTo>
                  <a:pt x="1953231" y="2752137"/>
                </a:lnTo>
                <a:lnTo>
                  <a:pt x="1941675" y="2758852"/>
                </a:lnTo>
                <a:lnTo>
                  <a:pt x="1930119" y="2765567"/>
                </a:lnTo>
                <a:lnTo>
                  <a:pt x="1918407" y="2772282"/>
                </a:lnTo>
                <a:lnTo>
                  <a:pt x="1906852" y="2779153"/>
                </a:lnTo>
                <a:lnTo>
                  <a:pt x="1895296" y="2785867"/>
                </a:lnTo>
                <a:lnTo>
                  <a:pt x="1883584" y="2792582"/>
                </a:lnTo>
                <a:lnTo>
                  <a:pt x="1872028" y="2799453"/>
                </a:lnTo>
                <a:lnTo>
                  <a:pt x="1860316" y="2806324"/>
                </a:lnTo>
                <a:lnTo>
                  <a:pt x="1848605" y="2813351"/>
                </a:lnTo>
                <a:lnTo>
                  <a:pt x="1836893" y="2820379"/>
                </a:lnTo>
                <a:lnTo>
                  <a:pt x="1824869" y="2827718"/>
                </a:lnTo>
                <a:lnTo>
                  <a:pt x="1813156" y="2834745"/>
                </a:lnTo>
                <a:lnTo>
                  <a:pt x="1801445" y="2841771"/>
                </a:lnTo>
                <a:lnTo>
                  <a:pt x="1789889" y="2848643"/>
                </a:lnTo>
                <a:lnTo>
                  <a:pt x="1778489" y="2855514"/>
                </a:lnTo>
                <a:lnTo>
                  <a:pt x="1767090" y="2862230"/>
                </a:lnTo>
                <a:lnTo>
                  <a:pt x="1755689" y="2869100"/>
                </a:lnTo>
                <a:lnTo>
                  <a:pt x="1743978" y="2875815"/>
                </a:lnTo>
                <a:lnTo>
                  <a:pt x="1732578" y="2882373"/>
                </a:lnTo>
                <a:lnTo>
                  <a:pt x="1721023" y="2888777"/>
                </a:lnTo>
                <a:lnTo>
                  <a:pt x="1709311" y="2895647"/>
                </a:lnTo>
                <a:lnTo>
                  <a:pt x="1697286" y="2901894"/>
                </a:lnTo>
                <a:lnTo>
                  <a:pt x="1685263" y="2908453"/>
                </a:lnTo>
                <a:lnTo>
                  <a:pt x="1672926" y="2915011"/>
                </a:lnTo>
                <a:lnTo>
                  <a:pt x="1660433" y="2921570"/>
                </a:lnTo>
                <a:lnTo>
                  <a:pt x="1647628" y="2928129"/>
                </a:lnTo>
                <a:lnTo>
                  <a:pt x="1631545" y="2935936"/>
                </a:lnTo>
                <a:lnTo>
                  <a:pt x="1615304" y="2943275"/>
                </a:lnTo>
                <a:lnTo>
                  <a:pt x="1598907" y="2949991"/>
                </a:lnTo>
                <a:lnTo>
                  <a:pt x="1582355" y="2956080"/>
                </a:lnTo>
                <a:lnTo>
                  <a:pt x="1565489" y="2962015"/>
                </a:lnTo>
                <a:lnTo>
                  <a:pt x="1548937" y="2967168"/>
                </a:lnTo>
                <a:lnTo>
                  <a:pt x="1531915" y="2971853"/>
                </a:lnTo>
                <a:lnTo>
                  <a:pt x="1514894" y="2976225"/>
                </a:lnTo>
                <a:lnTo>
                  <a:pt x="1497873" y="2979973"/>
                </a:lnTo>
                <a:lnTo>
                  <a:pt x="1480539" y="2983096"/>
                </a:lnTo>
                <a:lnTo>
                  <a:pt x="1463362" y="2985751"/>
                </a:lnTo>
                <a:lnTo>
                  <a:pt x="1446185" y="2987937"/>
                </a:lnTo>
                <a:lnTo>
                  <a:pt x="1428851" y="2989655"/>
                </a:lnTo>
                <a:lnTo>
                  <a:pt x="1411361" y="2990748"/>
                </a:lnTo>
                <a:lnTo>
                  <a:pt x="1394027" y="2991529"/>
                </a:lnTo>
                <a:lnTo>
                  <a:pt x="1376537" y="2991684"/>
                </a:lnTo>
                <a:lnTo>
                  <a:pt x="1359205" y="2991372"/>
                </a:lnTo>
                <a:lnTo>
                  <a:pt x="1341715" y="2990591"/>
                </a:lnTo>
                <a:lnTo>
                  <a:pt x="1324380" y="2989186"/>
                </a:lnTo>
                <a:lnTo>
                  <a:pt x="1307203" y="2987312"/>
                </a:lnTo>
                <a:lnTo>
                  <a:pt x="1289713" y="2984970"/>
                </a:lnTo>
                <a:lnTo>
                  <a:pt x="1272536" y="2982159"/>
                </a:lnTo>
                <a:lnTo>
                  <a:pt x="1255515" y="2978724"/>
                </a:lnTo>
                <a:lnTo>
                  <a:pt x="1238338" y="2974975"/>
                </a:lnTo>
                <a:lnTo>
                  <a:pt x="1221316" y="2970759"/>
                </a:lnTo>
                <a:lnTo>
                  <a:pt x="1204451" y="2965918"/>
                </a:lnTo>
                <a:lnTo>
                  <a:pt x="1187586" y="2960452"/>
                </a:lnTo>
                <a:lnTo>
                  <a:pt x="1170877" y="2954675"/>
                </a:lnTo>
                <a:lnTo>
                  <a:pt x="1154481" y="2948272"/>
                </a:lnTo>
                <a:lnTo>
                  <a:pt x="1138084" y="2941557"/>
                </a:lnTo>
                <a:lnTo>
                  <a:pt x="1121688" y="2934218"/>
                </a:lnTo>
                <a:lnTo>
                  <a:pt x="1105759" y="2926410"/>
                </a:lnTo>
                <a:lnTo>
                  <a:pt x="1089050" y="2917821"/>
                </a:lnTo>
                <a:lnTo>
                  <a:pt x="1069530" y="2907359"/>
                </a:lnTo>
                <a:lnTo>
                  <a:pt x="1047668" y="2895335"/>
                </a:lnTo>
                <a:lnTo>
                  <a:pt x="1024088" y="2882373"/>
                </a:lnTo>
                <a:lnTo>
                  <a:pt x="998947" y="2867851"/>
                </a:lnTo>
                <a:lnTo>
                  <a:pt x="972555" y="2853015"/>
                </a:lnTo>
                <a:lnTo>
                  <a:pt x="945541" y="2837244"/>
                </a:lnTo>
                <a:lnTo>
                  <a:pt x="917900" y="2821159"/>
                </a:lnTo>
                <a:lnTo>
                  <a:pt x="890416" y="2804918"/>
                </a:lnTo>
                <a:lnTo>
                  <a:pt x="863088" y="2788834"/>
                </a:lnTo>
                <a:lnTo>
                  <a:pt x="836542" y="2773063"/>
                </a:lnTo>
                <a:lnTo>
                  <a:pt x="810931" y="2757915"/>
                </a:lnTo>
                <a:lnTo>
                  <a:pt x="786728" y="2743549"/>
                </a:lnTo>
                <a:lnTo>
                  <a:pt x="764553" y="2730119"/>
                </a:lnTo>
                <a:lnTo>
                  <a:pt x="744252" y="2718095"/>
                </a:lnTo>
                <a:lnTo>
                  <a:pt x="726606" y="2707476"/>
                </a:lnTo>
                <a:lnTo>
                  <a:pt x="441461" y="2545227"/>
                </a:lnTo>
                <a:lnTo>
                  <a:pt x="434590" y="2541635"/>
                </a:lnTo>
                <a:lnTo>
                  <a:pt x="428655" y="2538513"/>
                </a:lnTo>
                <a:lnTo>
                  <a:pt x="422878" y="2535233"/>
                </a:lnTo>
                <a:lnTo>
                  <a:pt x="417256" y="2532109"/>
                </a:lnTo>
                <a:lnTo>
                  <a:pt x="411478" y="2528831"/>
                </a:lnTo>
                <a:lnTo>
                  <a:pt x="405700" y="2525551"/>
                </a:lnTo>
                <a:lnTo>
                  <a:pt x="399454" y="2522116"/>
                </a:lnTo>
                <a:lnTo>
                  <a:pt x="392739" y="2518367"/>
                </a:lnTo>
                <a:lnTo>
                  <a:pt x="252665" y="2432481"/>
                </a:lnTo>
                <a:lnTo>
                  <a:pt x="246263" y="2428109"/>
                </a:lnTo>
                <a:lnTo>
                  <a:pt x="240641" y="2423892"/>
                </a:lnTo>
                <a:lnTo>
                  <a:pt x="235643" y="2419832"/>
                </a:lnTo>
                <a:lnTo>
                  <a:pt x="230959" y="2416085"/>
                </a:lnTo>
                <a:lnTo>
                  <a:pt x="222838" y="2409369"/>
                </a:lnTo>
                <a:lnTo>
                  <a:pt x="216124" y="2403123"/>
                </a:lnTo>
                <a:lnTo>
                  <a:pt x="209878" y="2397345"/>
                </a:lnTo>
                <a:lnTo>
                  <a:pt x="204100" y="2391724"/>
                </a:lnTo>
                <a:lnTo>
                  <a:pt x="201133" y="2389069"/>
                </a:lnTo>
                <a:lnTo>
                  <a:pt x="198010" y="2386259"/>
                </a:lnTo>
                <a:lnTo>
                  <a:pt x="194730" y="2383447"/>
                </a:lnTo>
                <a:lnTo>
                  <a:pt x="191295" y="2380636"/>
                </a:lnTo>
                <a:lnTo>
                  <a:pt x="186297" y="2376889"/>
                </a:lnTo>
                <a:lnTo>
                  <a:pt x="181457" y="2372829"/>
                </a:lnTo>
                <a:lnTo>
                  <a:pt x="176615" y="2368299"/>
                </a:lnTo>
                <a:lnTo>
                  <a:pt x="171775" y="2363614"/>
                </a:lnTo>
                <a:lnTo>
                  <a:pt x="166778" y="2358618"/>
                </a:lnTo>
                <a:lnTo>
                  <a:pt x="161781" y="2353465"/>
                </a:lnTo>
                <a:lnTo>
                  <a:pt x="156784" y="2347843"/>
                </a:lnTo>
                <a:lnTo>
                  <a:pt x="151943" y="2342377"/>
                </a:lnTo>
                <a:lnTo>
                  <a:pt x="146946" y="2336443"/>
                </a:lnTo>
                <a:lnTo>
                  <a:pt x="141948" y="2330510"/>
                </a:lnTo>
                <a:lnTo>
                  <a:pt x="137108" y="2324420"/>
                </a:lnTo>
                <a:lnTo>
                  <a:pt x="132266" y="2318016"/>
                </a:lnTo>
                <a:lnTo>
                  <a:pt x="127426" y="2311615"/>
                </a:lnTo>
                <a:lnTo>
                  <a:pt x="122585" y="2305056"/>
                </a:lnTo>
                <a:lnTo>
                  <a:pt x="117900" y="2298497"/>
                </a:lnTo>
                <a:lnTo>
                  <a:pt x="113215" y="2291782"/>
                </a:lnTo>
                <a:lnTo>
                  <a:pt x="104002" y="2278197"/>
                </a:lnTo>
                <a:lnTo>
                  <a:pt x="95413" y="2264454"/>
                </a:lnTo>
                <a:lnTo>
                  <a:pt x="86981" y="2251025"/>
                </a:lnTo>
                <a:lnTo>
                  <a:pt x="79173" y="2237595"/>
                </a:lnTo>
                <a:lnTo>
                  <a:pt x="71677" y="2224634"/>
                </a:lnTo>
                <a:lnTo>
                  <a:pt x="64963" y="2211985"/>
                </a:lnTo>
                <a:lnTo>
                  <a:pt x="58716" y="2199961"/>
                </a:lnTo>
                <a:lnTo>
                  <a:pt x="53250" y="2188717"/>
                </a:lnTo>
                <a:lnTo>
                  <a:pt x="50753" y="2183252"/>
                </a:lnTo>
                <a:lnTo>
                  <a:pt x="48254" y="2177161"/>
                </a:lnTo>
                <a:lnTo>
                  <a:pt x="45598" y="2171227"/>
                </a:lnTo>
                <a:lnTo>
                  <a:pt x="43257" y="2164826"/>
                </a:lnTo>
                <a:lnTo>
                  <a:pt x="40602" y="2158267"/>
                </a:lnTo>
                <a:lnTo>
                  <a:pt x="38103" y="2151552"/>
                </a:lnTo>
                <a:lnTo>
                  <a:pt x="35761" y="2144681"/>
                </a:lnTo>
                <a:lnTo>
                  <a:pt x="33263" y="2137809"/>
                </a:lnTo>
                <a:lnTo>
                  <a:pt x="28891" y="2123131"/>
                </a:lnTo>
                <a:lnTo>
                  <a:pt x="24361" y="2108140"/>
                </a:lnTo>
                <a:lnTo>
                  <a:pt x="22332" y="2100332"/>
                </a:lnTo>
                <a:lnTo>
                  <a:pt x="20146" y="2092680"/>
                </a:lnTo>
                <a:lnTo>
                  <a:pt x="18115" y="2084717"/>
                </a:lnTo>
                <a:lnTo>
                  <a:pt x="16241" y="2076752"/>
                </a:lnTo>
                <a:lnTo>
                  <a:pt x="14524" y="2068788"/>
                </a:lnTo>
                <a:lnTo>
                  <a:pt x="12650" y="2060511"/>
                </a:lnTo>
                <a:lnTo>
                  <a:pt x="11244" y="2052235"/>
                </a:lnTo>
                <a:lnTo>
                  <a:pt x="9526" y="2044115"/>
                </a:lnTo>
                <a:lnTo>
                  <a:pt x="8277" y="2035838"/>
                </a:lnTo>
                <a:lnTo>
                  <a:pt x="6716" y="2027563"/>
                </a:lnTo>
                <a:lnTo>
                  <a:pt x="5622" y="2019130"/>
                </a:lnTo>
                <a:lnTo>
                  <a:pt x="4530" y="2011009"/>
                </a:lnTo>
                <a:lnTo>
                  <a:pt x="3436" y="2002733"/>
                </a:lnTo>
                <a:lnTo>
                  <a:pt x="2656" y="1994300"/>
                </a:lnTo>
                <a:lnTo>
                  <a:pt x="1874" y="1986180"/>
                </a:lnTo>
                <a:lnTo>
                  <a:pt x="1094" y="1977903"/>
                </a:lnTo>
                <a:lnTo>
                  <a:pt x="781" y="1969627"/>
                </a:lnTo>
                <a:lnTo>
                  <a:pt x="313" y="1961664"/>
                </a:lnTo>
                <a:lnTo>
                  <a:pt x="0" y="1953543"/>
                </a:lnTo>
                <a:lnTo>
                  <a:pt x="0" y="1945579"/>
                </a:lnTo>
                <a:lnTo>
                  <a:pt x="0" y="1046106"/>
                </a:lnTo>
                <a:lnTo>
                  <a:pt x="0" y="1038142"/>
                </a:lnTo>
                <a:lnTo>
                  <a:pt x="313" y="1029866"/>
                </a:lnTo>
                <a:lnTo>
                  <a:pt x="781" y="1021589"/>
                </a:lnTo>
                <a:lnTo>
                  <a:pt x="1094" y="1013469"/>
                </a:lnTo>
                <a:lnTo>
                  <a:pt x="1874" y="1005036"/>
                </a:lnTo>
                <a:lnTo>
                  <a:pt x="2656" y="996760"/>
                </a:lnTo>
                <a:lnTo>
                  <a:pt x="3592" y="988327"/>
                </a:lnTo>
                <a:lnTo>
                  <a:pt x="4530" y="979895"/>
                </a:lnTo>
                <a:lnTo>
                  <a:pt x="5779" y="971306"/>
                </a:lnTo>
                <a:lnTo>
                  <a:pt x="6871" y="962873"/>
                </a:lnTo>
                <a:lnTo>
                  <a:pt x="8433" y="954597"/>
                </a:lnTo>
                <a:lnTo>
                  <a:pt x="9995" y="946164"/>
                </a:lnTo>
                <a:lnTo>
                  <a:pt x="11401" y="937889"/>
                </a:lnTo>
                <a:lnTo>
                  <a:pt x="13118" y="929455"/>
                </a:lnTo>
                <a:lnTo>
                  <a:pt x="14991" y="921180"/>
                </a:lnTo>
                <a:lnTo>
                  <a:pt x="16866" y="913059"/>
                </a:lnTo>
                <a:lnTo>
                  <a:pt x="18740" y="904939"/>
                </a:lnTo>
                <a:lnTo>
                  <a:pt x="20770" y="896975"/>
                </a:lnTo>
                <a:lnTo>
                  <a:pt x="22800" y="888855"/>
                </a:lnTo>
                <a:lnTo>
                  <a:pt x="25142" y="881046"/>
                </a:lnTo>
                <a:lnTo>
                  <a:pt x="27328" y="873394"/>
                </a:lnTo>
                <a:lnTo>
                  <a:pt x="29515" y="865899"/>
                </a:lnTo>
                <a:lnTo>
                  <a:pt x="31857" y="858403"/>
                </a:lnTo>
                <a:lnTo>
                  <a:pt x="34199" y="851064"/>
                </a:lnTo>
                <a:lnTo>
                  <a:pt x="36698" y="844037"/>
                </a:lnTo>
                <a:lnTo>
                  <a:pt x="39352" y="837166"/>
                </a:lnTo>
                <a:lnTo>
                  <a:pt x="41696" y="830451"/>
                </a:lnTo>
                <a:lnTo>
                  <a:pt x="44349" y="823581"/>
                </a:lnTo>
                <a:lnTo>
                  <a:pt x="47004" y="817490"/>
                </a:lnTo>
                <a:lnTo>
                  <a:pt x="49659" y="811244"/>
                </a:lnTo>
                <a:lnTo>
                  <a:pt x="52157" y="805309"/>
                </a:lnTo>
                <a:lnTo>
                  <a:pt x="54813" y="799688"/>
                </a:lnTo>
                <a:lnTo>
                  <a:pt x="61214" y="787039"/>
                </a:lnTo>
                <a:lnTo>
                  <a:pt x="67305" y="774234"/>
                </a:lnTo>
                <a:lnTo>
                  <a:pt x="73708" y="761897"/>
                </a:lnTo>
                <a:lnTo>
                  <a:pt x="80422" y="749561"/>
                </a:lnTo>
                <a:lnTo>
                  <a:pt x="83858" y="743627"/>
                </a:lnTo>
                <a:lnTo>
                  <a:pt x="87137" y="737693"/>
                </a:lnTo>
                <a:lnTo>
                  <a:pt x="90728" y="731915"/>
                </a:lnTo>
                <a:lnTo>
                  <a:pt x="94320" y="725981"/>
                </a:lnTo>
                <a:lnTo>
                  <a:pt x="98069" y="720204"/>
                </a:lnTo>
                <a:lnTo>
                  <a:pt x="101816" y="714581"/>
                </a:lnTo>
                <a:lnTo>
                  <a:pt x="105720" y="708960"/>
                </a:lnTo>
                <a:lnTo>
                  <a:pt x="109623" y="703807"/>
                </a:lnTo>
                <a:lnTo>
                  <a:pt x="113840" y="698184"/>
                </a:lnTo>
                <a:lnTo>
                  <a:pt x="117744" y="692719"/>
                </a:lnTo>
                <a:lnTo>
                  <a:pt x="121648" y="687098"/>
                </a:lnTo>
                <a:lnTo>
                  <a:pt x="125708" y="681788"/>
                </a:lnTo>
                <a:lnTo>
                  <a:pt x="129612" y="676322"/>
                </a:lnTo>
                <a:lnTo>
                  <a:pt x="133829" y="671014"/>
                </a:lnTo>
                <a:lnTo>
                  <a:pt x="138044" y="666016"/>
                </a:lnTo>
                <a:lnTo>
                  <a:pt x="142573" y="661176"/>
                </a:lnTo>
                <a:lnTo>
                  <a:pt x="153504" y="649307"/>
                </a:lnTo>
                <a:lnTo>
                  <a:pt x="160375" y="641500"/>
                </a:lnTo>
                <a:lnTo>
                  <a:pt x="164591" y="636034"/>
                </a:lnTo>
                <a:lnTo>
                  <a:pt x="167870" y="632442"/>
                </a:lnTo>
                <a:lnTo>
                  <a:pt x="169589" y="630569"/>
                </a:lnTo>
                <a:lnTo>
                  <a:pt x="171463" y="628851"/>
                </a:lnTo>
                <a:lnTo>
                  <a:pt x="173493" y="626508"/>
                </a:lnTo>
                <a:lnTo>
                  <a:pt x="176303" y="624166"/>
                </a:lnTo>
                <a:lnTo>
                  <a:pt x="184268" y="617295"/>
                </a:lnTo>
                <a:lnTo>
                  <a:pt x="196448" y="606989"/>
                </a:lnTo>
                <a:lnTo>
                  <a:pt x="199258" y="604334"/>
                </a:lnTo>
                <a:lnTo>
                  <a:pt x="201913" y="602148"/>
                </a:lnTo>
                <a:lnTo>
                  <a:pt x="204100" y="599805"/>
                </a:lnTo>
                <a:lnTo>
                  <a:pt x="206130" y="597619"/>
                </a:lnTo>
                <a:lnTo>
                  <a:pt x="210502" y="593090"/>
                </a:lnTo>
                <a:lnTo>
                  <a:pt x="215499" y="588249"/>
                </a:lnTo>
                <a:lnTo>
                  <a:pt x="280150" y="539684"/>
                </a:lnTo>
                <a:lnTo>
                  <a:pt x="294671" y="530159"/>
                </a:lnTo>
                <a:lnTo>
                  <a:pt x="309975" y="520789"/>
                </a:lnTo>
                <a:lnTo>
                  <a:pt x="325748" y="511263"/>
                </a:lnTo>
                <a:lnTo>
                  <a:pt x="341831" y="501738"/>
                </a:lnTo>
                <a:lnTo>
                  <a:pt x="358541" y="492368"/>
                </a:lnTo>
                <a:lnTo>
                  <a:pt x="375093" y="482998"/>
                </a:lnTo>
                <a:lnTo>
                  <a:pt x="392115" y="473630"/>
                </a:lnTo>
                <a:lnTo>
                  <a:pt x="409136" y="464260"/>
                </a:lnTo>
                <a:lnTo>
                  <a:pt x="426469" y="454890"/>
                </a:lnTo>
                <a:lnTo>
                  <a:pt x="443490" y="445521"/>
                </a:lnTo>
                <a:lnTo>
                  <a:pt x="460512" y="436464"/>
                </a:lnTo>
                <a:lnTo>
                  <a:pt x="477377" y="427249"/>
                </a:lnTo>
                <a:lnTo>
                  <a:pt x="493773" y="418037"/>
                </a:lnTo>
                <a:lnTo>
                  <a:pt x="509858" y="408979"/>
                </a:lnTo>
                <a:lnTo>
                  <a:pt x="525786" y="399766"/>
                </a:lnTo>
                <a:lnTo>
                  <a:pt x="540934" y="390865"/>
                </a:lnTo>
                <a:lnTo>
                  <a:pt x="553114" y="383525"/>
                </a:lnTo>
                <a:lnTo>
                  <a:pt x="565138" y="376811"/>
                </a:lnTo>
                <a:lnTo>
                  <a:pt x="577007" y="370096"/>
                </a:lnTo>
                <a:lnTo>
                  <a:pt x="589031" y="363225"/>
                </a:lnTo>
                <a:lnTo>
                  <a:pt x="600743" y="356823"/>
                </a:lnTo>
                <a:lnTo>
                  <a:pt x="612766" y="349951"/>
                </a:lnTo>
                <a:lnTo>
                  <a:pt x="624946" y="343237"/>
                </a:lnTo>
                <a:lnTo>
                  <a:pt x="637127" y="336054"/>
                </a:lnTo>
                <a:lnTo>
                  <a:pt x="658833" y="322936"/>
                </a:lnTo>
                <a:lnTo>
                  <a:pt x="684131" y="307788"/>
                </a:lnTo>
                <a:lnTo>
                  <a:pt x="712396" y="291080"/>
                </a:lnTo>
                <a:lnTo>
                  <a:pt x="742691" y="272966"/>
                </a:lnTo>
                <a:lnTo>
                  <a:pt x="775015" y="253914"/>
                </a:lnTo>
                <a:lnTo>
                  <a:pt x="808745" y="234082"/>
                </a:lnTo>
                <a:lnTo>
                  <a:pt x="843257" y="213781"/>
                </a:lnTo>
                <a:lnTo>
                  <a:pt x="878080" y="193325"/>
                </a:lnTo>
                <a:lnTo>
                  <a:pt x="912903" y="173180"/>
                </a:lnTo>
                <a:lnTo>
                  <a:pt x="946946" y="153504"/>
                </a:lnTo>
                <a:lnTo>
                  <a:pt x="979739" y="134609"/>
                </a:lnTo>
                <a:lnTo>
                  <a:pt x="1010971" y="116807"/>
                </a:lnTo>
                <a:lnTo>
                  <a:pt x="1040016" y="100566"/>
                </a:lnTo>
                <a:lnTo>
                  <a:pt x="1066407" y="86200"/>
                </a:lnTo>
                <a:lnTo>
                  <a:pt x="1078275" y="79641"/>
                </a:lnTo>
                <a:lnTo>
                  <a:pt x="1089362" y="73707"/>
                </a:lnTo>
                <a:lnTo>
                  <a:pt x="1099668" y="68241"/>
                </a:lnTo>
                <a:lnTo>
                  <a:pt x="1108882" y="63557"/>
                </a:lnTo>
                <a:lnTo>
                  <a:pt x="1124967" y="55748"/>
                </a:lnTo>
                <a:lnTo>
                  <a:pt x="1141207" y="48409"/>
                </a:lnTo>
                <a:lnTo>
                  <a:pt x="1157603" y="41695"/>
                </a:lnTo>
                <a:lnTo>
                  <a:pt x="1174157" y="35605"/>
                </a:lnTo>
                <a:lnTo>
                  <a:pt x="1191021" y="29671"/>
                </a:lnTo>
                <a:lnTo>
                  <a:pt x="1207574" y="24517"/>
                </a:lnTo>
                <a:lnTo>
                  <a:pt x="1224595" y="19833"/>
                </a:lnTo>
                <a:lnTo>
                  <a:pt x="1241617" y="15460"/>
                </a:lnTo>
                <a:lnTo>
                  <a:pt x="1258639" y="11712"/>
                </a:lnTo>
                <a:lnTo>
                  <a:pt x="1275971" y="8589"/>
                </a:lnTo>
                <a:lnTo>
                  <a:pt x="1293148" y="5934"/>
                </a:lnTo>
                <a:lnTo>
                  <a:pt x="1310326" y="3748"/>
                </a:lnTo>
                <a:lnTo>
                  <a:pt x="1327660" y="2031"/>
                </a:lnTo>
                <a:lnTo>
                  <a:pt x="1345150" y="938"/>
                </a:lnTo>
                <a:lnTo>
                  <a:pt x="1362483" y="156"/>
                </a:lnTo>
                <a:close/>
              </a:path>
            </a:pathLst>
          </a:custGeom>
          <a:solidFill>
            <a:schemeClr val="bg1">
              <a:lumMod val="95000"/>
              <a:alpha val="30000"/>
            </a:schemeClr>
          </a:solidFill>
          <a:ln w="76200">
            <a:gradFill flip="none" rotWithShape="1">
              <a:gsLst>
                <a:gs pos="0">
                  <a:schemeClr val="accent1"/>
                </a:gs>
                <a:gs pos="100000">
                  <a:schemeClr val="accent2"/>
                </a:gs>
              </a:gsLst>
              <a:path path="circle">
                <a:fillToRect r="100000" b="100000"/>
              </a:path>
              <a:tileRect l="-100000" t="-100000"/>
            </a:gradFill>
          </a:ln>
          <a:effectLst>
            <a:outerShdw blurRad="1244600" dist="647700" dir="5400000" sx="78000" sy="78000" algn="t" rotWithShape="0">
              <a:prstClr val="black">
                <a:alpha val="40000"/>
              </a:prstClr>
            </a:outerShdw>
          </a:effectLst>
        </p:spPr>
        <p:txBody>
          <a:bodyPr wrap="square">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122104157"/>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25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ppt_x"/>
                                          </p:val>
                                        </p:tav>
                                        <p:tav tm="100000">
                                          <p:val>
                                            <p:strVal val="#ppt_x"/>
                                          </p:val>
                                        </p:tav>
                                      </p:tavLst>
                                    </p:anim>
                                    <p:anim calcmode="lin" valueType="num">
                                      <p:cBhvr additive="base">
                                        <p:cTn id="12" dur="1000" fill="hold"/>
                                        <p:tgtEl>
                                          <p:spTgt spid="9"/>
                                        </p:tgtEl>
                                        <p:attrNameLst>
                                          <p:attrName>ppt_y</p:attrName>
                                        </p:attrNameLst>
                                      </p:cBhvr>
                                      <p:tavLst>
                                        <p:tav tm="0">
                                          <p:val>
                                            <p:strVal val="0-#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750" fill="hold"/>
                                        <p:tgtEl>
                                          <p:spTgt spid="11"/>
                                        </p:tgtEl>
                                        <p:attrNameLst>
                                          <p:attrName>ppt_x</p:attrName>
                                        </p:attrNameLst>
                                      </p:cBhvr>
                                      <p:tavLst>
                                        <p:tav tm="0">
                                          <p:val>
                                            <p:strVal val="#ppt_x"/>
                                          </p:val>
                                        </p:tav>
                                        <p:tav tm="100000">
                                          <p:val>
                                            <p:strVal val="#ppt_x"/>
                                          </p:val>
                                        </p:tav>
                                      </p:tavLst>
                                    </p:anim>
                                    <p:anim calcmode="lin" valueType="num">
                                      <p:cBhvr additive="base">
                                        <p:cTn id="16" dur="75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0"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2_Title Slid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562AC8D9-6998-4EE3-934B-B7A5E870F673}"/>
              </a:ext>
            </a:extLst>
          </p:cNvPr>
          <p:cNvSpPr>
            <a:spLocks noGrp="1"/>
          </p:cNvSpPr>
          <p:nvPr>
            <p:ph type="pic" sz="quarter" idx="10" hasCustomPrompt="1"/>
          </p:nvPr>
        </p:nvSpPr>
        <p:spPr>
          <a:xfrm>
            <a:off x="7159852" y="1601376"/>
            <a:ext cx="5162777" cy="3655249"/>
          </a:xfrm>
          <a:custGeom>
            <a:avLst/>
            <a:gdLst>
              <a:gd name="connsiteX0" fmla="*/ 42927 w 5162777"/>
              <a:gd name="connsiteY0" fmla="*/ 0 h 3655249"/>
              <a:gd name="connsiteX1" fmla="*/ 5119850 w 5162777"/>
              <a:gd name="connsiteY1" fmla="*/ 0 h 3655249"/>
              <a:gd name="connsiteX2" fmla="*/ 5162777 w 5162777"/>
              <a:gd name="connsiteY2" fmla="*/ 42657 h 3655249"/>
              <a:gd name="connsiteX3" fmla="*/ 5162777 w 5162777"/>
              <a:gd name="connsiteY3" fmla="*/ 3612592 h 3655249"/>
              <a:gd name="connsiteX4" fmla="*/ 5119850 w 5162777"/>
              <a:gd name="connsiteY4" fmla="*/ 3655249 h 3655249"/>
              <a:gd name="connsiteX5" fmla="*/ 42927 w 5162777"/>
              <a:gd name="connsiteY5" fmla="*/ 3655249 h 3655249"/>
              <a:gd name="connsiteX6" fmla="*/ 0 w 5162777"/>
              <a:gd name="connsiteY6" fmla="*/ 3612592 h 3655249"/>
              <a:gd name="connsiteX7" fmla="*/ 0 w 5162777"/>
              <a:gd name="connsiteY7" fmla="*/ 42657 h 3655249"/>
              <a:gd name="connsiteX8" fmla="*/ 42927 w 5162777"/>
              <a:gd name="connsiteY8" fmla="*/ 0 h 365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2777" h="3655249">
                <a:moveTo>
                  <a:pt x="42927" y="0"/>
                </a:moveTo>
                <a:lnTo>
                  <a:pt x="5119850" y="0"/>
                </a:lnTo>
                <a:cubicBezTo>
                  <a:pt x="5143557" y="0"/>
                  <a:pt x="5162777" y="19099"/>
                  <a:pt x="5162777" y="42657"/>
                </a:cubicBezTo>
                <a:lnTo>
                  <a:pt x="5162777" y="3612592"/>
                </a:lnTo>
                <a:cubicBezTo>
                  <a:pt x="5162777" y="3636150"/>
                  <a:pt x="5143557" y="3655249"/>
                  <a:pt x="5119850" y="3655249"/>
                </a:cubicBezTo>
                <a:lnTo>
                  <a:pt x="42927" y="3655249"/>
                </a:lnTo>
                <a:cubicBezTo>
                  <a:pt x="19220" y="3655249"/>
                  <a:pt x="0" y="3636150"/>
                  <a:pt x="0" y="3612592"/>
                </a:cubicBezTo>
                <a:lnTo>
                  <a:pt x="0" y="42657"/>
                </a:lnTo>
                <a:cubicBezTo>
                  <a:pt x="0" y="19099"/>
                  <a:pt x="19220" y="0"/>
                  <a:pt x="42927" y="0"/>
                </a:cubicBezTo>
                <a:close/>
              </a:path>
            </a:pathLst>
          </a:custGeom>
          <a:solidFill>
            <a:schemeClr val="bg1">
              <a:lumMod val="95000"/>
              <a:alpha val="30000"/>
            </a:schemeClr>
          </a:solidFill>
          <a:ln w="12700">
            <a:noFill/>
          </a:ln>
          <a:effectLst>
            <a:outerShdw blurRad="711200" dist="533400" dir="5400000" sx="92000" sy="9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1962751527"/>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1+#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3_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4A499E0E-0F7D-4D54-9B25-FC52C1D49262}"/>
              </a:ext>
            </a:extLst>
          </p:cNvPr>
          <p:cNvSpPr>
            <a:spLocks noGrp="1"/>
          </p:cNvSpPr>
          <p:nvPr>
            <p:ph type="pic" sz="quarter" idx="10" hasCustomPrompt="1"/>
          </p:nvPr>
        </p:nvSpPr>
        <p:spPr>
          <a:xfrm>
            <a:off x="-128407" y="1601376"/>
            <a:ext cx="5162777" cy="3655249"/>
          </a:xfrm>
          <a:custGeom>
            <a:avLst/>
            <a:gdLst>
              <a:gd name="connsiteX0" fmla="*/ 42927 w 5162777"/>
              <a:gd name="connsiteY0" fmla="*/ 0 h 3655249"/>
              <a:gd name="connsiteX1" fmla="*/ 5119850 w 5162777"/>
              <a:gd name="connsiteY1" fmla="*/ 0 h 3655249"/>
              <a:gd name="connsiteX2" fmla="*/ 5162777 w 5162777"/>
              <a:gd name="connsiteY2" fmla="*/ 42657 h 3655249"/>
              <a:gd name="connsiteX3" fmla="*/ 5162777 w 5162777"/>
              <a:gd name="connsiteY3" fmla="*/ 3612592 h 3655249"/>
              <a:gd name="connsiteX4" fmla="*/ 5119850 w 5162777"/>
              <a:gd name="connsiteY4" fmla="*/ 3655249 h 3655249"/>
              <a:gd name="connsiteX5" fmla="*/ 42927 w 5162777"/>
              <a:gd name="connsiteY5" fmla="*/ 3655249 h 3655249"/>
              <a:gd name="connsiteX6" fmla="*/ 0 w 5162777"/>
              <a:gd name="connsiteY6" fmla="*/ 3612592 h 3655249"/>
              <a:gd name="connsiteX7" fmla="*/ 0 w 5162777"/>
              <a:gd name="connsiteY7" fmla="*/ 42657 h 3655249"/>
              <a:gd name="connsiteX8" fmla="*/ 42927 w 5162777"/>
              <a:gd name="connsiteY8" fmla="*/ 0 h 36552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162777" h="3655249">
                <a:moveTo>
                  <a:pt x="42927" y="0"/>
                </a:moveTo>
                <a:lnTo>
                  <a:pt x="5119850" y="0"/>
                </a:lnTo>
                <a:cubicBezTo>
                  <a:pt x="5143557" y="0"/>
                  <a:pt x="5162777" y="19099"/>
                  <a:pt x="5162777" y="42657"/>
                </a:cubicBezTo>
                <a:lnTo>
                  <a:pt x="5162777" y="3612592"/>
                </a:lnTo>
                <a:cubicBezTo>
                  <a:pt x="5162777" y="3636150"/>
                  <a:pt x="5143557" y="3655249"/>
                  <a:pt x="5119850" y="3655249"/>
                </a:cubicBezTo>
                <a:lnTo>
                  <a:pt x="42927" y="3655249"/>
                </a:lnTo>
                <a:cubicBezTo>
                  <a:pt x="19220" y="3655249"/>
                  <a:pt x="0" y="3636150"/>
                  <a:pt x="0" y="3612592"/>
                </a:cubicBezTo>
                <a:lnTo>
                  <a:pt x="0" y="42657"/>
                </a:lnTo>
                <a:cubicBezTo>
                  <a:pt x="0" y="19099"/>
                  <a:pt x="19220" y="0"/>
                  <a:pt x="42927" y="0"/>
                </a:cubicBezTo>
                <a:close/>
              </a:path>
            </a:pathLst>
          </a:custGeom>
          <a:solidFill>
            <a:schemeClr val="bg1">
              <a:lumMod val="95000"/>
              <a:alpha val="30000"/>
            </a:schemeClr>
          </a:solidFill>
          <a:ln w="12700">
            <a:noFill/>
          </a:ln>
          <a:effectLst>
            <a:outerShdw blurRad="711200" dist="533400" dir="5400000" sx="92000" sy="9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1474263622"/>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0-#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99AAE7E-EEAF-426E-887A-F594D3006B9B}"/>
              </a:ext>
            </a:extLst>
          </p:cNvPr>
          <p:cNvSpPr>
            <a:spLocks noGrp="1"/>
          </p:cNvSpPr>
          <p:nvPr>
            <p:ph type="pic" sz="quarter" idx="10" hasCustomPrompt="1"/>
          </p:nvPr>
        </p:nvSpPr>
        <p:spPr>
          <a:xfrm>
            <a:off x="1076632" y="2964427"/>
            <a:ext cx="7300452" cy="3229897"/>
          </a:xfrm>
          <a:custGeom>
            <a:avLst/>
            <a:gdLst>
              <a:gd name="connsiteX0" fmla="*/ 0 w 7300452"/>
              <a:gd name="connsiteY0" fmla="*/ 0 h 3229897"/>
              <a:gd name="connsiteX1" fmla="*/ 7300452 w 7300452"/>
              <a:gd name="connsiteY1" fmla="*/ 0 h 3229897"/>
              <a:gd name="connsiteX2" fmla="*/ 7300452 w 7300452"/>
              <a:gd name="connsiteY2" fmla="*/ 3229897 h 3229897"/>
              <a:gd name="connsiteX3" fmla="*/ 0 w 7300452"/>
              <a:gd name="connsiteY3" fmla="*/ 3229897 h 3229897"/>
            </a:gdLst>
            <a:ahLst/>
            <a:cxnLst>
              <a:cxn ang="0">
                <a:pos x="connsiteX0" y="connsiteY0"/>
              </a:cxn>
              <a:cxn ang="0">
                <a:pos x="connsiteX1" y="connsiteY1"/>
              </a:cxn>
              <a:cxn ang="0">
                <a:pos x="connsiteX2" y="connsiteY2"/>
              </a:cxn>
              <a:cxn ang="0">
                <a:pos x="connsiteX3" y="connsiteY3"/>
              </a:cxn>
            </a:cxnLst>
            <a:rect l="l" t="t" r="r" b="b"/>
            <a:pathLst>
              <a:path w="7300452" h="3229897">
                <a:moveTo>
                  <a:pt x="0" y="0"/>
                </a:moveTo>
                <a:lnTo>
                  <a:pt x="7300452" y="0"/>
                </a:lnTo>
                <a:lnTo>
                  <a:pt x="7300452" y="3229897"/>
                </a:lnTo>
                <a:lnTo>
                  <a:pt x="0" y="3229897"/>
                </a:lnTo>
                <a:close/>
              </a:path>
            </a:pathLst>
          </a:custGeom>
          <a:solidFill>
            <a:schemeClr val="bg1">
              <a:lumMod val="95000"/>
              <a:alpha val="30000"/>
            </a:schemeClr>
          </a:solidFill>
          <a:effectLst>
            <a:outerShdw blurRad="152400" dist="114300" dir="2700000" sx="98000" sy="98000" algn="tl" rotWithShape="0">
              <a:prstClr val="black">
                <a:alpha val="22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015320895"/>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p>
            <a:fld id="{9BF9DC07-8F4A-48F4-A5A8-00A4D7204BFB}" type="datetimeFigureOut">
              <a:rPr lang="fr-FR" smtClean="0"/>
              <a:t>05/04/2023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FA4531-912B-4088-BD71-077FD02C9B00}" type="slidenum">
              <a:rPr lang="fr-FR" smtClean="0"/>
              <a:t>‹N°›</a:t>
            </a:fld>
            <a:endParaRPr lang="fr-FR"/>
          </a:p>
        </p:txBody>
      </p:sp>
    </p:spTree>
    <p:extLst>
      <p:ext uri="{BB962C8B-B14F-4D97-AF65-F5344CB8AC3E}">
        <p14:creationId xmlns:p14="http://schemas.microsoft.com/office/powerpoint/2010/main" val="299085184"/>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7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FA8938E-AFDC-4C43-97E1-1067BF813BEB}"/>
              </a:ext>
            </a:extLst>
          </p:cNvPr>
          <p:cNvSpPr>
            <a:spLocks noGrp="1"/>
          </p:cNvSpPr>
          <p:nvPr>
            <p:ph type="pic" sz="quarter" idx="10" hasCustomPrompt="1"/>
          </p:nvPr>
        </p:nvSpPr>
        <p:spPr>
          <a:xfrm>
            <a:off x="1059543" y="2264774"/>
            <a:ext cx="2301228" cy="1639569"/>
          </a:xfrm>
          <a:custGeom>
            <a:avLst/>
            <a:gdLst>
              <a:gd name="connsiteX0" fmla="*/ 19134 w 2301228"/>
              <a:gd name="connsiteY0" fmla="*/ 0 h 1639569"/>
              <a:gd name="connsiteX1" fmla="*/ 2282094 w 2301228"/>
              <a:gd name="connsiteY1" fmla="*/ 0 h 1639569"/>
              <a:gd name="connsiteX2" fmla="*/ 2301228 w 2301228"/>
              <a:gd name="connsiteY2" fmla="*/ 19134 h 1639569"/>
              <a:gd name="connsiteX3" fmla="*/ 2301228 w 2301228"/>
              <a:gd name="connsiteY3" fmla="*/ 1620435 h 1639569"/>
              <a:gd name="connsiteX4" fmla="*/ 2282094 w 2301228"/>
              <a:gd name="connsiteY4" fmla="*/ 1639569 h 1639569"/>
              <a:gd name="connsiteX5" fmla="*/ 19134 w 2301228"/>
              <a:gd name="connsiteY5" fmla="*/ 1639569 h 1639569"/>
              <a:gd name="connsiteX6" fmla="*/ 0 w 2301228"/>
              <a:gd name="connsiteY6" fmla="*/ 1620435 h 1639569"/>
              <a:gd name="connsiteX7" fmla="*/ 0 w 2301228"/>
              <a:gd name="connsiteY7" fmla="*/ 19134 h 1639569"/>
              <a:gd name="connsiteX8" fmla="*/ 19134 w 2301228"/>
              <a:gd name="connsiteY8" fmla="*/ 0 h 163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1228" h="1639569">
                <a:moveTo>
                  <a:pt x="19134" y="0"/>
                </a:moveTo>
                <a:lnTo>
                  <a:pt x="2282094" y="0"/>
                </a:lnTo>
                <a:cubicBezTo>
                  <a:pt x="2292661" y="0"/>
                  <a:pt x="2301228" y="8567"/>
                  <a:pt x="2301228" y="19134"/>
                </a:cubicBezTo>
                <a:lnTo>
                  <a:pt x="2301228" y="1620435"/>
                </a:lnTo>
                <a:cubicBezTo>
                  <a:pt x="2301228" y="1631002"/>
                  <a:pt x="2292661" y="1639569"/>
                  <a:pt x="2282094" y="1639569"/>
                </a:cubicBezTo>
                <a:lnTo>
                  <a:pt x="19134" y="1639569"/>
                </a:lnTo>
                <a:cubicBezTo>
                  <a:pt x="8567" y="1639569"/>
                  <a:pt x="0" y="1631002"/>
                  <a:pt x="0" y="1620435"/>
                </a:cubicBezTo>
                <a:lnTo>
                  <a:pt x="0" y="19134"/>
                </a:lnTo>
                <a:cubicBezTo>
                  <a:pt x="0" y="8567"/>
                  <a:pt x="8567" y="0"/>
                  <a:pt x="19134"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BCFD2067-FAF0-4897-A47B-1478ACA51035}"/>
              </a:ext>
            </a:extLst>
          </p:cNvPr>
          <p:cNvSpPr>
            <a:spLocks noGrp="1"/>
          </p:cNvSpPr>
          <p:nvPr>
            <p:ph type="pic" sz="quarter" idx="11" hasCustomPrompt="1"/>
          </p:nvPr>
        </p:nvSpPr>
        <p:spPr>
          <a:xfrm>
            <a:off x="3650105" y="2264774"/>
            <a:ext cx="2301228" cy="1639569"/>
          </a:xfrm>
          <a:custGeom>
            <a:avLst/>
            <a:gdLst>
              <a:gd name="connsiteX0" fmla="*/ 19134 w 2301228"/>
              <a:gd name="connsiteY0" fmla="*/ 0 h 1639569"/>
              <a:gd name="connsiteX1" fmla="*/ 2282094 w 2301228"/>
              <a:gd name="connsiteY1" fmla="*/ 0 h 1639569"/>
              <a:gd name="connsiteX2" fmla="*/ 2301228 w 2301228"/>
              <a:gd name="connsiteY2" fmla="*/ 19134 h 1639569"/>
              <a:gd name="connsiteX3" fmla="*/ 2301228 w 2301228"/>
              <a:gd name="connsiteY3" fmla="*/ 1620435 h 1639569"/>
              <a:gd name="connsiteX4" fmla="*/ 2282094 w 2301228"/>
              <a:gd name="connsiteY4" fmla="*/ 1639569 h 1639569"/>
              <a:gd name="connsiteX5" fmla="*/ 19134 w 2301228"/>
              <a:gd name="connsiteY5" fmla="*/ 1639569 h 1639569"/>
              <a:gd name="connsiteX6" fmla="*/ 0 w 2301228"/>
              <a:gd name="connsiteY6" fmla="*/ 1620435 h 1639569"/>
              <a:gd name="connsiteX7" fmla="*/ 0 w 2301228"/>
              <a:gd name="connsiteY7" fmla="*/ 19134 h 1639569"/>
              <a:gd name="connsiteX8" fmla="*/ 19134 w 2301228"/>
              <a:gd name="connsiteY8" fmla="*/ 0 h 163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1228" h="1639569">
                <a:moveTo>
                  <a:pt x="19134" y="0"/>
                </a:moveTo>
                <a:lnTo>
                  <a:pt x="2282094" y="0"/>
                </a:lnTo>
                <a:cubicBezTo>
                  <a:pt x="2292661" y="0"/>
                  <a:pt x="2301228" y="8567"/>
                  <a:pt x="2301228" y="19134"/>
                </a:cubicBezTo>
                <a:lnTo>
                  <a:pt x="2301228" y="1620435"/>
                </a:lnTo>
                <a:cubicBezTo>
                  <a:pt x="2301228" y="1631002"/>
                  <a:pt x="2292661" y="1639569"/>
                  <a:pt x="2282094" y="1639569"/>
                </a:cubicBezTo>
                <a:lnTo>
                  <a:pt x="19134" y="1639569"/>
                </a:lnTo>
                <a:cubicBezTo>
                  <a:pt x="8567" y="1639569"/>
                  <a:pt x="0" y="1631002"/>
                  <a:pt x="0" y="1620435"/>
                </a:cubicBezTo>
                <a:lnTo>
                  <a:pt x="0" y="19134"/>
                </a:lnTo>
                <a:cubicBezTo>
                  <a:pt x="0" y="8567"/>
                  <a:pt x="8567" y="0"/>
                  <a:pt x="19134"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0F2A112C-99D0-4263-B1B6-F09EA9F28BB7}"/>
              </a:ext>
            </a:extLst>
          </p:cNvPr>
          <p:cNvSpPr>
            <a:spLocks noGrp="1"/>
          </p:cNvSpPr>
          <p:nvPr>
            <p:ph type="pic" sz="quarter" idx="12" hasCustomPrompt="1"/>
          </p:nvPr>
        </p:nvSpPr>
        <p:spPr>
          <a:xfrm>
            <a:off x="6240667" y="2264774"/>
            <a:ext cx="2301228" cy="1639569"/>
          </a:xfrm>
          <a:custGeom>
            <a:avLst/>
            <a:gdLst>
              <a:gd name="connsiteX0" fmla="*/ 19134 w 2301228"/>
              <a:gd name="connsiteY0" fmla="*/ 0 h 1639569"/>
              <a:gd name="connsiteX1" fmla="*/ 2282094 w 2301228"/>
              <a:gd name="connsiteY1" fmla="*/ 0 h 1639569"/>
              <a:gd name="connsiteX2" fmla="*/ 2301228 w 2301228"/>
              <a:gd name="connsiteY2" fmla="*/ 19134 h 1639569"/>
              <a:gd name="connsiteX3" fmla="*/ 2301228 w 2301228"/>
              <a:gd name="connsiteY3" fmla="*/ 1620435 h 1639569"/>
              <a:gd name="connsiteX4" fmla="*/ 2282094 w 2301228"/>
              <a:gd name="connsiteY4" fmla="*/ 1639569 h 1639569"/>
              <a:gd name="connsiteX5" fmla="*/ 19134 w 2301228"/>
              <a:gd name="connsiteY5" fmla="*/ 1639569 h 1639569"/>
              <a:gd name="connsiteX6" fmla="*/ 0 w 2301228"/>
              <a:gd name="connsiteY6" fmla="*/ 1620435 h 1639569"/>
              <a:gd name="connsiteX7" fmla="*/ 0 w 2301228"/>
              <a:gd name="connsiteY7" fmla="*/ 19134 h 1639569"/>
              <a:gd name="connsiteX8" fmla="*/ 19134 w 2301228"/>
              <a:gd name="connsiteY8" fmla="*/ 0 h 163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1228" h="1639569">
                <a:moveTo>
                  <a:pt x="19134" y="0"/>
                </a:moveTo>
                <a:lnTo>
                  <a:pt x="2282094" y="0"/>
                </a:lnTo>
                <a:cubicBezTo>
                  <a:pt x="2292661" y="0"/>
                  <a:pt x="2301228" y="8567"/>
                  <a:pt x="2301228" y="19134"/>
                </a:cubicBezTo>
                <a:lnTo>
                  <a:pt x="2301228" y="1620435"/>
                </a:lnTo>
                <a:cubicBezTo>
                  <a:pt x="2301228" y="1631002"/>
                  <a:pt x="2292661" y="1639569"/>
                  <a:pt x="2282094" y="1639569"/>
                </a:cubicBezTo>
                <a:lnTo>
                  <a:pt x="19134" y="1639569"/>
                </a:lnTo>
                <a:cubicBezTo>
                  <a:pt x="8567" y="1639569"/>
                  <a:pt x="0" y="1631002"/>
                  <a:pt x="0" y="1620435"/>
                </a:cubicBezTo>
                <a:lnTo>
                  <a:pt x="0" y="19134"/>
                </a:lnTo>
                <a:cubicBezTo>
                  <a:pt x="0" y="8567"/>
                  <a:pt x="8567" y="0"/>
                  <a:pt x="19134"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4" name="Picture Placeholder 13">
            <a:extLst>
              <a:ext uri="{FF2B5EF4-FFF2-40B4-BE49-F238E27FC236}">
                <a16:creationId xmlns:a16="http://schemas.microsoft.com/office/drawing/2014/main" id="{58E38152-0B0D-472E-AF90-F9BD7440989E}"/>
              </a:ext>
            </a:extLst>
          </p:cNvPr>
          <p:cNvSpPr>
            <a:spLocks noGrp="1"/>
          </p:cNvSpPr>
          <p:nvPr>
            <p:ph type="pic" sz="quarter" idx="13" hasCustomPrompt="1"/>
          </p:nvPr>
        </p:nvSpPr>
        <p:spPr>
          <a:xfrm>
            <a:off x="8831229" y="2264774"/>
            <a:ext cx="2301228" cy="1639569"/>
          </a:xfrm>
          <a:custGeom>
            <a:avLst/>
            <a:gdLst>
              <a:gd name="connsiteX0" fmla="*/ 19134 w 2301228"/>
              <a:gd name="connsiteY0" fmla="*/ 0 h 1639569"/>
              <a:gd name="connsiteX1" fmla="*/ 2282094 w 2301228"/>
              <a:gd name="connsiteY1" fmla="*/ 0 h 1639569"/>
              <a:gd name="connsiteX2" fmla="*/ 2301228 w 2301228"/>
              <a:gd name="connsiteY2" fmla="*/ 19134 h 1639569"/>
              <a:gd name="connsiteX3" fmla="*/ 2301228 w 2301228"/>
              <a:gd name="connsiteY3" fmla="*/ 1620435 h 1639569"/>
              <a:gd name="connsiteX4" fmla="*/ 2282094 w 2301228"/>
              <a:gd name="connsiteY4" fmla="*/ 1639569 h 1639569"/>
              <a:gd name="connsiteX5" fmla="*/ 19134 w 2301228"/>
              <a:gd name="connsiteY5" fmla="*/ 1639569 h 1639569"/>
              <a:gd name="connsiteX6" fmla="*/ 0 w 2301228"/>
              <a:gd name="connsiteY6" fmla="*/ 1620435 h 1639569"/>
              <a:gd name="connsiteX7" fmla="*/ 0 w 2301228"/>
              <a:gd name="connsiteY7" fmla="*/ 19134 h 1639569"/>
              <a:gd name="connsiteX8" fmla="*/ 19134 w 2301228"/>
              <a:gd name="connsiteY8" fmla="*/ 0 h 163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1228" h="1639569">
                <a:moveTo>
                  <a:pt x="19134" y="0"/>
                </a:moveTo>
                <a:lnTo>
                  <a:pt x="2282094" y="0"/>
                </a:lnTo>
                <a:cubicBezTo>
                  <a:pt x="2292661" y="0"/>
                  <a:pt x="2301228" y="8567"/>
                  <a:pt x="2301228" y="19134"/>
                </a:cubicBezTo>
                <a:lnTo>
                  <a:pt x="2301228" y="1620435"/>
                </a:lnTo>
                <a:cubicBezTo>
                  <a:pt x="2301228" y="1631002"/>
                  <a:pt x="2292661" y="1639569"/>
                  <a:pt x="2282094" y="1639569"/>
                </a:cubicBezTo>
                <a:lnTo>
                  <a:pt x="19134" y="1639569"/>
                </a:lnTo>
                <a:cubicBezTo>
                  <a:pt x="8567" y="1639569"/>
                  <a:pt x="0" y="1631002"/>
                  <a:pt x="0" y="1620435"/>
                </a:cubicBezTo>
                <a:lnTo>
                  <a:pt x="0" y="19134"/>
                </a:lnTo>
                <a:cubicBezTo>
                  <a:pt x="0" y="8567"/>
                  <a:pt x="8567" y="0"/>
                  <a:pt x="19134"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976615447"/>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1250" fill="hold"/>
                                        <p:tgtEl>
                                          <p:spTgt spid="11"/>
                                        </p:tgtEl>
                                        <p:attrNameLst>
                                          <p:attrName>ppt_x</p:attrName>
                                        </p:attrNameLst>
                                      </p:cBhvr>
                                      <p:tavLst>
                                        <p:tav tm="0">
                                          <p:val>
                                            <p:strVal val="1+#ppt_w/2"/>
                                          </p:val>
                                        </p:tav>
                                        <p:tav tm="100000">
                                          <p:val>
                                            <p:strVal val="#ppt_x"/>
                                          </p:val>
                                        </p:tav>
                                      </p:tavLst>
                                    </p:anim>
                                    <p:anim calcmode="lin" valueType="num">
                                      <p:cBhvr additive="base">
                                        <p:cTn id="8" dur="12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1000" fill="hold"/>
                                        <p:tgtEl>
                                          <p:spTgt spid="12"/>
                                        </p:tgtEl>
                                        <p:attrNameLst>
                                          <p:attrName>ppt_x</p:attrName>
                                        </p:attrNameLst>
                                      </p:cBhvr>
                                      <p:tavLst>
                                        <p:tav tm="0">
                                          <p:val>
                                            <p:strVal val="1+#ppt_w/2"/>
                                          </p:val>
                                        </p:tav>
                                        <p:tav tm="100000">
                                          <p:val>
                                            <p:strVal val="#ppt_x"/>
                                          </p:val>
                                        </p:tav>
                                      </p:tavLst>
                                    </p:anim>
                                    <p:anim calcmode="lin" valueType="num">
                                      <p:cBhvr additive="base">
                                        <p:cTn id="12" dur="1000" fill="hold"/>
                                        <p:tgtEl>
                                          <p:spTgt spid="12"/>
                                        </p:tgtEl>
                                        <p:attrNameLst>
                                          <p:attrName>ppt_y</p:attrName>
                                        </p:attrNameLst>
                                      </p:cBhvr>
                                      <p:tavLst>
                                        <p:tav tm="0">
                                          <p:val>
                                            <p:strVal val="#ppt_y"/>
                                          </p:val>
                                        </p:tav>
                                        <p:tav tm="100000">
                                          <p:val>
                                            <p:strVal val="#ppt_y"/>
                                          </p:val>
                                        </p:tav>
                                      </p:tavLst>
                                    </p:anim>
                                  </p:childTnLst>
                                </p:cTn>
                              </p:par>
                              <p:par>
                                <p:cTn id="13" presetID="2" presetClass="entr" presetSubtype="2" decel="100000" fill="hold" grpId="0" nodeType="withEffect">
                                  <p:stCondLst>
                                    <p:cond delay="100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1000" fill="hold"/>
                                        <p:tgtEl>
                                          <p:spTgt spid="13"/>
                                        </p:tgtEl>
                                        <p:attrNameLst>
                                          <p:attrName>ppt_x</p:attrName>
                                        </p:attrNameLst>
                                      </p:cBhvr>
                                      <p:tavLst>
                                        <p:tav tm="0">
                                          <p:val>
                                            <p:strVal val="1+#ppt_w/2"/>
                                          </p:val>
                                        </p:tav>
                                        <p:tav tm="100000">
                                          <p:val>
                                            <p:strVal val="#ppt_x"/>
                                          </p:val>
                                        </p:tav>
                                      </p:tavLst>
                                    </p:anim>
                                    <p:anim calcmode="lin" valueType="num">
                                      <p:cBhvr additive="base">
                                        <p:cTn id="16" dur="1000" fill="hold"/>
                                        <p:tgtEl>
                                          <p:spTgt spid="13"/>
                                        </p:tgtEl>
                                        <p:attrNameLst>
                                          <p:attrName>ppt_y</p:attrName>
                                        </p:attrNameLst>
                                      </p:cBhvr>
                                      <p:tavLst>
                                        <p:tav tm="0">
                                          <p:val>
                                            <p:strVal val="#ppt_y"/>
                                          </p:val>
                                        </p:tav>
                                        <p:tav tm="100000">
                                          <p:val>
                                            <p:strVal val="#ppt_y"/>
                                          </p:val>
                                        </p:tav>
                                      </p:tavLst>
                                    </p:anim>
                                  </p:childTnLst>
                                </p:cTn>
                              </p:par>
                              <p:par>
                                <p:cTn id="17" presetID="2" presetClass="entr" presetSubtype="2" decel="100000" fill="hold" grpId="0" nodeType="withEffect">
                                  <p:stCondLst>
                                    <p:cond delay="125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1000" fill="hold"/>
                                        <p:tgtEl>
                                          <p:spTgt spid="14"/>
                                        </p:tgtEl>
                                        <p:attrNameLst>
                                          <p:attrName>ppt_x</p:attrName>
                                        </p:attrNameLst>
                                      </p:cBhvr>
                                      <p:tavLst>
                                        <p:tav tm="0">
                                          <p:val>
                                            <p:strVal val="1+#ppt_w/2"/>
                                          </p:val>
                                        </p:tav>
                                        <p:tav tm="100000">
                                          <p:val>
                                            <p:strVal val="#ppt_x"/>
                                          </p:val>
                                        </p:tav>
                                      </p:tavLst>
                                    </p:anim>
                                    <p:anim calcmode="lin" valueType="num">
                                      <p:cBhvr additive="base">
                                        <p:cTn id="20" dur="10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34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8F13D41-2694-4308-8299-4AFB85D9FF5A}"/>
              </a:ext>
            </a:extLst>
          </p:cNvPr>
          <p:cNvSpPr>
            <a:spLocks noGrp="1"/>
          </p:cNvSpPr>
          <p:nvPr>
            <p:ph type="pic" sz="quarter" idx="10" hasCustomPrompt="1"/>
          </p:nvPr>
        </p:nvSpPr>
        <p:spPr>
          <a:xfrm>
            <a:off x="6096001" y="1316746"/>
            <a:ext cx="5032011" cy="3719711"/>
          </a:xfrm>
          <a:custGeom>
            <a:avLst/>
            <a:gdLst>
              <a:gd name="connsiteX0" fmla="*/ 37234 w 5032011"/>
              <a:gd name="connsiteY0" fmla="*/ 0 h 3719711"/>
              <a:gd name="connsiteX1" fmla="*/ 4994777 w 5032011"/>
              <a:gd name="connsiteY1" fmla="*/ 0 h 3719711"/>
              <a:gd name="connsiteX2" fmla="*/ 5032011 w 5032011"/>
              <a:gd name="connsiteY2" fmla="*/ 37234 h 3719711"/>
              <a:gd name="connsiteX3" fmla="*/ 5032011 w 5032011"/>
              <a:gd name="connsiteY3" fmla="*/ 3682477 h 3719711"/>
              <a:gd name="connsiteX4" fmla="*/ 4994777 w 5032011"/>
              <a:gd name="connsiteY4" fmla="*/ 3719711 h 3719711"/>
              <a:gd name="connsiteX5" fmla="*/ 37234 w 5032011"/>
              <a:gd name="connsiteY5" fmla="*/ 3719711 h 3719711"/>
              <a:gd name="connsiteX6" fmla="*/ 0 w 5032011"/>
              <a:gd name="connsiteY6" fmla="*/ 3682477 h 3719711"/>
              <a:gd name="connsiteX7" fmla="*/ 0 w 5032011"/>
              <a:gd name="connsiteY7" fmla="*/ 37234 h 3719711"/>
              <a:gd name="connsiteX8" fmla="*/ 37234 w 5032011"/>
              <a:gd name="connsiteY8" fmla="*/ 0 h 3719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032011" h="3719711">
                <a:moveTo>
                  <a:pt x="37234" y="0"/>
                </a:moveTo>
                <a:lnTo>
                  <a:pt x="4994777" y="0"/>
                </a:lnTo>
                <a:cubicBezTo>
                  <a:pt x="5015341" y="0"/>
                  <a:pt x="5032011" y="16670"/>
                  <a:pt x="5032011" y="37234"/>
                </a:cubicBezTo>
                <a:lnTo>
                  <a:pt x="5032011" y="3682477"/>
                </a:lnTo>
                <a:cubicBezTo>
                  <a:pt x="5032011" y="3703041"/>
                  <a:pt x="5015341" y="3719711"/>
                  <a:pt x="4994777" y="3719711"/>
                </a:cubicBezTo>
                <a:lnTo>
                  <a:pt x="37234" y="3719711"/>
                </a:lnTo>
                <a:cubicBezTo>
                  <a:pt x="16670" y="3719711"/>
                  <a:pt x="0" y="3703041"/>
                  <a:pt x="0" y="3682477"/>
                </a:cubicBezTo>
                <a:lnTo>
                  <a:pt x="0" y="37234"/>
                </a:lnTo>
                <a:cubicBezTo>
                  <a:pt x="0" y="16670"/>
                  <a:pt x="16670" y="0"/>
                  <a:pt x="37234"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345786853"/>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8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E3AC8FB4-C280-4E4F-B1F3-FEFF29AD2157}"/>
              </a:ext>
            </a:extLst>
          </p:cNvPr>
          <p:cNvSpPr>
            <a:spLocks noGrp="1"/>
          </p:cNvSpPr>
          <p:nvPr>
            <p:ph type="pic" sz="quarter" idx="10" hasCustomPrompt="1"/>
          </p:nvPr>
        </p:nvSpPr>
        <p:spPr>
          <a:xfrm>
            <a:off x="6096000" y="1135627"/>
            <a:ext cx="3684638" cy="4586748"/>
          </a:xfrm>
          <a:prstGeom prst="roundRect">
            <a:avLst>
              <a:gd name="adj" fmla="val 1304"/>
            </a:avLst>
          </a:prstGeom>
          <a:solidFill>
            <a:schemeClr val="bg1">
              <a:lumMod val="95000"/>
              <a:alpha val="30000"/>
            </a:schemeClr>
          </a:solidFill>
          <a:effectLst>
            <a:outerShdw blurRad="901700" dist="508000" dir="5400000" sx="94000" sy="94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883692981"/>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6_Title Slide">
    <p:bg>
      <p:bgPr>
        <a:gradFill flip="none" rotWithShape="1">
          <a:gsLst>
            <a:gs pos="0">
              <a:schemeClr val="accent1"/>
            </a:gs>
            <a:gs pos="90000">
              <a:schemeClr val="accent2"/>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15" name="Freeform: Shape 14">
            <a:extLst>
              <a:ext uri="{FF2B5EF4-FFF2-40B4-BE49-F238E27FC236}">
                <a16:creationId xmlns:a16="http://schemas.microsoft.com/office/drawing/2014/main" id="{B0AC472F-5F4A-4F43-96C7-D33413550D60}"/>
              </a:ext>
            </a:extLst>
          </p:cNvPr>
          <p:cNvSpPr/>
          <p:nvPr userDrawn="1"/>
        </p:nvSpPr>
        <p:spPr>
          <a:xfrm>
            <a:off x="7060722" y="0"/>
            <a:ext cx="5131278" cy="6858000"/>
          </a:xfrm>
          <a:custGeom>
            <a:avLst/>
            <a:gdLst>
              <a:gd name="connsiteX0" fmla="*/ 3226417 w 5131278"/>
              <a:gd name="connsiteY0" fmla="*/ 0 h 6858000"/>
              <a:gd name="connsiteX1" fmla="*/ 5131278 w 5131278"/>
              <a:gd name="connsiteY1" fmla="*/ 0 h 6858000"/>
              <a:gd name="connsiteX2" fmla="*/ 5131278 w 5131278"/>
              <a:gd name="connsiteY2" fmla="*/ 6858000 h 6858000"/>
              <a:gd name="connsiteX3" fmla="*/ 3226418 w 5131278"/>
              <a:gd name="connsiteY3" fmla="*/ 6858000 h 6858000"/>
              <a:gd name="connsiteX4" fmla="*/ 143248 w 5131278"/>
              <a:gd name="connsiteY4" fmla="*/ 3774830 h 6858000"/>
              <a:gd name="connsiteX5" fmla="*/ 143248 w 5131278"/>
              <a:gd name="connsiteY5" fmla="*/ 308317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31278" h="6858000">
                <a:moveTo>
                  <a:pt x="3226417" y="0"/>
                </a:moveTo>
                <a:lnTo>
                  <a:pt x="5131278" y="0"/>
                </a:lnTo>
                <a:lnTo>
                  <a:pt x="5131278" y="6858000"/>
                </a:lnTo>
                <a:lnTo>
                  <a:pt x="3226418" y="6858000"/>
                </a:lnTo>
                <a:lnTo>
                  <a:pt x="143248" y="3774830"/>
                </a:lnTo>
                <a:cubicBezTo>
                  <a:pt x="-47749" y="3583833"/>
                  <a:pt x="-47749" y="3274166"/>
                  <a:pt x="143248" y="308317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01741129"/>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1000" fill="hold"/>
                                        <p:tgtEl>
                                          <p:spTgt spid="15"/>
                                        </p:tgtEl>
                                        <p:attrNameLst>
                                          <p:attrName>ppt_x</p:attrName>
                                        </p:attrNameLst>
                                      </p:cBhvr>
                                      <p:tavLst>
                                        <p:tav tm="0">
                                          <p:val>
                                            <p:strVal val="1+#ppt_w/2"/>
                                          </p:val>
                                        </p:tav>
                                        <p:tav tm="100000">
                                          <p:val>
                                            <p:strVal val="#ppt_x"/>
                                          </p:val>
                                        </p:tav>
                                      </p:tavLst>
                                    </p:anim>
                                    <p:anim calcmode="lin" valueType="num">
                                      <p:cBhvr additive="base">
                                        <p:cTn id="8"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52_Title Slid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04577F5-DCDE-45C0-81AC-26C3F9948620}"/>
              </a:ext>
            </a:extLst>
          </p:cNvPr>
          <p:cNvSpPr/>
          <p:nvPr userDrawn="1"/>
        </p:nvSpPr>
        <p:spPr>
          <a:xfrm>
            <a:off x="6096000" y="0"/>
            <a:ext cx="6096000" cy="6858000"/>
          </a:xfrm>
          <a:prstGeom prst="rect">
            <a:avLst/>
          </a:prstGeom>
          <a:gradFill>
            <a:gsLst>
              <a:gs pos="0">
                <a:schemeClr val="accent1"/>
              </a:gs>
              <a:gs pos="92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Picture Placeholder 4">
            <a:extLst>
              <a:ext uri="{FF2B5EF4-FFF2-40B4-BE49-F238E27FC236}">
                <a16:creationId xmlns:a16="http://schemas.microsoft.com/office/drawing/2014/main" id="{4C70187C-D0EA-4E49-BB69-7BC5B1BB9682}"/>
              </a:ext>
            </a:extLst>
          </p:cNvPr>
          <p:cNvSpPr>
            <a:spLocks noGrp="1"/>
          </p:cNvSpPr>
          <p:nvPr>
            <p:ph type="pic" sz="quarter" idx="10" hasCustomPrompt="1"/>
          </p:nvPr>
        </p:nvSpPr>
        <p:spPr>
          <a:xfrm>
            <a:off x="1056969" y="929148"/>
            <a:ext cx="10078062" cy="4999704"/>
          </a:xfrm>
          <a:custGeom>
            <a:avLst/>
            <a:gdLst>
              <a:gd name="connsiteX0" fmla="*/ 0 w 10078062"/>
              <a:gd name="connsiteY0" fmla="*/ 0 h 4999704"/>
              <a:gd name="connsiteX1" fmla="*/ 10078062 w 10078062"/>
              <a:gd name="connsiteY1" fmla="*/ 0 h 4999704"/>
              <a:gd name="connsiteX2" fmla="*/ 10078062 w 10078062"/>
              <a:gd name="connsiteY2" fmla="*/ 4999704 h 4999704"/>
              <a:gd name="connsiteX3" fmla="*/ 0 w 10078062"/>
              <a:gd name="connsiteY3" fmla="*/ 4999704 h 4999704"/>
            </a:gdLst>
            <a:ahLst/>
            <a:cxnLst>
              <a:cxn ang="0">
                <a:pos x="connsiteX0" y="connsiteY0"/>
              </a:cxn>
              <a:cxn ang="0">
                <a:pos x="connsiteX1" y="connsiteY1"/>
              </a:cxn>
              <a:cxn ang="0">
                <a:pos x="connsiteX2" y="connsiteY2"/>
              </a:cxn>
              <a:cxn ang="0">
                <a:pos x="connsiteX3" y="connsiteY3"/>
              </a:cxn>
            </a:cxnLst>
            <a:rect l="l" t="t" r="r" b="b"/>
            <a:pathLst>
              <a:path w="10078062" h="4999704">
                <a:moveTo>
                  <a:pt x="0" y="0"/>
                </a:moveTo>
                <a:lnTo>
                  <a:pt x="10078062" y="0"/>
                </a:lnTo>
                <a:lnTo>
                  <a:pt x="10078062" y="4999704"/>
                </a:lnTo>
                <a:lnTo>
                  <a:pt x="0" y="4999704"/>
                </a:lnTo>
                <a:close/>
              </a:path>
            </a:pathLst>
          </a:custGeom>
          <a:solidFill>
            <a:schemeClr val="bg1">
              <a:lumMod val="95000"/>
              <a:alpha val="30000"/>
            </a:schemeClr>
          </a:solidFill>
          <a:effectLst>
            <a:outerShdw blurRad="1270000" dist="787400" dir="5400000" sx="90000" sy="90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313541039"/>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1+#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9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A28257A-2AC0-4368-ADBF-FF6B763C3D53}"/>
              </a:ext>
            </a:extLst>
          </p:cNvPr>
          <p:cNvSpPr>
            <a:spLocks noGrp="1"/>
          </p:cNvSpPr>
          <p:nvPr>
            <p:ph type="pic" sz="quarter" idx="10" hasCustomPrompt="1"/>
          </p:nvPr>
        </p:nvSpPr>
        <p:spPr>
          <a:xfrm>
            <a:off x="1088571" y="1589314"/>
            <a:ext cx="6400800" cy="3679372"/>
          </a:xfrm>
          <a:prstGeom prst="roundRect">
            <a:avLst>
              <a:gd name="adj" fmla="val 1083"/>
            </a:avLst>
          </a:prstGeom>
          <a:solidFill>
            <a:schemeClr val="bg1">
              <a:lumMod val="95000"/>
              <a:alpha val="30000"/>
            </a:schemeClr>
          </a:solidFill>
          <a:effectLst>
            <a:outerShdw blurRad="76200" dist="38100" dir="5400000" algn="t" rotWithShape="0">
              <a:prstClr val="black">
                <a:alpha val="13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041220693"/>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6084E925-F03F-4965-9681-E51F20F45E90}"/>
              </a:ext>
            </a:extLst>
          </p:cNvPr>
          <p:cNvSpPr>
            <a:spLocks noGrp="1"/>
          </p:cNvSpPr>
          <p:nvPr>
            <p:ph type="pic" sz="quarter" idx="10" hasCustomPrompt="1"/>
          </p:nvPr>
        </p:nvSpPr>
        <p:spPr>
          <a:xfrm>
            <a:off x="0" y="0"/>
            <a:ext cx="9978718" cy="6858000"/>
          </a:xfrm>
          <a:custGeom>
            <a:avLst/>
            <a:gdLst>
              <a:gd name="connsiteX0" fmla="*/ 1511161 w 9978718"/>
              <a:gd name="connsiteY0" fmla="*/ 0 h 6858000"/>
              <a:gd name="connsiteX1" fmla="*/ 9978718 w 9978718"/>
              <a:gd name="connsiteY1" fmla="*/ 0 h 6858000"/>
              <a:gd name="connsiteX2" fmla="*/ 876643 w 9978718"/>
              <a:gd name="connsiteY2" fmla="*/ 6858000 h 6858000"/>
              <a:gd name="connsiteX3" fmla="*/ 0 w 9978718"/>
              <a:gd name="connsiteY3" fmla="*/ 6858000 h 6858000"/>
              <a:gd name="connsiteX4" fmla="*/ 0 w 9978718"/>
              <a:gd name="connsiteY4" fmla="*/ 1138591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978718" h="6858000">
                <a:moveTo>
                  <a:pt x="1511161" y="0"/>
                </a:moveTo>
                <a:lnTo>
                  <a:pt x="9978718" y="0"/>
                </a:lnTo>
                <a:lnTo>
                  <a:pt x="876643" y="6858000"/>
                </a:lnTo>
                <a:lnTo>
                  <a:pt x="0" y="6858000"/>
                </a:lnTo>
                <a:lnTo>
                  <a:pt x="0" y="1138591"/>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85600126"/>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250" fill="hold"/>
                                        <p:tgtEl>
                                          <p:spTgt spid="5"/>
                                        </p:tgtEl>
                                        <p:attrNameLst>
                                          <p:attrName>ppt_x</p:attrName>
                                        </p:attrNameLst>
                                      </p:cBhvr>
                                      <p:tavLst>
                                        <p:tav tm="0">
                                          <p:val>
                                            <p:strVal val="0-#ppt_w/2"/>
                                          </p:val>
                                        </p:tav>
                                        <p:tav tm="100000">
                                          <p:val>
                                            <p:strVal val="#ppt_x"/>
                                          </p:val>
                                        </p:tav>
                                      </p:tavLst>
                                    </p:anim>
                                    <p:anim calcmode="lin" valueType="num">
                                      <p:cBhvr additive="base">
                                        <p:cTn id="8" dur="125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7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ADEA8F97-EB2D-4A11-BEF4-6E4E24DA50DB}"/>
              </a:ext>
            </a:extLst>
          </p:cNvPr>
          <p:cNvSpPr>
            <a:spLocks noGrp="1"/>
          </p:cNvSpPr>
          <p:nvPr>
            <p:ph type="pic" sz="quarter" idx="12" hasCustomPrompt="1"/>
          </p:nvPr>
        </p:nvSpPr>
        <p:spPr>
          <a:xfrm>
            <a:off x="-1" y="1654629"/>
            <a:ext cx="4905830" cy="4164332"/>
          </a:xfrm>
          <a:custGeom>
            <a:avLst/>
            <a:gdLst>
              <a:gd name="connsiteX0" fmla="*/ 0 w 4499429"/>
              <a:gd name="connsiteY0" fmla="*/ 0 h 4164332"/>
              <a:gd name="connsiteX1" fmla="*/ 4499429 w 4499429"/>
              <a:gd name="connsiteY1" fmla="*/ 0 h 4164332"/>
              <a:gd name="connsiteX2" fmla="*/ 4499429 w 4499429"/>
              <a:gd name="connsiteY2" fmla="*/ 4164332 h 4164332"/>
              <a:gd name="connsiteX3" fmla="*/ 0 w 4499429"/>
              <a:gd name="connsiteY3" fmla="*/ 4164332 h 4164332"/>
            </a:gdLst>
            <a:ahLst/>
            <a:cxnLst>
              <a:cxn ang="0">
                <a:pos x="connsiteX0" y="connsiteY0"/>
              </a:cxn>
              <a:cxn ang="0">
                <a:pos x="connsiteX1" y="connsiteY1"/>
              </a:cxn>
              <a:cxn ang="0">
                <a:pos x="connsiteX2" y="connsiteY2"/>
              </a:cxn>
              <a:cxn ang="0">
                <a:pos x="connsiteX3" y="connsiteY3"/>
              </a:cxn>
            </a:cxnLst>
            <a:rect l="l" t="t" r="r" b="b"/>
            <a:pathLst>
              <a:path w="4499429" h="4164332">
                <a:moveTo>
                  <a:pt x="0" y="0"/>
                </a:moveTo>
                <a:lnTo>
                  <a:pt x="4499429" y="0"/>
                </a:lnTo>
                <a:lnTo>
                  <a:pt x="4499429" y="4164332"/>
                </a:lnTo>
                <a:lnTo>
                  <a:pt x="0" y="4164332"/>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3" name="Picture Placeholder 10">
            <a:extLst>
              <a:ext uri="{FF2B5EF4-FFF2-40B4-BE49-F238E27FC236}">
                <a16:creationId xmlns:a16="http://schemas.microsoft.com/office/drawing/2014/main" id="{50FFE306-22E2-4E8E-85B0-D2FA29611E24}"/>
              </a:ext>
            </a:extLst>
          </p:cNvPr>
          <p:cNvSpPr>
            <a:spLocks noGrp="1"/>
          </p:cNvSpPr>
          <p:nvPr>
            <p:ph type="pic" sz="quarter" idx="11" hasCustomPrompt="1"/>
          </p:nvPr>
        </p:nvSpPr>
        <p:spPr>
          <a:xfrm>
            <a:off x="4760984" y="1462066"/>
            <a:ext cx="2086425" cy="4549458"/>
          </a:xfrm>
          <a:custGeom>
            <a:avLst/>
            <a:gdLst>
              <a:gd name="connsiteX0" fmla="*/ 195352 w 2086425"/>
              <a:gd name="connsiteY0" fmla="*/ 0 h 4549458"/>
              <a:gd name="connsiteX1" fmla="*/ 450507 w 2086425"/>
              <a:gd name="connsiteY1" fmla="*/ 0 h 4549458"/>
              <a:gd name="connsiteX2" fmla="*/ 450507 w 2086425"/>
              <a:gd name="connsiteY2" fmla="*/ 14564 h 4549458"/>
              <a:gd name="connsiteX3" fmla="*/ 606282 w 2086425"/>
              <a:gd name="connsiteY3" fmla="*/ 170339 h 4549458"/>
              <a:gd name="connsiteX4" fmla="*/ 1482976 w 2086425"/>
              <a:gd name="connsiteY4" fmla="*/ 170339 h 4549458"/>
              <a:gd name="connsiteX5" fmla="*/ 1638751 w 2086425"/>
              <a:gd name="connsiteY5" fmla="*/ 14564 h 4549458"/>
              <a:gd name="connsiteX6" fmla="*/ 1638751 w 2086425"/>
              <a:gd name="connsiteY6" fmla="*/ 0 h 4549458"/>
              <a:gd name="connsiteX7" fmla="*/ 1891073 w 2086425"/>
              <a:gd name="connsiteY7" fmla="*/ 0 h 4549458"/>
              <a:gd name="connsiteX8" fmla="*/ 2086425 w 2086425"/>
              <a:gd name="connsiteY8" fmla="*/ 195352 h 4549458"/>
              <a:gd name="connsiteX9" fmla="*/ 2086425 w 2086425"/>
              <a:gd name="connsiteY9" fmla="*/ 4354106 h 4549458"/>
              <a:gd name="connsiteX10" fmla="*/ 1891073 w 2086425"/>
              <a:gd name="connsiteY10" fmla="*/ 4549458 h 4549458"/>
              <a:gd name="connsiteX11" fmla="*/ 195352 w 2086425"/>
              <a:gd name="connsiteY11" fmla="*/ 4549458 h 4549458"/>
              <a:gd name="connsiteX12" fmla="*/ 0 w 2086425"/>
              <a:gd name="connsiteY12" fmla="*/ 4354106 h 4549458"/>
              <a:gd name="connsiteX13" fmla="*/ 0 w 2086425"/>
              <a:gd name="connsiteY13" fmla="*/ 195352 h 4549458"/>
              <a:gd name="connsiteX14" fmla="*/ 195352 w 2086425"/>
              <a:gd name="connsiteY14" fmla="*/ 0 h 454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6425" h="4549458">
                <a:moveTo>
                  <a:pt x="195352" y="0"/>
                </a:moveTo>
                <a:lnTo>
                  <a:pt x="450507" y="0"/>
                </a:lnTo>
                <a:lnTo>
                  <a:pt x="450507" y="14564"/>
                </a:lnTo>
                <a:cubicBezTo>
                  <a:pt x="450507" y="100596"/>
                  <a:pt x="520250" y="170339"/>
                  <a:pt x="606282" y="170339"/>
                </a:cubicBezTo>
                <a:lnTo>
                  <a:pt x="1482976" y="170339"/>
                </a:lnTo>
                <a:cubicBezTo>
                  <a:pt x="1569008" y="170339"/>
                  <a:pt x="1638751" y="100596"/>
                  <a:pt x="1638751" y="14564"/>
                </a:cubicBezTo>
                <a:lnTo>
                  <a:pt x="1638751" y="0"/>
                </a:lnTo>
                <a:lnTo>
                  <a:pt x="1891073" y="0"/>
                </a:lnTo>
                <a:cubicBezTo>
                  <a:pt x="1998963" y="0"/>
                  <a:pt x="2086425" y="87462"/>
                  <a:pt x="2086425" y="195352"/>
                </a:cubicBezTo>
                <a:lnTo>
                  <a:pt x="2086425" y="4354106"/>
                </a:lnTo>
                <a:cubicBezTo>
                  <a:pt x="2086425" y="4461996"/>
                  <a:pt x="1998963" y="4549458"/>
                  <a:pt x="1891073" y="4549458"/>
                </a:cubicBezTo>
                <a:lnTo>
                  <a:pt x="195352" y="4549458"/>
                </a:lnTo>
                <a:cubicBezTo>
                  <a:pt x="87462" y="4549458"/>
                  <a:pt x="0" y="4461996"/>
                  <a:pt x="0" y="4354106"/>
                </a:cubicBezTo>
                <a:lnTo>
                  <a:pt x="0" y="195352"/>
                </a:lnTo>
                <a:cubicBezTo>
                  <a:pt x="0" y="87462"/>
                  <a:pt x="87462" y="0"/>
                  <a:pt x="195352" y="0"/>
                </a:cubicBezTo>
                <a:close/>
              </a:path>
            </a:pathLst>
          </a:custGeom>
          <a:solidFill>
            <a:schemeClr val="bg1">
              <a:lumMod val="85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r>
              <a:rPr lang="en-US" dirty="0"/>
              <a:t>Image placeholder</a:t>
            </a:r>
          </a:p>
        </p:txBody>
      </p:sp>
    </p:spTree>
    <p:extLst>
      <p:ext uri="{BB962C8B-B14F-4D97-AF65-F5344CB8AC3E}">
        <p14:creationId xmlns:p14="http://schemas.microsoft.com/office/powerpoint/2010/main" val="1999162654"/>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 grpId="0" animBg="1"/>
    </p:bld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23_Title Slide">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B38A5EE3-B7BC-455D-9792-4E4BD541264C}"/>
              </a:ext>
            </a:extLst>
          </p:cNvPr>
          <p:cNvSpPr>
            <a:spLocks noGrp="1"/>
          </p:cNvSpPr>
          <p:nvPr>
            <p:ph type="pic" sz="quarter" idx="10" hasCustomPrompt="1"/>
          </p:nvPr>
        </p:nvSpPr>
        <p:spPr>
          <a:xfrm>
            <a:off x="5181601" y="2103119"/>
            <a:ext cx="7010399" cy="1706882"/>
          </a:xfrm>
          <a:custGeom>
            <a:avLst/>
            <a:gdLst>
              <a:gd name="connsiteX0" fmla="*/ 0 w 7010399"/>
              <a:gd name="connsiteY0" fmla="*/ 0 h 1706882"/>
              <a:gd name="connsiteX1" fmla="*/ 7010399 w 7010399"/>
              <a:gd name="connsiteY1" fmla="*/ 0 h 1706882"/>
              <a:gd name="connsiteX2" fmla="*/ 7010399 w 7010399"/>
              <a:gd name="connsiteY2" fmla="*/ 1706882 h 1706882"/>
              <a:gd name="connsiteX3" fmla="*/ 0 w 7010399"/>
              <a:gd name="connsiteY3" fmla="*/ 1706882 h 1706882"/>
            </a:gdLst>
            <a:ahLst/>
            <a:cxnLst>
              <a:cxn ang="0">
                <a:pos x="connsiteX0" y="connsiteY0"/>
              </a:cxn>
              <a:cxn ang="0">
                <a:pos x="connsiteX1" y="connsiteY1"/>
              </a:cxn>
              <a:cxn ang="0">
                <a:pos x="connsiteX2" y="connsiteY2"/>
              </a:cxn>
              <a:cxn ang="0">
                <a:pos x="connsiteX3" y="connsiteY3"/>
              </a:cxn>
            </a:cxnLst>
            <a:rect l="l" t="t" r="r" b="b"/>
            <a:pathLst>
              <a:path w="7010399" h="1706882">
                <a:moveTo>
                  <a:pt x="0" y="0"/>
                </a:moveTo>
                <a:lnTo>
                  <a:pt x="7010399" y="0"/>
                </a:lnTo>
                <a:lnTo>
                  <a:pt x="7010399" y="1706882"/>
                </a:lnTo>
                <a:lnTo>
                  <a:pt x="0" y="1706882"/>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380074869"/>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1+#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53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9DBCA14-C2DA-4BFC-A800-8A2460DFD18B}"/>
              </a:ext>
            </a:extLst>
          </p:cNvPr>
          <p:cNvSpPr>
            <a:spLocks noGrp="1"/>
          </p:cNvSpPr>
          <p:nvPr>
            <p:ph type="pic" sz="quarter" idx="10" hasCustomPrompt="1"/>
          </p:nvPr>
        </p:nvSpPr>
        <p:spPr>
          <a:xfrm>
            <a:off x="0" y="1"/>
            <a:ext cx="4262284" cy="6858000"/>
          </a:xfrm>
          <a:custGeom>
            <a:avLst/>
            <a:gdLst>
              <a:gd name="connsiteX0" fmla="*/ 0 w 4262284"/>
              <a:gd name="connsiteY0" fmla="*/ 0 h 6858000"/>
              <a:gd name="connsiteX1" fmla="*/ 4262284 w 4262284"/>
              <a:gd name="connsiteY1" fmla="*/ 0 h 6858000"/>
              <a:gd name="connsiteX2" fmla="*/ 4262284 w 4262284"/>
              <a:gd name="connsiteY2" fmla="*/ 6858000 h 6858000"/>
              <a:gd name="connsiteX3" fmla="*/ 0 w 4262284"/>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62284" h="6858000">
                <a:moveTo>
                  <a:pt x="0" y="0"/>
                </a:moveTo>
                <a:lnTo>
                  <a:pt x="4262284" y="0"/>
                </a:lnTo>
                <a:lnTo>
                  <a:pt x="4262284" y="6858000"/>
                </a:lnTo>
                <a:lnTo>
                  <a:pt x="0" y="6858000"/>
                </a:lnTo>
                <a:close/>
              </a:path>
            </a:pathLst>
          </a:custGeom>
          <a:solidFill>
            <a:schemeClr val="bg1">
              <a:lumMod val="95000"/>
              <a:alpha val="30000"/>
            </a:schemeClr>
          </a:solidFill>
          <a:effectLst>
            <a:outerShdw blurRad="228600" dist="38100" dir="2700000" algn="tl" rotWithShape="0">
              <a:prstClr val="black">
                <a:alpha val="25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267324269"/>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0-#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p>
            <a:fld id="{9BF9DC07-8F4A-48F4-A5A8-00A4D7204BFB}" type="datetimeFigureOut">
              <a:rPr lang="fr-FR" smtClean="0"/>
              <a:t>05/04/2023</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AFA4531-912B-4088-BD71-077FD02C9B00}" type="slidenum">
              <a:rPr lang="fr-FR" smtClean="0"/>
              <a:t>‹N°›</a:t>
            </a:fld>
            <a:endParaRPr lang="fr-FR"/>
          </a:p>
        </p:txBody>
      </p:sp>
    </p:spTree>
    <p:extLst>
      <p:ext uri="{BB962C8B-B14F-4D97-AF65-F5344CB8AC3E}">
        <p14:creationId xmlns:p14="http://schemas.microsoft.com/office/powerpoint/2010/main" val="2293778589"/>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3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9210696"/>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4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DF5EBD24-E8AC-465E-9D52-56F8874A22D6}"/>
              </a:ext>
            </a:extLst>
          </p:cNvPr>
          <p:cNvSpPr>
            <a:spLocks noGrp="1"/>
          </p:cNvSpPr>
          <p:nvPr>
            <p:ph type="pic" sz="quarter" idx="10" hasCustomPrompt="1"/>
          </p:nvPr>
        </p:nvSpPr>
        <p:spPr>
          <a:xfrm>
            <a:off x="1" y="1"/>
            <a:ext cx="12192000" cy="3428999"/>
          </a:xfrm>
          <a:prstGeom prst="rect">
            <a:avLst/>
          </a:prstGeom>
          <a:solidFill>
            <a:schemeClr val="bg1">
              <a:lumMod val="95000"/>
              <a:alpha val="30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737906408"/>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33_Title Slide">
    <p:spTree>
      <p:nvGrpSpPr>
        <p:cNvPr id="1" name=""/>
        <p:cNvGrpSpPr/>
        <p:nvPr/>
      </p:nvGrpSpPr>
      <p:grpSpPr>
        <a:xfrm>
          <a:off x="0" y="0"/>
          <a:ext cx="0" cy="0"/>
          <a:chOff x="0" y="0"/>
          <a:chExt cx="0" cy="0"/>
        </a:xfrm>
      </p:grpSpPr>
      <p:sp>
        <p:nvSpPr>
          <p:cNvPr id="4" name="Freeform: Shape 3">
            <a:extLst>
              <a:ext uri="{FF2B5EF4-FFF2-40B4-BE49-F238E27FC236}">
                <a16:creationId xmlns:a16="http://schemas.microsoft.com/office/drawing/2014/main" id="{CC21D3F7-4DD2-40D8-942B-0AE6B91A62E1}"/>
              </a:ext>
            </a:extLst>
          </p:cNvPr>
          <p:cNvSpPr/>
          <p:nvPr userDrawn="1"/>
        </p:nvSpPr>
        <p:spPr>
          <a:xfrm rot="16200000" flipH="1">
            <a:off x="3590334" y="-3590330"/>
            <a:ext cx="5011332" cy="12191993"/>
          </a:xfrm>
          <a:custGeom>
            <a:avLst/>
            <a:gdLst>
              <a:gd name="connsiteX0" fmla="*/ 0 w 5011332"/>
              <a:gd name="connsiteY0" fmla="*/ 0 h 12191993"/>
              <a:gd name="connsiteX1" fmla="*/ 0 w 5011332"/>
              <a:gd name="connsiteY1" fmla="*/ 12191993 h 12191993"/>
              <a:gd name="connsiteX2" fmla="*/ 3700692 w 5011332"/>
              <a:gd name="connsiteY2" fmla="*/ 12191993 h 12191993"/>
              <a:gd name="connsiteX3" fmla="*/ 5011332 w 5011332"/>
              <a:gd name="connsiteY3" fmla="*/ 0 h 12191993"/>
            </a:gdLst>
            <a:ahLst/>
            <a:cxnLst>
              <a:cxn ang="0">
                <a:pos x="connsiteX0" y="connsiteY0"/>
              </a:cxn>
              <a:cxn ang="0">
                <a:pos x="connsiteX1" y="connsiteY1"/>
              </a:cxn>
              <a:cxn ang="0">
                <a:pos x="connsiteX2" y="connsiteY2"/>
              </a:cxn>
              <a:cxn ang="0">
                <a:pos x="connsiteX3" y="connsiteY3"/>
              </a:cxn>
            </a:cxnLst>
            <a:rect l="l" t="t" r="r" b="b"/>
            <a:pathLst>
              <a:path w="5011332" h="12191993">
                <a:moveTo>
                  <a:pt x="0" y="0"/>
                </a:moveTo>
                <a:lnTo>
                  <a:pt x="0" y="12191993"/>
                </a:lnTo>
                <a:lnTo>
                  <a:pt x="3700692" y="12191993"/>
                </a:lnTo>
                <a:lnTo>
                  <a:pt x="5011332" y="0"/>
                </a:lnTo>
                <a:close/>
              </a:path>
            </a:pathLst>
          </a:custGeom>
          <a:solidFill>
            <a:schemeClr val="bg1">
              <a:lumMod val="75000"/>
              <a:alpha val="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Picture Placeholder 10">
            <a:extLst>
              <a:ext uri="{FF2B5EF4-FFF2-40B4-BE49-F238E27FC236}">
                <a16:creationId xmlns:a16="http://schemas.microsoft.com/office/drawing/2014/main" id="{EC9259D2-374B-4040-9EFA-B6F27D3FC147}"/>
              </a:ext>
            </a:extLst>
          </p:cNvPr>
          <p:cNvSpPr>
            <a:spLocks noGrp="1"/>
          </p:cNvSpPr>
          <p:nvPr>
            <p:ph type="pic" sz="quarter" idx="10" hasCustomPrompt="1"/>
          </p:nvPr>
        </p:nvSpPr>
        <p:spPr>
          <a:xfrm>
            <a:off x="632773" y="1154506"/>
            <a:ext cx="2518466" cy="3666489"/>
          </a:xfrm>
          <a:custGeom>
            <a:avLst/>
            <a:gdLst>
              <a:gd name="connsiteX0" fmla="*/ 20940 w 2518466"/>
              <a:gd name="connsiteY0" fmla="*/ 0 h 3666489"/>
              <a:gd name="connsiteX1" fmla="*/ 2497526 w 2518466"/>
              <a:gd name="connsiteY1" fmla="*/ 0 h 3666489"/>
              <a:gd name="connsiteX2" fmla="*/ 2518466 w 2518466"/>
              <a:gd name="connsiteY2" fmla="*/ 42789 h 3666489"/>
              <a:gd name="connsiteX3" fmla="*/ 2518466 w 2518466"/>
              <a:gd name="connsiteY3" fmla="*/ 3623701 h 3666489"/>
              <a:gd name="connsiteX4" fmla="*/ 2497526 w 2518466"/>
              <a:gd name="connsiteY4" fmla="*/ 3666489 h 3666489"/>
              <a:gd name="connsiteX5" fmla="*/ 20940 w 2518466"/>
              <a:gd name="connsiteY5" fmla="*/ 3666489 h 3666489"/>
              <a:gd name="connsiteX6" fmla="*/ 0 w 2518466"/>
              <a:gd name="connsiteY6" fmla="*/ 3623701 h 3666489"/>
              <a:gd name="connsiteX7" fmla="*/ 0 w 2518466"/>
              <a:gd name="connsiteY7" fmla="*/ 42789 h 3666489"/>
              <a:gd name="connsiteX8" fmla="*/ 20940 w 2518466"/>
              <a:gd name="connsiteY8" fmla="*/ 0 h 366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466" h="3666489">
                <a:moveTo>
                  <a:pt x="20940" y="0"/>
                </a:moveTo>
                <a:lnTo>
                  <a:pt x="2497526" y="0"/>
                </a:lnTo>
                <a:cubicBezTo>
                  <a:pt x="2509090" y="0"/>
                  <a:pt x="2518466" y="19158"/>
                  <a:pt x="2518466" y="42789"/>
                </a:cubicBezTo>
                <a:lnTo>
                  <a:pt x="2518466" y="3623701"/>
                </a:lnTo>
                <a:cubicBezTo>
                  <a:pt x="2518466" y="3647331"/>
                  <a:pt x="2509090" y="3666489"/>
                  <a:pt x="2497526" y="3666489"/>
                </a:cubicBezTo>
                <a:lnTo>
                  <a:pt x="20940" y="3666489"/>
                </a:lnTo>
                <a:cubicBezTo>
                  <a:pt x="9376" y="3666489"/>
                  <a:pt x="0" y="3647331"/>
                  <a:pt x="0" y="3623701"/>
                </a:cubicBezTo>
                <a:lnTo>
                  <a:pt x="0" y="42789"/>
                </a:lnTo>
                <a:cubicBezTo>
                  <a:pt x="0" y="19158"/>
                  <a:pt x="9376" y="0"/>
                  <a:pt x="20940" y="0"/>
                </a:cubicBezTo>
                <a:close/>
              </a:path>
            </a:pathLst>
          </a:custGeom>
          <a:solidFill>
            <a:schemeClr val="bg1">
              <a:lumMod val="95000"/>
              <a:alpha val="30000"/>
            </a:schemeClr>
          </a:solidFill>
          <a:ln w="12700">
            <a:noFill/>
          </a:ln>
          <a:effectLst>
            <a:outerShdw blurRad="698500" dist="495300" dir="5400000" sx="92000" sy="9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
        <p:nvSpPr>
          <p:cNvPr id="12" name="Picture Placeholder 11">
            <a:extLst>
              <a:ext uri="{FF2B5EF4-FFF2-40B4-BE49-F238E27FC236}">
                <a16:creationId xmlns:a16="http://schemas.microsoft.com/office/drawing/2014/main" id="{9C59378F-4C4D-4C27-BF64-0C2EAE562170}"/>
              </a:ext>
            </a:extLst>
          </p:cNvPr>
          <p:cNvSpPr>
            <a:spLocks noGrp="1"/>
          </p:cNvSpPr>
          <p:nvPr>
            <p:ph type="pic" sz="quarter" idx="11" hasCustomPrompt="1"/>
          </p:nvPr>
        </p:nvSpPr>
        <p:spPr>
          <a:xfrm>
            <a:off x="3364386" y="2964427"/>
            <a:ext cx="2518466" cy="3083133"/>
          </a:xfrm>
          <a:custGeom>
            <a:avLst/>
            <a:gdLst>
              <a:gd name="connsiteX0" fmla="*/ 20940 w 2518466"/>
              <a:gd name="connsiteY0" fmla="*/ 0 h 3083133"/>
              <a:gd name="connsiteX1" fmla="*/ 2497526 w 2518466"/>
              <a:gd name="connsiteY1" fmla="*/ 0 h 3083133"/>
              <a:gd name="connsiteX2" fmla="*/ 2518466 w 2518466"/>
              <a:gd name="connsiteY2" fmla="*/ 35981 h 3083133"/>
              <a:gd name="connsiteX3" fmla="*/ 2518466 w 2518466"/>
              <a:gd name="connsiteY3" fmla="*/ 3047153 h 3083133"/>
              <a:gd name="connsiteX4" fmla="*/ 2497526 w 2518466"/>
              <a:gd name="connsiteY4" fmla="*/ 3083133 h 3083133"/>
              <a:gd name="connsiteX5" fmla="*/ 20940 w 2518466"/>
              <a:gd name="connsiteY5" fmla="*/ 3083133 h 3083133"/>
              <a:gd name="connsiteX6" fmla="*/ 0 w 2518466"/>
              <a:gd name="connsiteY6" fmla="*/ 3047153 h 3083133"/>
              <a:gd name="connsiteX7" fmla="*/ 0 w 2518466"/>
              <a:gd name="connsiteY7" fmla="*/ 35981 h 3083133"/>
              <a:gd name="connsiteX8" fmla="*/ 20940 w 2518466"/>
              <a:gd name="connsiteY8" fmla="*/ 0 h 3083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8466" h="3083133">
                <a:moveTo>
                  <a:pt x="20940" y="0"/>
                </a:moveTo>
                <a:lnTo>
                  <a:pt x="2497526" y="0"/>
                </a:lnTo>
                <a:cubicBezTo>
                  <a:pt x="2509090" y="0"/>
                  <a:pt x="2518466" y="16110"/>
                  <a:pt x="2518466" y="35981"/>
                </a:cubicBezTo>
                <a:lnTo>
                  <a:pt x="2518466" y="3047153"/>
                </a:lnTo>
                <a:cubicBezTo>
                  <a:pt x="2518466" y="3067023"/>
                  <a:pt x="2509090" y="3083133"/>
                  <a:pt x="2497526" y="3083133"/>
                </a:cubicBezTo>
                <a:lnTo>
                  <a:pt x="20940" y="3083133"/>
                </a:lnTo>
                <a:cubicBezTo>
                  <a:pt x="9376" y="3083133"/>
                  <a:pt x="0" y="3067023"/>
                  <a:pt x="0" y="3047153"/>
                </a:cubicBezTo>
                <a:lnTo>
                  <a:pt x="0" y="35981"/>
                </a:lnTo>
                <a:cubicBezTo>
                  <a:pt x="0" y="16110"/>
                  <a:pt x="9376" y="0"/>
                  <a:pt x="20940" y="0"/>
                </a:cubicBezTo>
                <a:close/>
              </a:path>
            </a:pathLst>
          </a:custGeom>
          <a:solidFill>
            <a:schemeClr val="bg1">
              <a:lumMod val="95000"/>
              <a:alpha val="30000"/>
            </a:schemeClr>
          </a:solidFill>
          <a:ln w="12700">
            <a:noFill/>
          </a:ln>
          <a:effectLst>
            <a:outerShdw blurRad="698500" dist="495300" dir="5400000" sx="92000" sy="9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4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1537749194"/>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750" fill="hold"/>
                                        <p:tgtEl>
                                          <p:spTgt spid="11"/>
                                        </p:tgtEl>
                                        <p:attrNameLst>
                                          <p:attrName>ppt_x</p:attrName>
                                        </p:attrNameLst>
                                      </p:cBhvr>
                                      <p:tavLst>
                                        <p:tav tm="0">
                                          <p:val>
                                            <p:strVal val="0-#ppt_w/2"/>
                                          </p:val>
                                        </p:tav>
                                        <p:tav tm="100000">
                                          <p:val>
                                            <p:strVal val="#ppt_x"/>
                                          </p:val>
                                        </p:tav>
                                      </p:tavLst>
                                    </p:anim>
                                    <p:anim calcmode="lin" valueType="num">
                                      <p:cBhvr additive="base">
                                        <p:cTn id="12"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41_Title Slide">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55E4551A-18CC-4F5C-A5CF-845435759317}"/>
              </a:ext>
            </a:extLst>
          </p:cNvPr>
          <p:cNvSpPr>
            <a:spLocks noGrp="1"/>
          </p:cNvSpPr>
          <p:nvPr>
            <p:ph type="pic" sz="quarter" idx="10" hasCustomPrompt="1"/>
          </p:nvPr>
        </p:nvSpPr>
        <p:spPr>
          <a:xfrm>
            <a:off x="0" y="0"/>
            <a:ext cx="12192000" cy="4793226"/>
          </a:xfrm>
          <a:custGeom>
            <a:avLst/>
            <a:gdLst>
              <a:gd name="connsiteX0" fmla="*/ 0 w 12192000"/>
              <a:gd name="connsiteY0" fmla="*/ 0 h 4793226"/>
              <a:gd name="connsiteX1" fmla="*/ 12192000 w 12192000"/>
              <a:gd name="connsiteY1" fmla="*/ 0 h 4793226"/>
              <a:gd name="connsiteX2" fmla="*/ 12192000 w 12192000"/>
              <a:gd name="connsiteY2" fmla="*/ 4793226 h 4793226"/>
              <a:gd name="connsiteX3" fmla="*/ 0 w 12192000"/>
              <a:gd name="connsiteY3" fmla="*/ 4793226 h 4793226"/>
            </a:gdLst>
            <a:ahLst/>
            <a:cxnLst>
              <a:cxn ang="0">
                <a:pos x="connsiteX0" y="connsiteY0"/>
              </a:cxn>
              <a:cxn ang="0">
                <a:pos x="connsiteX1" y="connsiteY1"/>
              </a:cxn>
              <a:cxn ang="0">
                <a:pos x="connsiteX2" y="connsiteY2"/>
              </a:cxn>
              <a:cxn ang="0">
                <a:pos x="connsiteX3" y="connsiteY3"/>
              </a:cxn>
            </a:cxnLst>
            <a:rect l="l" t="t" r="r" b="b"/>
            <a:pathLst>
              <a:path w="12192000" h="4793226">
                <a:moveTo>
                  <a:pt x="0" y="0"/>
                </a:moveTo>
                <a:lnTo>
                  <a:pt x="12192000" y="0"/>
                </a:lnTo>
                <a:lnTo>
                  <a:pt x="12192000" y="4793226"/>
                </a:lnTo>
                <a:lnTo>
                  <a:pt x="0" y="4793226"/>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5" name="Picture Placeholder 14">
            <a:extLst>
              <a:ext uri="{FF2B5EF4-FFF2-40B4-BE49-F238E27FC236}">
                <a16:creationId xmlns:a16="http://schemas.microsoft.com/office/drawing/2014/main" id="{441CEA0E-1696-45C3-A17D-31DB975F32E4}"/>
              </a:ext>
            </a:extLst>
          </p:cNvPr>
          <p:cNvSpPr>
            <a:spLocks noGrp="1"/>
          </p:cNvSpPr>
          <p:nvPr>
            <p:ph type="pic" sz="quarter" idx="11" hasCustomPrompt="1"/>
          </p:nvPr>
        </p:nvSpPr>
        <p:spPr>
          <a:xfrm>
            <a:off x="6095999" y="867800"/>
            <a:ext cx="5050971" cy="5312236"/>
          </a:xfrm>
          <a:prstGeom prst="rect">
            <a:avLst/>
          </a:prstGeom>
          <a:noFill/>
          <a:effectLst>
            <a:outerShdw blurRad="330200" dist="254000" dir="16200000" sx="94000" sy="94000" rotWithShape="0">
              <a:prstClr val="black">
                <a:alpha val="40000"/>
              </a:prstClr>
            </a:outerShdw>
          </a:effectLst>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413398663"/>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250" fill="hold"/>
                                        <p:tgtEl>
                                          <p:spTgt spid="13"/>
                                        </p:tgtEl>
                                        <p:attrNameLst>
                                          <p:attrName>ppt_x</p:attrName>
                                        </p:attrNameLst>
                                      </p:cBhvr>
                                      <p:tavLst>
                                        <p:tav tm="0">
                                          <p:val>
                                            <p:strVal val="#ppt_x"/>
                                          </p:val>
                                        </p:tav>
                                        <p:tav tm="100000">
                                          <p:val>
                                            <p:strVal val="#ppt_x"/>
                                          </p:val>
                                        </p:tav>
                                      </p:tavLst>
                                    </p:anim>
                                    <p:anim calcmode="lin" valueType="num">
                                      <p:cBhvr additive="base">
                                        <p:cTn id="8" dur="125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2" decel="100000" fill="hold" grpId="0" nodeType="withEffect">
                                  <p:stCondLst>
                                    <p:cond delay="750"/>
                                  </p:stCondLst>
                                  <p:childTnLst>
                                    <p:set>
                                      <p:cBhvr>
                                        <p:cTn id="10" dur="1" fill="hold">
                                          <p:stCondLst>
                                            <p:cond delay="0"/>
                                          </p:stCondLst>
                                        </p:cTn>
                                        <p:tgtEl>
                                          <p:spTgt spid="15"/>
                                        </p:tgtEl>
                                        <p:attrNameLst>
                                          <p:attrName>style.visibility</p:attrName>
                                        </p:attrNameLst>
                                      </p:cBhvr>
                                      <p:to>
                                        <p:strVal val="visible"/>
                                      </p:to>
                                    </p:set>
                                    <p:anim calcmode="lin" valueType="num">
                                      <p:cBhvr additive="base">
                                        <p:cTn id="11" dur="1000" fill="hold"/>
                                        <p:tgtEl>
                                          <p:spTgt spid="15"/>
                                        </p:tgtEl>
                                        <p:attrNameLst>
                                          <p:attrName>ppt_x</p:attrName>
                                        </p:attrNameLst>
                                      </p:cBhvr>
                                      <p:tavLst>
                                        <p:tav tm="0">
                                          <p:val>
                                            <p:strVal val="1+#ppt_w/2"/>
                                          </p:val>
                                        </p:tav>
                                        <p:tav tm="100000">
                                          <p:val>
                                            <p:strVal val="#ppt_x"/>
                                          </p:val>
                                        </p:tav>
                                      </p:tavLst>
                                    </p:anim>
                                    <p:anim calcmode="lin" valueType="num">
                                      <p:cBhvr additive="base">
                                        <p:cTn id="12" dur="1000" fill="hold"/>
                                        <p:tgtEl>
                                          <p:spTgt spid="1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p:bld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42_Title Slid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7FD757A-9B39-49EF-983F-B99FFA03C5BA}"/>
              </a:ext>
            </a:extLst>
          </p:cNvPr>
          <p:cNvSpPr>
            <a:spLocks noGrp="1"/>
          </p:cNvSpPr>
          <p:nvPr>
            <p:ph type="pic" sz="quarter" idx="10" hasCustomPrompt="1"/>
          </p:nvPr>
        </p:nvSpPr>
        <p:spPr>
          <a:xfrm>
            <a:off x="1511094" y="0"/>
            <a:ext cx="10680906" cy="6858000"/>
          </a:xfrm>
          <a:custGeom>
            <a:avLst/>
            <a:gdLst>
              <a:gd name="connsiteX0" fmla="*/ 9102075 w 10680906"/>
              <a:gd name="connsiteY0" fmla="*/ 0 h 6858000"/>
              <a:gd name="connsiteX1" fmla="*/ 10680906 w 10680906"/>
              <a:gd name="connsiteY1" fmla="*/ 0 h 6858000"/>
              <a:gd name="connsiteX2" fmla="*/ 10680906 w 10680906"/>
              <a:gd name="connsiteY2" fmla="*/ 5190342 h 6858000"/>
              <a:gd name="connsiteX3" fmla="*/ 8467557 w 10680906"/>
              <a:gd name="connsiteY3" fmla="*/ 6858000 h 6858000"/>
              <a:gd name="connsiteX4" fmla="*/ 0 w 10680906"/>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80906" h="6858000">
                <a:moveTo>
                  <a:pt x="9102075" y="0"/>
                </a:moveTo>
                <a:lnTo>
                  <a:pt x="10680906" y="0"/>
                </a:lnTo>
                <a:lnTo>
                  <a:pt x="10680906" y="5190342"/>
                </a:lnTo>
                <a:lnTo>
                  <a:pt x="8467557" y="6858000"/>
                </a:lnTo>
                <a:lnTo>
                  <a:pt x="0" y="6858000"/>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011141664"/>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250" fill="hold"/>
                                        <p:tgtEl>
                                          <p:spTgt spid="7"/>
                                        </p:tgtEl>
                                        <p:attrNameLst>
                                          <p:attrName>ppt_x</p:attrName>
                                        </p:attrNameLst>
                                      </p:cBhvr>
                                      <p:tavLst>
                                        <p:tav tm="0">
                                          <p:val>
                                            <p:strVal val="1+#ppt_w/2"/>
                                          </p:val>
                                        </p:tav>
                                        <p:tav tm="100000">
                                          <p:val>
                                            <p:strVal val="#ppt_x"/>
                                          </p:val>
                                        </p:tav>
                                      </p:tavLst>
                                    </p:anim>
                                    <p:anim calcmode="lin" valueType="num">
                                      <p:cBhvr additive="base">
                                        <p:cTn id="8" dur="125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65CB18D-BA3E-47C3-A559-C7DAFDB954A5}"/>
              </a:ext>
            </a:extLst>
          </p:cNvPr>
          <p:cNvSpPr>
            <a:spLocks noGrp="1"/>
          </p:cNvSpPr>
          <p:nvPr>
            <p:ph type="pic" sz="quarter" idx="10" hasCustomPrompt="1"/>
          </p:nvPr>
        </p:nvSpPr>
        <p:spPr>
          <a:xfrm>
            <a:off x="6096000" y="1"/>
            <a:ext cx="6096000" cy="6858000"/>
          </a:xfrm>
          <a:prstGeom prst="rect">
            <a:avLst/>
          </a:prstGeom>
          <a:solidFill>
            <a:schemeClr val="bg1">
              <a:lumMod val="95000"/>
              <a:alpha val="30000"/>
            </a:schemeClr>
          </a:solidFill>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494925415"/>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39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1A4D3A1-BBD4-4FE1-B8D5-046D0CF5E457}"/>
              </a:ext>
            </a:extLst>
          </p:cNvPr>
          <p:cNvSpPr>
            <a:spLocks noGrp="1"/>
          </p:cNvSpPr>
          <p:nvPr>
            <p:ph type="pic" sz="quarter" idx="10" hasCustomPrompt="1"/>
          </p:nvPr>
        </p:nvSpPr>
        <p:spPr>
          <a:xfrm>
            <a:off x="1863214" y="2507226"/>
            <a:ext cx="3446206" cy="4350774"/>
          </a:xfrm>
          <a:custGeom>
            <a:avLst/>
            <a:gdLst>
              <a:gd name="connsiteX0" fmla="*/ 0 w 3446206"/>
              <a:gd name="connsiteY0" fmla="*/ 0 h 4350774"/>
              <a:gd name="connsiteX1" fmla="*/ 3446206 w 3446206"/>
              <a:gd name="connsiteY1" fmla="*/ 0 h 4350774"/>
              <a:gd name="connsiteX2" fmla="*/ 3446206 w 3446206"/>
              <a:gd name="connsiteY2" fmla="*/ 4350774 h 4350774"/>
              <a:gd name="connsiteX3" fmla="*/ 0 w 3446206"/>
              <a:gd name="connsiteY3" fmla="*/ 4350774 h 4350774"/>
            </a:gdLst>
            <a:ahLst/>
            <a:cxnLst>
              <a:cxn ang="0">
                <a:pos x="connsiteX0" y="connsiteY0"/>
              </a:cxn>
              <a:cxn ang="0">
                <a:pos x="connsiteX1" y="connsiteY1"/>
              </a:cxn>
              <a:cxn ang="0">
                <a:pos x="connsiteX2" y="connsiteY2"/>
              </a:cxn>
              <a:cxn ang="0">
                <a:pos x="connsiteX3" y="connsiteY3"/>
              </a:cxn>
            </a:cxnLst>
            <a:rect l="l" t="t" r="r" b="b"/>
            <a:pathLst>
              <a:path w="3446206" h="4350774">
                <a:moveTo>
                  <a:pt x="0" y="0"/>
                </a:moveTo>
                <a:lnTo>
                  <a:pt x="3446206" y="0"/>
                </a:lnTo>
                <a:lnTo>
                  <a:pt x="3446206" y="4350774"/>
                </a:lnTo>
                <a:lnTo>
                  <a:pt x="0" y="4350774"/>
                </a:lnTo>
                <a:close/>
              </a:path>
            </a:pathLst>
          </a:custGeom>
          <a:solidFill>
            <a:schemeClr val="bg1">
              <a:lumMod val="95000"/>
              <a:alpha val="30000"/>
            </a:schemeClr>
          </a:solidFill>
          <a:effectLst>
            <a:outerShdw blurRad="1066800" dist="419100" dir="5400000" sx="79000" sy="79000" algn="t" rotWithShape="0">
              <a:prstClr val="black">
                <a:alpha val="40000"/>
              </a:prstClr>
            </a:outerShdw>
          </a:effectLst>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915876990"/>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1_Title Slide">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59545BBD-E174-456A-9222-DD226C3584CB}"/>
              </a:ext>
            </a:extLst>
          </p:cNvPr>
          <p:cNvSpPr>
            <a:spLocks noGrp="1"/>
          </p:cNvSpPr>
          <p:nvPr>
            <p:ph type="pic" sz="quarter" idx="11" hasCustomPrompt="1"/>
          </p:nvPr>
        </p:nvSpPr>
        <p:spPr>
          <a:xfrm>
            <a:off x="1833716" y="1828800"/>
            <a:ext cx="4100051" cy="2153266"/>
          </a:xfrm>
          <a:custGeom>
            <a:avLst/>
            <a:gdLst>
              <a:gd name="connsiteX0" fmla="*/ 31973 w 4100051"/>
              <a:gd name="connsiteY0" fmla="*/ 0 h 2403987"/>
              <a:gd name="connsiteX1" fmla="*/ 4068078 w 4100051"/>
              <a:gd name="connsiteY1" fmla="*/ 0 h 2403987"/>
              <a:gd name="connsiteX2" fmla="*/ 4100051 w 4100051"/>
              <a:gd name="connsiteY2" fmla="*/ 31973 h 2403987"/>
              <a:gd name="connsiteX3" fmla="*/ 4100051 w 4100051"/>
              <a:gd name="connsiteY3" fmla="*/ 2372014 h 2403987"/>
              <a:gd name="connsiteX4" fmla="*/ 4068078 w 4100051"/>
              <a:gd name="connsiteY4" fmla="*/ 2403987 h 2403987"/>
              <a:gd name="connsiteX5" fmla="*/ 31973 w 4100051"/>
              <a:gd name="connsiteY5" fmla="*/ 2403987 h 2403987"/>
              <a:gd name="connsiteX6" fmla="*/ 0 w 4100051"/>
              <a:gd name="connsiteY6" fmla="*/ 2372014 h 2403987"/>
              <a:gd name="connsiteX7" fmla="*/ 0 w 4100051"/>
              <a:gd name="connsiteY7" fmla="*/ 31973 h 2403987"/>
              <a:gd name="connsiteX8" fmla="*/ 31973 w 4100051"/>
              <a:gd name="connsiteY8" fmla="*/ 0 h 24039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00051" h="2403987">
                <a:moveTo>
                  <a:pt x="31973" y="0"/>
                </a:moveTo>
                <a:lnTo>
                  <a:pt x="4068078" y="0"/>
                </a:lnTo>
                <a:cubicBezTo>
                  <a:pt x="4085736" y="0"/>
                  <a:pt x="4100051" y="14315"/>
                  <a:pt x="4100051" y="31973"/>
                </a:cubicBezTo>
                <a:lnTo>
                  <a:pt x="4100051" y="2372014"/>
                </a:lnTo>
                <a:cubicBezTo>
                  <a:pt x="4100051" y="2389672"/>
                  <a:pt x="4085736" y="2403987"/>
                  <a:pt x="4068078" y="2403987"/>
                </a:cubicBezTo>
                <a:lnTo>
                  <a:pt x="31973" y="2403987"/>
                </a:lnTo>
                <a:cubicBezTo>
                  <a:pt x="14315" y="2403987"/>
                  <a:pt x="0" y="2389672"/>
                  <a:pt x="0" y="2372014"/>
                </a:cubicBezTo>
                <a:lnTo>
                  <a:pt x="0" y="31973"/>
                </a:lnTo>
                <a:cubicBezTo>
                  <a:pt x="0" y="14315"/>
                  <a:pt x="14315" y="0"/>
                  <a:pt x="31973"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9" name="Picture Placeholder 8">
            <a:extLst>
              <a:ext uri="{FF2B5EF4-FFF2-40B4-BE49-F238E27FC236}">
                <a16:creationId xmlns:a16="http://schemas.microsoft.com/office/drawing/2014/main" id="{FF812562-087B-44F2-8EC3-608A722B2DA0}"/>
              </a:ext>
            </a:extLst>
          </p:cNvPr>
          <p:cNvSpPr>
            <a:spLocks noGrp="1"/>
          </p:cNvSpPr>
          <p:nvPr>
            <p:ph type="pic" sz="quarter" idx="10" hasCustomPrompt="1"/>
          </p:nvPr>
        </p:nvSpPr>
        <p:spPr>
          <a:xfrm>
            <a:off x="5535561" y="3417102"/>
            <a:ext cx="4822723" cy="2747725"/>
          </a:xfrm>
          <a:custGeom>
            <a:avLst/>
            <a:gdLst>
              <a:gd name="connsiteX0" fmla="*/ 40800 w 4822723"/>
              <a:gd name="connsiteY0" fmla="*/ 0 h 3067663"/>
              <a:gd name="connsiteX1" fmla="*/ 4781923 w 4822723"/>
              <a:gd name="connsiteY1" fmla="*/ 0 h 3067663"/>
              <a:gd name="connsiteX2" fmla="*/ 4822723 w 4822723"/>
              <a:gd name="connsiteY2" fmla="*/ 40800 h 3067663"/>
              <a:gd name="connsiteX3" fmla="*/ 4822723 w 4822723"/>
              <a:gd name="connsiteY3" fmla="*/ 3026863 h 3067663"/>
              <a:gd name="connsiteX4" fmla="*/ 4781923 w 4822723"/>
              <a:gd name="connsiteY4" fmla="*/ 3067663 h 3067663"/>
              <a:gd name="connsiteX5" fmla="*/ 40800 w 4822723"/>
              <a:gd name="connsiteY5" fmla="*/ 3067663 h 3067663"/>
              <a:gd name="connsiteX6" fmla="*/ 0 w 4822723"/>
              <a:gd name="connsiteY6" fmla="*/ 3026863 h 3067663"/>
              <a:gd name="connsiteX7" fmla="*/ 0 w 4822723"/>
              <a:gd name="connsiteY7" fmla="*/ 40800 h 3067663"/>
              <a:gd name="connsiteX8" fmla="*/ 40800 w 4822723"/>
              <a:gd name="connsiteY8" fmla="*/ 0 h 3067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22723" h="3067663">
                <a:moveTo>
                  <a:pt x="40800" y="0"/>
                </a:moveTo>
                <a:lnTo>
                  <a:pt x="4781923" y="0"/>
                </a:lnTo>
                <a:cubicBezTo>
                  <a:pt x="4804456" y="0"/>
                  <a:pt x="4822723" y="18267"/>
                  <a:pt x="4822723" y="40800"/>
                </a:cubicBezTo>
                <a:lnTo>
                  <a:pt x="4822723" y="3026863"/>
                </a:lnTo>
                <a:cubicBezTo>
                  <a:pt x="4822723" y="3049396"/>
                  <a:pt x="4804456" y="3067663"/>
                  <a:pt x="4781923" y="3067663"/>
                </a:cubicBezTo>
                <a:lnTo>
                  <a:pt x="40800" y="3067663"/>
                </a:lnTo>
                <a:cubicBezTo>
                  <a:pt x="18267" y="3067663"/>
                  <a:pt x="0" y="3049396"/>
                  <a:pt x="0" y="3026863"/>
                </a:cubicBezTo>
                <a:lnTo>
                  <a:pt x="0" y="40800"/>
                </a:lnTo>
                <a:cubicBezTo>
                  <a:pt x="0" y="18267"/>
                  <a:pt x="18267" y="0"/>
                  <a:pt x="40800" y="0"/>
                </a:cubicBezTo>
                <a:close/>
              </a:path>
            </a:pathLst>
          </a:custGeom>
          <a:solidFill>
            <a:schemeClr val="bg1">
              <a:lumMod val="95000"/>
              <a:alpha val="30000"/>
            </a:schemeClr>
          </a:solidFill>
          <a:ln w="12700">
            <a:noFill/>
          </a:ln>
          <a:effectLst>
            <a:outerShdw blurRad="863600" dist="330200" dir="54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en-US" sz="1800">
                <a:solidFill>
                  <a:schemeClr val="bg1">
                    <a:lumMod val="7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pPr marL="0" lvl="0" algn="ctr"/>
            <a:endParaRPr lang="en-US" dirty="0"/>
          </a:p>
        </p:txBody>
      </p:sp>
    </p:spTree>
    <p:extLst>
      <p:ext uri="{BB962C8B-B14F-4D97-AF65-F5344CB8AC3E}">
        <p14:creationId xmlns:p14="http://schemas.microsoft.com/office/powerpoint/2010/main" val="898274743"/>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0-#ppt_w/2"/>
                                          </p:val>
                                        </p:tav>
                                        <p:tav tm="100000">
                                          <p:val>
                                            <p:strVal val="#ppt_x"/>
                                          </p:val>
                                        </p:tav>
                                      </p:tavLst>
                                    </p:anim>
                                    <p:anim calcmode="lin" valueType="num">
                                      <p:cBhvr additive="base">
                                        <p:cTn id="8" dur="1000" fill="hold"/>
                                        <p:tgtEl>
                                          <p:spTgt spid="8"/>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10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1000" fill="hold"/>
                                        <p:tgtEl>
                                          <p:spTgt spid="9"/>
                                        </p:tgtEl>
                                        <p:attrNameLst>
                                          <p:attrName>ppt_x</p:attrName>
                                        </p:attrNameLst>
                                      </p:cBhvr>
                                      <p:tavLst>
                                        <p:tav tm="0">
                                          <p:val>
                                            <p:strVal val="1+#ppt_w/2"/>
                                          </p:val>
                                        </p:tav>
                                        <p:tav tm="100000">
                                          <p:val>
                                            <p:strVal val="#ppt_x"/>
                                          </p:val>
                                        </p:tav>
                                      </p:tavLst>
                                    </p:anim>
                                    <p:anim calcmode="lin" valueType="num">
                                      <p:cBhvr additive="base">
                                        <p:cTn id="12"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40_Title Slide">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475910C5-AEE8-4D62-BC7D-B48DF8FAB626}"/>
              </a:ext>
            </a:extLst>
          </p:cNvPr>
          <p:cNvSpPr>
            <a:spLocks noGrp="1"/>
          </p:cNvSpPr>
          <p:nvPr>
            <p:ph type="pic" sz="quarter" idx="10" hasCustomPrompt="1"/>
          </p:nvPr>
        </p:nvSpPr>
        <p:spPr>
          <a:xfrm>
            <a:off x="6095999" y="929148"/>
            <a:ext cx="5098027" cy="4999704"/>
          </a:xfrm>
          <a:custGeom>
            <a:avLst/>
            <a:gdLst>
              <a:gd name="connsiteX0" fmla="*/ 0 w 5098027"/>
              <a:gd name="connsiteY0" fmla="*/ 0 h 4999704"/>
              <a:gd name="connsiteX1" fmla="*/ 5098027 w 5098027"/>
              <a:gd name="connsiteY1" fmla="*/ 0 h 4999704"/>
              <a:gd name="connsiteX2" fmla="*/ 5098027 w 5098027"/>
              <a:gd name="connsiteY2" fmla="*/ 4999704 h 4999704"/>
              <a:gd name="connsiteX3" fmla="*/ 0 w 5098027"/>
              <a:gd name="connsiteY3" fmla="*/ 4999704 h 4999704"/>
            </a:gdLst>
            <a:ahLst/>
            <a:cxnLst>
              <a:cxn ang="0">
                <a:pos x="connsiteX0" y="connsiteY0"/>
              </a:cxn>
              <a:cxn ang="0">
                <a:pos x="connsiteX1" y="connsiteY1"/>
              </a:cxn>
              <a:cxn ang="0">
                <a:pos x="connsiteX2" y="connsiteY2"/>
              </a:cxn>
              <a:cxn ang="0">
                <a:pos x="connsiteX3" y="connsiteY3"/>
              </a:cxn>
            </a:cxnLst>
            <a:rect l="l" t="t" r="r" b="b"/>
            <a:pathLst>
              <a:path w="5098027" h="4999704">
                <a:moveTo>
                  <a:pt x="0" y="0"/>
                </a:moveTo>
                <a:lnTo>
                  <a:pt x="5098027" y="0"/>
                </a:lnTo>
                <a:lnTo>
                  <a:pt x="5098027" y="4999704"/>
                </a:lnTo>
                <a:lnTo>
                  <a:pt x="0" y="4999704"/>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2212913804"/>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1+#ppt_w/2"/>
                                          </p:val>
                                        </p:tav>
                                        <p:tav tm="100000">
                                          <p:val>
                                            <p:strVal val="#ppt_x"/>
                                          </p:val>
                                        </p:tav>
                                      </p:tavLst>
                                    </p:anim>
                                    <p:anim calcmode="lin" valueType="num">
                                      <p:cBhvr additive="base">
                                        <p:cTn id="8" dur="10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30_Title Slide">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A312B37E-AFC7-4F7E-8300-D79469CF3327}"/>
              </a:ext>
            </a:extLst>
          </p:cNvPr>
          <p:cNvSpPr>
            <a:spLocks noGrp="1"/>
          </p:cNvSpPr>
          <p:nvPr>
            <p:ph type="pic" sz="quarter" idx="10" hasCustomPrompt="1"/>
          </p:nvPr>
        </p:nvSpPr>
        <p:spPr>
          <a:xfrm>
            <a:off x="1030515" y="1860626"/>
            <a:ext cx="2532743" cy="4034971"/>
          </a:xfrm>
          <a:custGeom>
            <a:avLst/>
            <a:gdLst>
              <a:gd name="connsiteX0" fmla="*/ 0 w 2532743"/>
              <a:gd name="connsiteY0" fmla="*/ 0 h 4034971"/>
              <a:gd name="connsiteX1" fmla="*/ 2532743 w 2532743"/>
              <a:gd name="connsiteY1" fmla="*/ 0 h 4034971"/>
              <a:gd name="connsiteX2" fmla="*/ 2532743 w 2532743"/>
              <a:gd name="connsiteY2" fmla="*/ 4034971 h 4034971"/>
              <a:gd name="connsiteX3" fmla="*/ 0 w 2532743"/>
              <a:gd name="connsiteY3" fmla="*/ 4034971 h 4034971"/>
            </a:gdLst>
            <a:ahLst/>
            <a:cxnLst>
              <a:cxn ang="0">
                <a:pos x="connsiteX0" y="connsiteY0"/>
              </a:cxn>
              <a:cxn ang="0">
                <a:pos x="connsiteX1" y="connsiteY1"/>
              </a:cxn>
              <a:cxn ang="0">
                <a:pos x="connsiteX2" y="connsiteY2"/>
              </a:cxn>
              <a:cxn ang="0">
                <a:pos x="connsiteX3" y="connsiteY3"/>
              </a:cxn>
            </a:cxnLst>
            <a:rect l="l" t="t" r="r" b="b"/>
            <a:pathLst>
              <a:path w="2532743" h="4034971">
                <a:moveTo>
                  <a:pt x="0" y="0"/>
                </a:moveTo>
                <a:lnTo>
                  <a:pt x="2532743" y="0"/>
                </a:lnTo>
                <a:lnTo>
                  <a:pt x="2532743" y="4034971"/>
                </a:lnTo>
                <a:lnTo>
                  <a:pt x="0" y="4034971"/>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9" name="Picture Placeholder 18">
            <a:extLst>
              <a:ext uri="{FF2B5EF4-FFF2-40B4-BE49-F238E27FC236}">
                <a16:creationId xmlns:a16="http://schemas.microsoft.com/office/drawing/2014/main" id="{8823DF3E-4F3F-4B40-BEFC-9DDA1DFB2A94}"/>
              </a:ext>
            </a:extLst>
          </p:cNvPr>
          <p:cNvSpPr>
            <a:spLocks noGrp="1"/>
          </p:cNvSpPr>
          <p:nvPr>
            <p:ph type="pic" sz="quarter" idx="11" hasCustomPrompt="1"/>
          </p:nvPr>
        </p:nvSpPr>
        <p:spPr>
          <a:xfrm>
            <a:off x="3563258" y="2094520"/>
            <a:ext cx="2532743" cy="4034971"/>
          </a:xfrm>
          <a:custGeom>
            <a:avLst/>
            <a:gdLst>
              <a:gd name="connsiteX0" fmla="*/ 0 w 2532743"/>
              <a:gd name="connsiteY0" fmla="*/ 0 h 4034971"/>
              <a:gd name="connsiteX1" fmla="*/ 2532743 w 2532743"/>
              <a:gd name="connsiteY1" fmla="*/ 0 h 4034971"/>
              <a:gd name="connsiteX2" fmla="*/ 2532743 w 2532743"/>
              <a:gd name="connsiteY2" fmla="*/ 4034971 h 4034971"/>
              <a:gd name="connsiteX3" fmla="*/ 0 w 2532743"/>
              <a:gd name="connsiteY3" fmla="*/ 4034971 h 4034971"/>
            </a:gdLst>
            <a:ahLst/>
            <a:cxnLst>
              <a:cxn ang="0">
                <a:pos x="connsiteX0" y="connsiteY0"/>
              </a:cxn>
              <a:cxn ang="0">
                <a:pos x="connsiteX1" y="connsiteY1"/>
              </a:cxn>
              <a:cxn ang="0">
                <a:pos x="connsiteX2" y="connsiteY2"/>
              </a:cxn>
              <a:cxn ang="0">
                <a:pos x="connsiteX3" y="connsiteY3"/>
              </a:cxn>
            </a:cxnLst>
            <a:rect l="l" t="t" r="r" b="b"/>
            <a:pathLst>
              <a:path w="2532743" h="4034971">
                <a:moveTo>
                  <a:pt x="0" y="0"/>
                </a:moveTo>
                <a:lnTo>
                  <a:pt x="2532743" y="0"/>
                </a:lnTo>
                <a:lnTo>
                  <a:pt x="2532743" y="4034971"/>
                </a:lnTo>
                <a:lnTo>
                  <a:pt x="0" y="4034971"/>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0" name="Picture Placeholder 19">
            <a:extLst>
              <a:ext uri="{FF2B5EF4-FFF2-40B4-BE49-F238E27FC236}">
                <a16:creationId xmlns:a16="http://schemas.microsoft.com/office/drawing/2014/main" id="{F1449160-55B8-4817-A608-18800B7C9648}"/>
              </a:ext>
            </a:extLst>
          </p:cNvPr>
          <p:cNvSpPr>
            <a:spLocks noGrp="1"/>
          </p:cNvSpPr>
          <p:nvPr>
            <p:ph type="pic" sz="quarter" idx="12" hasCustomPrompt="1"/>
          </p:nvPr>
        </p:nvSpPr>
        <p:spPr>
          <a:xfrm>
            <a:off x="6096001" y="1860626"/>
            <a:ext cx="2532743" cy="4034971"/>
          </a:xfrm>
          <a:custGeom>
            <a:avLst/>
            <a:gdLst>
              <a:gd name="connsiteX0" fmla="*/ 0 w 2532743"/>
              <a:gd name="connsiteY0" fmla="*/ 0 h 4034971"/>
              <a:gd name="connsiteX1" fmla="*/ 2532743 w 2532743"/>
              <a:gd name="connsiteY1" fmla="*/ 0 h 4034971"/>
              <a:gd name="connsiteX2" fmla="*/ 2532743 w 2532743"/>
              <a:gd name="connsiteY2" fmla="*/ 4034971 h 4034971"/>
              <a:gd name="connsiteX3" fmla="*/ 0 w 2532743"/>
              <a:gd name="connsiteY3" fmla="*/ 4034971 h 4034971"/>
            </a:gdLst>
            <a:ahLst/>
            <a:cxnLst>
              <a:cxn ang="0">
                <a:pos x="connsiteX0" y="connsiteY0"/>
              </a:cxn>
              <a:cxn ang="0">
                <a:pos x="connsiteX1" y="connsiteY1"/>
              </a:cxn>
              <a:cxn ang="0">
                <a:pos x="connsiteX2" y="connsiteY2"/>
              </a:cxn>
              <a:cxn ang="0">
                <a:pos x="connsiteX3" y="connsiteY3"/>
              </a:cxn>
            </a:cxnLst>
            <a:rect l="l" t="t" r="r" b="b"/>
            <a:pathLst>
              <a:path w="2532743" h="4034971">
                <a:moveTo>
                  <a:pt x="0" y="0"/>
                </a:moveTo>
                <a:lnTo>
                  <a:pt x="2532743" y="0"/>
                </a:lnTo>
                <a:lnTo>
                  <a:pt x="2532743" y="4034971"/>
                </a:lnTo>
                <a:lnTo>
                  <a:pt x="0" y="4034971"/>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1" name="Picture Placeholder 20">
            <a:extLst>
              <a:ext uri="{FF2B5EF4-FFF2-40B4-BE49-F238E27FC236}">
                <a16:creationId xmlns:a16="http://schemas.microsoft.com/office/drawing/2014/main" id="{5BA698D4-22FD-49FC-ADF9-6642B90285C1}"/>
              </a:ext>
            </a:extLst>
          </p:cNvPr>
          <p:cNvSpPr>
            <a:spLocks noGrp="1"/>
          </p:cNvSpPr>
          <p:nvPr>
            <p:ph type="pic" sz="quarter" idx="13" hasCustomPrompt="1"/>
          </p:nvPr>
        </p:nvSpPr>
        <p:spPr>
          <a:xfrm>
            <a:off x="8628744" y="2094520"/>
            <a:ext cx="2532743" cy="4034971"/>
          </a:xfrm>
          <a:custGeom>
            <a:avLst/>
            <a:gdLst>
              <a:gd name="connsiteX0" fmla="*/ 0 w 2532743"/>
              <a:gd name="connsiteY0" fmla="*/ 0 h 4034971"/>
              <a:gd name="connsiteX1" fmla="*/ 2532743 w 2532743"/>
              <a:gd name="connsiteY1" fmla="*/ 0 h 4034971"/>
              <a:gd name="connsiteX2" fmla="*/ 2532743 w 2532743"/>
              <a:gd name="connsiteY2" fmla="*/ 4034971 h 4034971"/>
              <a:gd name="connsiteX3" fmla="*/ 0 w 2532743"/>
              <a:gd name="connsiteY3" fmla="*/ 4034971 h 4034971"/>
            </a:gdLst>
            <a:ahLst/>
            <a:cxnLst>
              <a:cxn ang="0">
                <a:pos x="connsiteX0" y="connsiteY0"/>
              </a:cxn>
              <a:cxn ang="0">
                <a:pos x="connsiteX1" y="connsiteY1"/>
              </a:cxn>
              <a:cxn ang="0">
                <a:pos x="connsiteX2" y="connsiteY2"/>
              </a:cxn>
              <a:cxn ang="0">
                <a:pos x="connsiteX3" y="connsiteY3"/>
              </a:cxn>
            </a:cxnLst>
            <a:rect l="l" t="t" r="r" b="b"/>
            <a:pathLst>
              <a:path w="2532743" h="4034971">
                <a:moveTo>
                  <a:pt x="0" y="0"/>
                </a:moveTo>
                <a:lnTo>
                  <a:pt x="2532743" y="0"/>
                </a:lnTo>
                <a:lnTo>
                  <a:pt x="2532743" y="4034971"/>
                </a:lnTo>
                <a:lnTo>
                  <a:pt x="0" y="4034971"/>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4153362752"/>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50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ppt_x"/>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20"/>
                                        </p:tgtEl>
                                        <p:attrNameLst>
                                          <p:attrName>style.visibility</p:attrName>
                                        </p:attrNameLst>
                                      </p:cBhvr>
                                      <p:to>
                                        <p:strVal val="visible"/>
                                      </p:to>
                                    </p:set>
                                    <p:anim calcmode="lin" valueType="num">
                                      <p:cBhvr additive="base">
                                        <p:cTn id="11" dur="1000" fill="hold"/>
                                        <p:tgtEl>
                                          <p:spTgt spid="20"/>
                                        </p:tgtEl>
                                        <p:attrNameLst>
                                          <p:attrName>ppt_x</p:attrName>
                                        </p:attrNameLst>
                                      </p:cBhvr>
                                      <p:tavLst>
                                        <p:tav tm="0">
                                          <p:val>
                                            <p:strVal val="#ppt_x"/>
                                          </p:val>
                                        </p:tav>
                                        <p:tav tm="100000">
                                          <p:val>
                                            <p:strVal val="#ppt_x"/>
                                          </p:val>
                                        </p:tav>
                                      </p:tavLst>
                                    </p:anim>
                                    <p:anim calcmode="lin" valueType="num">
                                      <p:cBhvr additive="base">
                                        <p:cTn id="12" dur="1000" fill="hold"/>
                                        <p:tgtEl>
                                          <p:spTgt spid="20"/>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1000"/>
                                  </p:stCondLst>
                                  <p:childTnLst>
                                    <p:set>
                                      <p:cBhvr>
                                        <p:cTn id="14" dur="1" fill="hold">
                                          <p:stCondLst>
                                            <p:cond delay="0"/>
                                          </p:stCondLst>
                                        </p:cTn>
                                        <p:tgtEl>
                                          <p:spTgt spid="19"/>
                                        </p:tgtEl>
                                        <p:attrNameLst>
                                          <p:attrName>style.visibility</p:attrName>
                                        </p:attrNameLst>
                                      </p:cBhvr>
                                      <p:to>
                                        <p:strVal val="visible"/>
                                      </p:to>
                                    </p:set>
                                    <p:anim calcmode="lin" valueType="num">
                                      <p:cBhvr additive="base">
                                        <p:cTn id="15" dur="1000" fill="hold"/>
                                        <p:tgtEl>
                                          <p:spTgt spid="19"/>
                                        </p:tgtEl>
                                        <p:attrNameLst>
                                          <p:attrName>ppt_x</p:attrName>
                                        </p:attrNameLst>
                                      </p:cBhvr>
                                      <p:tavLst>
                                        <p:tav tm="0">
                                          <p:val>
                                            <p:strVal val="#ppt_x"/>
                                          </p:val>
                                        </p:tav>
                                        <p:tav tm="100000">
                                          <p:val>
                                            <p:strVal val="#ppt_x"/>
                                          </p:val>
                                        </p:tav>
                                      </p:tavLst>
                                    </p:anim>
                                    <p:anim calcmode="lin" valueType="num">
                                      <p:cBhvr additive="base">
                                        <p:cTn id="16" dur="1000" fill="hold"/>
                                        <p:tgtEl>
                                          <p:spTgt spid="19"/>
                                        </p:tgtEl>
                                        <p:attrNameLst>
                                          <p:attrName>ppt_y</p:attrName>
                                        </p:attrNameLst>
                                      </p:cBhvr>
                                      <p:tavLst>
                                        <p:tav tm="0">
                                          <p:val>
                                            <p:strVal val="1+#ppt_h/2"/>
                                          </p:val>
                                        </p:tav>
                                        <p:tav tm="100000">
                                          <p:val>
                                            <p:strVal val="#ppt_y"/>
                                          </p:val>
                                        </p:tav>
                                      </p:tavLst>
                                    </p:anim>
                                  </p:childTnLst>
                                </p:cTn>
                              </p:par>
                              <p:par>
                                <p:cTn id="17" presetID="2" presetClass="entr" presetSubtype="4" decel="100000" fill="hold" grpId="0" nodeType="withEffect">
                                  <p:stCondLst>
                                    <p:cond delay="10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1250" fill="hold"/>
                                        <p:tgtEl>
                                          <p:spTgt spid="21"/>
                                        </p:tgtEl>
                                        <p:attrNameLst>
                                          <p:attrName>ppt_x</p:attrName>
                                        </p:attrNameLst>
                                      </p:cBhvr>
                                      <p:tavLst>
                                        <p:tav tm="0">
                                          <p:val>
                                            <p:strVal val="#ppt_x"/>
                                          </p:val>
                                        </p:tav>
                                        <p:tav tm="100000">
                                          <p:val>
                                            <p:strVal val="#ppt_x"/>
                                          </p:val>
                                        </p:tav>
                                      </p:tavLst>
                                    </p:anim>
                                    <p:anim calcmode="lin" valueType="num">
                                      <p:cBhvr additive="base">
                                        <p:cTn id="20" dur="125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838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p:cNvSpPr>
            <a:spLocks noGrp="1"/>
          </p:cNvSpPr>
          <p:nvPr>
            <p:ph type="dt" sz="half" idx="10"/>
          </p:nvPr>
        </p:nvSpPr>
        <p:spPr/>
        <p:txBody>
          <a:bodyPr/>
          <a:lstStyle/>
          <a:p>
            <a:fld id="{9BF9DC07-8F4A-48F4-A5A8-00A4D7204BFB}" type="datetimeFigureOut">
              <a:rPr lang="fr-FR" smtClean="0"/>
              <a:t>05/04/2023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AFA4531-912B-4088-BD71-077FD02C9B00}" type="slidenum">
              <a:rPr lang="fr-FR" smtClean="0"/>
              <a:t>‹N°›</a:t>
            </a:fld>
            <a:endParaRPr lang="fr-FR"/>
          </a:p>
        </p:txBody>
      </p:sp>
    </p:spTree>
    <p:extLst>
      <p:ext uri="{BB962C8B-B14F-4D97-AF65-F5344CB8AC3E}">
        <p14:creationId xmlns:p14="http://schemas.microsoft.com/office/powerpoint/2010/main" val="3483769066"/>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7_Title Slide">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C43A4FBA-F63C-4B49-9CD9-0D06A70C86EC}"/>
              </a:ext>
            </a:extLst>
          </p:cNvPr>
          <p:cNvSpPr>
            <a:spLocks noGrp="1"/>
          </p:cNvSpPr>
          <p:nvPr>
            <p:ph type="pic" sz="quarter" idx="10" hasCustomPrompt="1"/>
          </p:nvPr>
        </p:nvSpPr>
        <p:spPr>
          <a:xfrm>
            <a:off x="1514165" y="2479546"/>
            <a:ext cx="2924574" cy="1740309"/>
          </a:xfrm>
          <a:custGeom>
            <a:avLst/>
            <a:gdLst>
              <a:gd name="connsiteX0" fmla="*/ 0 w 2394857"/>
              <a:gd name="connsiteY0" fmla="*/ 0 h 1740309"/>
              <a:gd name="connsiteX1" fmla="*/ 2394857 w 2394857"/>
              <a:gd name="connsiteY1" fmla="*/ 0 h 1740309"/>
              <a:gd name="connsiteX2" fmla="*/ 2394857 w 2394857"/>
              <a:gd name="connsiteY2" fmla="*/ 1740309 h 1740309"/>
              <a:gd name="connsiteX3" fmla="*/ 0 w 2394857"/>
              <a:gd name="connsiteY3" fmla="*/ 1740309 h 1740309"/>
            </a:gdLst>
            <a:ahLst/>
            <a:cxnLst>
              <a:cxn ang="0">
                <a:pos x="connsiteX0" y="connsiteY0"/>
              </a:cxn>
              <a:cxn ang="0">
                <a:pos x="connsiteX1" y="connsiteY1"/>
              </a:cxn>
              <a:cxn ang="0">
                <a:pos x="connsiteX2" y="connsiteY2"/>
              </a:cxn>
              <a:cxn ang="0">
                <a:pos x="connsiteX3" y="connsiteY3"/>
              </a:cxn>
            </a:cxnLst>
            <a:rect l="l" t="t" r="r" b="b"/>
            <a:pathLst>
              <a:path w="2394857" h="1740309">
                <a:moveTo>
                  <a:pt x="0" y="0"/>
                </a:moveTo>
                <a:lnTo>
                  <a:pt x="2394857" y="0"/>
                </a:lnTo>
                <a:lnTo>
                  <a:pt x="2394857" y="1740309"/>
                </a:lnTo>
                <a:lnTo>
                  <a:pt x="0" y="1740309"/>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2" name="Picture Placeholder 11">
            <a:extLst>
              <a:ext uri="{FF2B5EF4-FFF2-40B4-BE49-F238E27FC236}">
                <a16:creationId xmlns:a16="http://schemas.microsoft.com/office/drawing/2014/main" id="{AD457D94-18C9-4570-806E-2A96F450A00B}"/>
              </a:ext>
            </a:extLst>
          </p:cNvPr>
          <p:cNvSpPr>
            <a:spLocks noGrp="1"/>
          </p:cNvSpPr>
          <p:nvPr>
            <p:ph type="pic" sz="quarter" idx="11" hasCustomPrompt="1"/>
          </p:nvPr>
        </p:nvSpPr>
        <p:spPr>
          <a:xfrm>
            <a:off x="4633712" y="2479546"/>
            <a:ext cx="2924574" cy="1740309"/>
          </a:xfrm>
          <a:custGeom>
            <a:avLst/>
            <a:gdLst>
              <a:gd name="connsiteX0" fmla="*/ 0 w 2394857"/>
              <a:gd name="connsiteY0" fmla="*/ 0 h 1740309"/>
              <a:gd name="connsiteX1" fmla="*/ 2394857 w 2394857"/>
              <a:gd name="connsiteY1" fmla="*/ 0 h 1740309"/>
              <a:gd name="connsiteX2" fmla="*/ 2394857 w 2394857"/>
              <a:gd name="connsiteY2" fmla="*/ 1740309 h 1740309"/>
              <a:gd name="connsiteX3" fmla="*/ 0 w 2394857"/>
              <a:gd name="connsiteY3" fmla="*/ 1740309 h 1740309"/>
            </a:gdLst>
            <a:ahLst/>
            <a:cxnLst>
              <a:cxn ang="0">
                <a:pos x="connsiteX0" y="connsiteY0"/>
              </a:cxn>
              <a:cxn ang="0">
                <a:pos x="connsiteX1" y="connsiteY1"/>
              </a:cxn>
              <a:cxn ang="0">
                <a:pos x="connsiteX2" y="connsiteY2"/>
              </a:cxn>
              <a:cxn ang="0">
                <a:pos x="connsiteX3" y="connsiteY3"/>
              </a:cxn>
            </a:cxnLst>
            <a:rect l="l" t="t" r="r" b="b"/>
            <a:pathLst>
              <a:path w="2394857" h="1740309">
                <a:moveTo>
                  <a:pt x="0" y="0"/>
                </a:moveTo>
                <a:lnTo>
                  <a:pt x="2394857" y="0"/>
                </a:lnTo>
                <a:lnTo>
                  <a:pt x="2394857" y="1740309"/>
                </a:lnTo>
                <a:lnTo>
                  <a:pt x="0" y="1740309"/>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13" name="Picture Placeholder 12">
            <a:extLst>
              <a:ext uri="{FF2B5EF4-FFF2-40B4-BE49-F238E27FC236}">
                <a16:creationId xmlns:a16="http://schemas.microsoft.com/office/drawing/2014/main" id="{6D8AF926-4380-4052-AD52-FE1CF9A011BE}"/>
              </a:ext>
            </a:extLst>
          </p:cNvPr>
          <p:cNvSpPr>
            <a:spLocks noGrp="1"/>
          </p:cNvSpPr>
          <p:nvPr>
            <p:ph type="pic" sz="quarter" idx="12" hasCustomPrompt="1"/>
          </p:nvPr>
        </p:nvSpPr>
        <p:spPr>
          <a:xfrm>
            <a:off x="7753258" y="2479546"/>
            <a:ext cx="2924574" cy="1740309"/>
          </a:xfrm>
          <a:custGeom>
            <a:avLst/>
            <a:gdLst>
              <a:gd name="connsiteX0" fmla="*/ 0 w 2394857"/>
              <a:gd name="connsiteY0" fmla="*/ 0 h 1740309"/>
              <a:gd name="connsiteX1" fmla="*/ 2394857 w 2394857"/>
              <a:gd name="connsiteY1" fmla="*/ 0 h 1740309"/>
              <a:gd name="connsiteX2" fmla="*/ 2394857 w 2394857"/>
              <a:gd name="connsiteY2" fmla="*/ 1740309 h 1740309"/>
              <a:gd name="connsiteX3" fmla="*/ 0 w 2394857"/>
              <a:gd name="connsiteY3" fmla="*/ 1740309 h 1740309"/>
            </a:gdLst>
            <a:ahLst/>
            <a:cxnLst>
              <a:cxn ang="0">
                <a:pos x="connsiteX0" y="connsiteY0"/>
              </a:cxn>
              <a:cxn ang="0">
                <a:pos x="connsiteX1" y="connsiteY1"/>
              </a:cxn>
              <a:cxn ang="0">
                <a:pos x="connsiteX2" y="connsiteY2"/>
              </a:cxn>
              <a:cxn ang="0">
                <a:pos x="connsiteX3" y="connsiteY3"/>
              </a:cxn>
            </a:cxnLst>
            <a:rect l="l" t="t" r="r" b="b"/>
            <a:pathLst>
              <a:path w="2394857" h="1740309">
                <a:moveTo>
                  <a:pt x="0" y="0"/>
                </a:moveTo>
                <a:lnTo>
                  <a:pt x="2394857" y="0"/>
                </a:lnTo>
                <a:lnTo>
                  <a:pt x="2394857" y="1740309"/>
                </a:lnTo>
                <a:lnTo>
                  <a:pt x="0" y="1740309"/>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1327890510"/>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2250"/>
                                  </p:stCondLst>
                                  <p:childTnLst>
                                    <p:set>
                                      <p:cBhvr>
                                        <p:cTn id="6" dur="1" fill="hold">
                                          <p:stCondLst>
                                            <p:cond delay="0"/>
                                          </p:stCondLst>
                                        </p:cTn>
                                        <p:tgtEl>
                                          <p:spTgt spid="11"/>
                                        </p:tgtEl>
                                        <p:attrNameLst>
                                          <p:attrName>style.visibility</p:attrName>
                                        </p:attrNameLst>
                                      </p:cBhvr>
                                      <p:to>
                                        <p:strVal val="visible"/>
                                      </p:to>
                                    </p:set>
                                    <p:animEffect transition="in" filter="wipe(up)">
                                      <p:cBhvr>
                                        <p:cTn id="7" dur="500"/>
                                        <p:tgtEl>
                                          <p:spTgt spid="11"/>
                                        </p:tgtEl>
                                      </p:cBhvr>
                                    </p:animEffect>
                                  </p:childTnLst>
                                </p:cTn>
                              </p:par>
                              <p:par>
                                <p:cTn id="8" presetID="22" presetClass="entr" presetSubtype="1" fill="hold" grpId="0" nodeType="withEffect">
                                  <p:stCondLst>
                                    <p:cond delay="2500"/>
                                  </p:stCondLst>
                                  <p:childTnLst>
                                    <p:set>
                                      <p:cBhvr>
                                        <p:cTn id="9" dur="1" fill="hold">
                                          <p:stCondLst>
                                            <p:cond delay="0"/>
                                          </p:stCondLst>
                                        </p:cTn>
                                        <p:tgtEl>
                                          <p:spTgt spid="12"/>
                                        </p:tgtEl>
                                        <p:attrNameLst>
                                          <p:attrName>style.visibility</p:attrName>
                                        </p:attrNameLst>
                                      </p:cBhvr>
                                      <p:to>
                                        <p:strVal val="visible"/>
                                      </p:to>
                                    </p:set>
                                    <p:animEffect transition="in" filter="wipe(up)">
                                      <p:cBhvr>
                                        <p:cTn id="10" dur="500"/>
                                        <p:tgtEl>
                                          <p:spTgt spid="12"/>
                                        </p:tgtEl>
                                      </p:cBhvr>
                                    </p:animEffect>
                                  </p:childTnLst>
                                </p:cTn>
                              </p:par>
                              <p:par>
                                <p:cTn id="11" presetID="22" presetClass="entr" presetSubtype="1" fill="hold" grpId="0" nodeType="withEffect">
                                  <p:stCondLst>
                                    <p:cond delay="2750"/>
                                  </p:stCondLst>
                                  <p:childTnLst>
                                    <p:set>
                                      <p:cBhvr>
                                        <p:cTn id="12" dur="1" fill="hold">
                                          <p:stCondLst>
                                            <p:cond delay="0"/>
                                          </p:stCondLst>
                                        </p:cTn>
                                        <p:tgtEl>
                                          <p:spTgt spid="13"/>
                                        </p:tgtEl>
                                        <p:attrNameLst>
                                          <p:attrName>style.visibility</p:attrName>
                                        </p:attrNameLst>
                                      </p:cBhvr>
                                      <p:to>
                                        <p:strVal val="visible"/>
                                      </p:to>
                                    </p:set>
                                    <p:animEffect transition="in" filter="wipe(up)">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userDrawn="1">
  <p:cSld name="14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5B3A87C2-6BA2-430F-BC69-FA61319B444E}"/>
              </a:ext>
            </a:extLst>
          </p:cNvPr>
          <p:cNvSpPr>
            <a:spLocks noGrp="1"/>
          </p:cNvSpPr>
          <p:nvPr>
            <p:ph type="pic" sz="quarter" idx="10" hasCustomPrompt="1"/>
          </p:nvPr>
        </p:nvSpPr>
        <p:spPr>
          <a:xfrm>
            <a:off x="0" y="1"/>
            <a:ext cx="12192000" cy="4114800"/>
          </a:xfrm>
          <a:custGeom>
            <a:avLst/>
            <a:gdLst>
              <a:gd name="connsiteX0" fmla="*/ 0 w 12192000"/>
              <a:gd name="connsiteY0" fmla="*/ 0 h 4114800"/>
              <a:gd name="connsiteX1" fmla="*/ 12192000 w 12192000"/>
              <a:gd name="connsiteY1" fmla="*/ 0 h 4114800"/>
              <a:gd name="connsiteX2" fmla="*/ 12192000 w 12192000"/>
              <a:gd name="connsiteY2" fmla="*/ 4114800 h 4114800"/>
              <a:gd name="connsiteX3" fmla="*/ 0 w 12192000"/>
              <a:gd name="connsiteY3" fmla="*/ 4114800 h 4114800"/>
            </a:gdLst>
            <a:ahLst/>
            <a:cxnLst>
              <a:cxn ang="0">
                <a:pos x="connsiteX0" y="connsiteY0"/>
              </a:cxn>
              <a:cxn ang="0">
                <a:pos x="connsiteX1" y="connsiteY1"/>
              </a:cxn>
              <a:cxn ang="0">
                <a:pos x="connsiteX2" y="connsiteY2"/>
              </a:cxn>
              <a:cxn ang="0">
                <a:pos x="connsiteX3" y="connsiteY3"/>
              </a:cxn>
            </a:cxnLst>
            <a:rect l="l" t="t" r="r" b="b"/>
            <a:pathLst>
              <a:path w="12192000" h="4114800">
                <a:moveTo>
                  <a:pt x="0" y="0"/>
                </a:moveTo>
                <a:lnTo>
                  <a:pt x="12192000" y="0"/>
                </a:lnTo>
                <a:lnTo>
                  <a:pt x="12192000" y="4114800"/>
                </a:lnTo>
                <a:lnTo>
                  <a:pt x="0" y="4114800"/>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731768288"/>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22_Title Slide">
    <p:spTree>
      <p:nvGrpSpPr>
        <p:cNvPr id="1" name=""/>
        <p:cNvGrpSpPr/>
        <p:nvPr/>
      </p:nvGrpSpPr>
      <p:grpSpPr>
        <a:xfrm>
          <a:off x="0" y="0"/>
          <a:ext cx="0" cy="0"/>
          <a:chOff x="0" y="0"/>
          <a:chExt cx="0" cy="0"/>
        </a:xfrm>
      </p:grpSpPr>
      <p:sp>
        <p:nvSpPr>
          <p:cNvPr id="19" name="Picture Placeholder 18">
            <a:extLst>
              <a:ext uri="{FF2B5EF4-FFF2-40B4-BE49-F238E27FC236}">
                <a16:creationId xmlns:a16="http://schemas.microsoft.com/office/drawing/2014/main" id="{78156C39-6D70-4517-AAF6-1123F4C39A7B}"/>
              </a:ext>
            </a:extLst>
          </p:cNvPr>
          <p:cNvSpPr>
            <a:spLocks noGrp="1"/>
          </p:cNvSpPr>
          <p:nvPr>
            <p:ph type="pic" sz="quarter" idx="10" hasCustomPrompt="1"/>
          </p:nvPr>
        </p:nvSpPr>
        <p:spPr>
          <a:xfrm>
            <a:off x="1076633" y="2976383"/>
            <a:ext cx="2372523" cy="2875935"/>
          </a:xfrm>
          <a:custGeom>
            <a:avLst/>
            <a:gdLst>
              <a:gd name="connsiteX0" fmla="*/ 26715 w 2372523"/>
              <a:gd name="connsiteY0" fmla="*/ 0 h 2875935"/>
              <a:gd name="connsiteX1" fmla="*/ 2345808 w 2372523"/>
              <a:gd name="connsiteY1" fmla="*/ 0 h 2875935"/>
              <a:gd name="connsiteX2" fmla="*/ 2372523 w 2372523"/>
              <a:gd name="connsiteY2" fmla="*/ 26715 h 2875935"/>
              <a:gd name="connsiteX3" fmla="*/ 2372523 w 2372523"/>
              <a:gd name="connsiteY3" fmla="*/ 2849220 h 2875935"/>
              <a:gd name="connsiteX4" fmla="*/ 2345808 w 2372523"/>
              <a:gd name="connsiteY4" fmla="*/ 2875935 h 2875935"/>
              <a:gd name="connsiteX5" fmla="*/ 26715 w 2372523"/>
              <a:gd name="connsiteY5" fmla="*/ 2875935 h 2875935"/>
              <a:gd name="connsiteX6" fmla="*/ 0 w 2372523"/>
              <a:gd name="connsiteY6" fmla="*/ 2849220 h 2875935"/>
              <a:gd name="connsiteX7" fmla="*/ 0 w 2372523"/>
              <a:gd name="connsiteY7" fmla="*/ 26715 h 2875935"/>
              <a:gd name="connsiteX8" fmla="*/ 26715 w 2372523"/>
              <a:gd name="connsiteY8" fmla="*/ 0 h 28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523" h="2875935">
                <a:moveTo>
                  <a:pt x="26715" y="0"/>
                </a:moveTo>
                <a:lnTo>
                  <a:pt x="2345808" y="0"/>
                </a:lnTo>
                <a:cubicBezTo>
                  <a:pt x="2360562" y="0"/>
                  <a:pt x="2372523" y="11961"/>
                  <a:pt x="2372523" y="26715"/>
                </a:cubicBezTo>
                <a:lnTo>
                  <a:pt x="2372523" y="2849220"/>
                </a:lnTo>
                <a:cubicBezTo>
                  <a:pt x="2372523" y="2863974"/>
                  <a:pt x="2360562" y="2875935"/>
                  <a:pt x="2345808" y="2875935"/>
                </a:cubicBezTo>
                <a:lnTo>
                  <a:pt x="26715" y="2875935"/>
                </a:lnTo>
                <a:cubicBezTo>
                  <a:pt x="11961" y="2875935"/>
                  <a:pt x="0" y="2863974"/>
                  <a:pt x="0" y="2849220"/>
                </a:cubicBezTo>
                <a:lnTo>
                  <a:pt x="0" y="26715"/>
                </a:lnTo>
                <a:cubicBezTo>
                  <a:pt x="0" y="11961"/>
                  <a:pt x="11961" y="0"/>
                  <a:pt x="26715"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0" name="Picture Placeholder 19">
            <a:extLst>
              <a:ext uri="{FF2B5EF4-FFF2-40B4-BE49-F238E27FC236}">
                <a16:creationId xmlns:a16="http://schemas.microsoft.com/office/drawing/2014/main" id="{53EEC589-31A1-470D-9C09-B4EA04D00466}"/>
              </a:ext>
            </a:extLst>
          </p:cNvPr>
          <p:cNvSpPr>
            <a:spLocks noGrp="1"/>
          </p:cNvSpPr>
          <p:nvPr>
            <p:ph type="pic" sz="quarter" idx="11" hasCustomPrompt="1"/>
          </p:nvPr>
        </p:nvSpPr>
        <p:spPr>
          <a:xfrm>
            <a:off x="3632038" y="2976383"/>
            <a:ext cx="2372523" cy="2875935"/>
          </a:xfrm>
          <a:custGeom>
            <a:avLst/>
            <a:gdLst>
              <a:gd name="connsiteX0" fmla="*/ 26715 w 2372523"/>
              <a:gd name="connsiteY0" fmla="*/ 0 h 2875935"/>
              <a:gd name="connsiteX1" fmla="*/ 2345808 w 2372523"/>
              <a:gd name="connsiteY1" fmla="*/ 0 h 2875935"/>
              <a:gd name="connsiteX2" fmla="*/ 2372523 w 2372523"/>
              <a:gd name="connsiteY2" fmla="*/ 26715 h 2875935"/>
              <a:gd name="connsiteX3" fmla="*/ 2372523 w 2372523"/>
              <a:gd name="connsiteY3" fmla="*/ 2849220 h 2875935"/>
              <a:gd name="connsiteX4" fmla="*/ 2345808 w 2372523"/>
              <a:gd name="connsiteY4" fmla="*/ 2875935 h 2875935"/>
              <a:gd name="connsiteX5" fmla="*/ 26715 w 2372523"/>
              <a:gd name="connsiteY5" fmla="*/ 2875935 h 2875935"/>
              <a:gd name="connsiteX6" fmla="*/ 0 w 2372523"/>
              <a:gd name="connsiteY6" fmla="*/ 2849220 h 2875935"/>
              <a:gd name="connsiteX7" fmla="*/ 0 w 2372523"/>
              <a:gd name="connsiteY7" fmla="*/ 26715 h 2875935"/>
              <a:gd name="connsiteX8" fmla="*/ 26715 w 2372523"/>
              <a:gd name="connsiteY8" fmla="*/ 0 h 28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523" h="2875935">
                <a:moveTo>
                  <a:pt x="26715" y="0"/>
                </a:moveTo>
                <a:lnTo>
                  <a:pt x="2345808" y="0"/>
                </a:lnTo>
                <a:cubicBezTo>
                  <a:pt x="2360562" y="0"/>
                  <a:pt x="2372523" y="11961"/>
                  <a:pt x="2372523" y="26715"/>
                </a:cubicBezTo>
                <a:lnTo>
                  <a:pt x="2372523" y="2849220"/>
                </a:lnTo>
                <a:cubicBezTo>
                  <a:pt x="2372523" y="2863974"/>
                  <a:pt x="2360562" y="2875935"/>
                  <a:pt x="2345808" y="2875935"/>
                </a:cubicBezTo>
                <a:lnTo>
                  <a:pt x="26715" y="2875935"/>
                </a:lnTo>
                <a:cubicBezTo>
                  <a:pt x="11961" y="2875935"/>
                  <a:pt x="0" y="2863974"/>
                  <a:pt x="0" y="2849220"/>
                </a:cubicBezTo>
                <a:lnTo>
                  <a:pt x="0" y="26715"/>
                </a:lnTo>
                <a:cubicBezTo>
                  <a:pt x="0" y="11961"/>
                  <a:pt x="11961" y="0"/>
                  <a:pt x="26715"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1" name="Picture Placeholder 20">
            <a:extLst>
              <a:ext uri="{FF2B5EF4-FFF2-40B4-BE49-F238E27FC236}">
                <a16:creationId xmlns:a16="http://schemas.microsoft.com/office/drawing/2014/main" id="{6BE591E5-578A-4185-9913-2AC134CD0E01}"/>
              </a:ext>
            </a:extLst>
          </p:cNvPr>
          <p:cNvSpPr>
            <a:spLocks noGrp="1"/>
          </p:cNvSpPr>
          <p:nvPr>
            <p:ph type="pic" sz="quarter" idx="12" hasCustomPrompt="1"/>
          </p:nvPr>
        </p:nvSpPr>
        <p:spPr>
          <a:xfrm>
            <a:off x="6187443" y="2976383"/>
            <a:ext cx="2372523" cy="2875935"/>
          </a:xfrm>
          <a:custGeom>
            <a:avLst/>
            <a:gdLst>
              <a:gd name="connsiteX0" fmla="*/ 26715 w 2372523"/>
              <a:gd name="connsiteY0" fmla="*/ 0 h 2875935"/>
              <a:gd name="connsiteX1" fmla="*/ 2345808 w 2372523"/>
              <a:gd name="connsiteY1" fmla="*/ 0 h 2875935"/>
              <a:gd name="connsiteX2" fmla="*/ 2372523 w 2372523"/>
              <a:gd name="connsiteY2" fmla="*/ 26715 h 2875935"/>
              <a:gd name="connsiteX3" fmla="*/ 2372523 w 2372523"/>
              <a:gd name="connsiteY3" fmla="*/ 2849220 h 2875935"/>
              <a:gd name="connsiteX4" fmla="*/ 2345808 w 2372523"/>
              <a:gd name="connsiteY4" fmla="*/ 2875935 h 2875935"/>
              <a:gd name="connsiteX5" fmla="*/ 26715 w 2372523"/>
              <a:gd name="connsiteY5" fmla="*/ 2875935 h 2875935"/>
              <a:gd name="connsiteX6" fmla="*/ 0 w 2372523"/>
              <a:gd name="connsiteY6" fmla="*/ 2849220 h 2875935"/>
              <a:gd name="connsiteX7" fmla="*/ 0 w 2372523"/>
              <a:gd name="connsiteY7" fmla="*/ 26715 h 2875935"/>
              <a:gd name="connsiteX8" fmla="*/ 26715 w 2372523"/>
              <a:gd name="connsiteY8" fmla="*/ 0 h 28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523" h="2875935">
                <a:moveTo>
                  <a:pt x="26715" y="0"/>
                </a:moveTo>
                <a:lnTo>
                  <a:pt x="2345808" y="0"/>
                </a:lnTo>
                <a:cubicBezTo>
                  <a:pt x="2360562" y="0"/>
                  <a:pt x="2372523" y="11961"/>
                  <a:pt x="2372523" y="26715"/>
                </a:cubicBezTo>
                <a:lnTo>
                  <a:pt x="2372523" y="2849220"/>
                </a:lnTo>
                <a:cubicBezTo>
                  <a:pt x="2372523" y="2863974"/>
                  <a:pt x="2360562" y="2875935"/>
                  <a:pt x="2345808" y="2875935"/>
                </a:cubicBezTo>
                <a:lnTo>
                  <a:pt x="26715" y="2875935"/>
                </a:lnTo>
                <a:cubicBezTo>
                  <a:pt x="11961" y="2875935"/>
                  <a:pt x="0" y="2863974"/>
                  <a:pt x="0" y="2849220"/>
                </a:cubicBezTo>
                <a:lnTo>
                  <a:pt x="0" y="26715"/>
                </a:lnTo>
                <a:cubicBezTo>
                  <a:pt x="0" y="11961"/>
                  <a:pt x="11961" y="0"/>
                  <a:pt x="26715"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
        <p:nvSpPr>
          <p:cNvPr id="22" name="Picture Placeholder 21">
            <a:extLst>
              <a:ext uri="{FF2B5EF4-FFF2-40B4-BE49-F238E27FC236}">
                <a16:creationId xmlns:a16="http://schemas.microsoft.com/office/drawing/2014/main" id="{6A004F44-4866-4C68-BFCC-43ED19702B25}"/>
              </a:ext>
            </a:extLst>
          </p:cNvPr>
          <p:cNvSpPr>
            <a:spLocks noGrp="1"/>
          </p:cNvSpPr>
          <p:nvPr>
            <p:ph type="pic" sz="quarter" idx="13" hasCustomPrompt="1"/>
          </p:nvPr>
        </p:nvSpPr>
        <p:spPr>
          <a:xfrm>
            <a:off x="8742848" y="2976383"/>
            <a:ext cx="2372523" cy="2875935"/>
          </a:xfrm>
          <a:custGeom>
            <a:avLst/>
            <a:gdLst>
              <a:gd name="connsiteX0" fmla="*/ 26715 w 2372523"/>
              <a:gd name="connsiteY0" fmla="*/ 0 h 2875935"/>
              <a:gd name="connsiteX1" fmla="*/ 2345808 w 2372523"/>
              <a:gd name="connsiteY1" fmla="*/ 0 h 2875935"/>
              <a:gd name="connsiteX2" fmla="*/ 2372523 w 2372523"/>
              <a:gd name="connsiteY2" fmla="*/ 26715 h 2875935"/>
              <a:gd name="connsiteX3" fmla="*/ 2372523 w 2372523"/>
              <a:gd name="connsiteY3" fmla="*/ 2849220 h 2875935"/>
              <a:gd name="connsiteX4" fmla="*/ 2345808 w 2372523"/>
              <a:gd name="connsiteY4" fmla="*/ 2875935 h 2875935"/>
              <a:gd name="connsiteX5" fmla="*/ 26715 w 2372523"/>
              <a:gd name="connsiteY5" fmla="*/ 2875935 h 2875935"/>
              <a:gd name="connsiteX6" fmla="*/ 0 w 2372523"/>
              <a:gd name="connsiteY6" fmla="*/ 2849220 h 2875935"/>
              <a:gd name="connsiteX7" fmla="*/ 0 w 2372523"/>
              <a:gd name="connsiteY7" fmla="*/ 26715 h 2875935"/>
              <a:gd name="connsiteX8" fmla="*/ 26715 w 2372523"/>
              <a:gd name="connsiteY8" fmla="*/ 0 h 2875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2523" h="2875935">
                <a:moveTo>
                  <a:pt x="26715" y="0"/>
                </a:moveTo>
                <a:lnTo>
                  <a:pt x="2345808" y="0"/>
                </a:lnTo>
                <a:cubicBezTo>
                  <a:pt x="2360562" y="0"/>
                  <a:pt x="2372523" y="11961"/>
                  <a:pt x="2372523" y="26715"/>
                </a:cubicBezTo>
                <a:lnTo>
                  <a:pt x="2372523" y="2849220"/>
                </a:lnTo>
                <a:cubicBezTo>
                  <a:pt x="2372523" y="2863974"/>
                  <a:pt x="2360562" y="2875935"/>
                  <a:pt x="2345808" y="2875935"/>
                </a:cubicBezTo>
                <a:lnTo>
                  <a:pt x="26715" y="2875935"/>
                </a:lnTo>
                <a:cubicBezTo>
                  <a:pt x="11961" y="2875935"/>
                  <a:pt x="0" y="2863974"/>
                  <a:pt x="0" y="2849220"/>
                </a:cubicBezTo>
                <a:lnTo>
                  <a:pt x="0" y="26715"/>
                </a:lnTo>
                <a:cubicBezTo>
                  <a:pt x="0" y="11961"/>
                  <a:pt x="11961" y="0"/>
                  <a:pt x="26715" y="0"/>
                </a:cubicBez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4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3149624809"/>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1250" fill="hold"/>
                                        <p:tgtEl>
                                          <p:spTgt spid="22"/>
                                        </p:tgtEl>
                                        <p:attrNameLst>
                                          <p:attrName>ppt_x</p:attrName>
                                        </p:attrNameLst>
                                      </p:cBhvr>
                                      <p:tavLst>
                                        <p:tav tm="0">
                                          <p:val>
                                            <p:strVal val="0-#ppt_w/2"/>
                                          </p:val>
                                        </p:tav>
                                        <p:tav tm="100000">
                                          <p:val>
                                            <p:strVal val="#ppt_x"/>
                                          </p:val>
                                        </p:tav>
                                      </p:tavLst>
                                    </p:anim>
                                    <p:anim calcmode="lin" valueType="num">
                                      <p:cBhvr additive="base">
                                        <p:cTn id="8" dur="1250" fill="hold"/>
                                        <p:tgtEl>
                                          <p:spTgt spid="22"/>
                                        </p:tgtEl>
                                        <p:attrNameLst>
                                          <p:attrName>ppt_y</p:attrName>
                                        </p:attrNameLst>
                                      </p:cBhvr>
                                      <p:tavLst>
                                        <p:tav tm="0">
                                          <p:val>
                                            <p:strVal val="#ppt_y"/>
                                          </p:val>
                                        </p:tav>
                                        <p:tav tm="100000">
                                          <p:val>
                                            <p:strVal val="#ppt_y"/>
                                          </p:val>
                                        </p:tav>
                                      </p:tavLst>
                                    </p:anim>
                                  </p:childTnLst>
                                </p:cTn>
                              </p:par>
                              <p:par>
                                <p:cTn id="9" presetID="2" presetClass="entr" presetSubtype="8" decel="100000" fill="hold" grpId="0" nodeType="withEffect">
                                  <p:stCondLst>
                                    <p:cond delay="25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1250" fill="hold"/>
                                        <p:tgtEl>
                                          <p:spTgt spid="21"/>
                                        </p:tgtEl>
                                        <p:attrNameLst>
                                          <p:attrName>ppt_x</p:attrName>
                                        </p:attrNameLst>
                                      </p:cBhvr>
                                      <p:tavLst>
                                        <p:tav tm="0">
                                          <p:val>
                                            <p:strVal val="0-#ppt_w/2"/>
                                          </p:val>
                                        </p:tav>
                                        <p:tav tm="100000">
                                          <p:val>
                                            <p:strVal val="#ppt_x"/>
                                          </p:val>
                                        </p:tav>
                                      </p:tavLst>
                                    </p:anim>
                                    <p:anim calcmode="lin" valueType="num">
                                      <p:cBhvr additive="base">
                                        <p:cTn id="12" dur="1250" fill="hold"/>
                                        <p:tgtEl>
                                          <p:spTgt spid="21"/>
                                        </p:tgtEl>
                                        <p:attrNameLst>
                                          <p:attrName>ppt_y</p:attrName>
                                        </p:attrNameLst>
                                      </p:cBhvr>
                                      <p:tavLst>
                                        <p:tav tm="0">
                                          <p:val>
                                            <p:strVal val="#ppt_y"/>
                                          </p:val>
                                        </p:tav>
                                        <p:tav tm="100000">
                                          <p:val>
                                            <p:strVal val="#ppt_y"/>
                                          </p:val>
                                        </p:tav>
                                      </p:tavLst>
                                    </p:anim>
                                  </p:childTnLst>
                                </p:cTn>
                              </p:par>
                              <p:par>
                                <p:cTn id="13" presetID="2" presetClass="entr" presetSubtype="8" decel="100000"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1000" fill="hold"/>
                                        <p:tgtEl>
                                          <p:spTgt spid="20"/>
                                        </p:tgtEl>
                                        <p:attrNameLst>
                                          <p:attrName>ppt_x</p:attrName>
                                        </p:attrNameLst>
                                      </p:cBhvr>
                                      <p:tavLst>
                                        <p:tav tm="0">
                                          <p:val>
                                            <p:strVal val="0-#ppt_w/2"/>
                                          </p:val>
                                        </p:tav>
                                        <p:tav tm="100000">
                                          <p:val>
                                            <p:strVal val="#ppt_x"/>
                                          </p:val>
                                        </p:tav>
                                      </p:tavLst>
                                    </p:anim>
                                    <p:anim calcmode="lin" valueType="num">
                                      <p:cBhvr additive="base">
                                        <p:cTn id="16" dur="1000" fill="hold"/>
                                        <p:tgtEl>
                                          <p:spTgt spid="20"/>
                                        </p:tgtEl>
                                        <p:attrNameLst>
                                          <p:attrName>ppt_y</p:attrName>
                                        </p:attrNameLst>
                                      </p:cBhvr>
                                      <p:tavLst>
                                        <p:tav tm="0">
                                          <p:val>
                                            <p:strVal val="#ppt_y"/>
                                          </p:val>
                                        </p:tav>
                                        <p:tav tm="100000">
                                          <p:val>
                                            <p:strVal val="#ppt_y"/>
                                          </p:val>
                                        </p:tav>
                                      </p:tavLst>
                                    </p:anim>
                                  </p:childTnLst>
                                </p:cTn>
                              </p:par>
                              <p:par>
                                <p:cTn id="17" presetID="2" presetClass="entr" presetSubtype="8" decel="100000" fill="hold" grpId="0" nodeType="withEffect">
                                  <p:stCondLst>
                                    <p:cond delay="75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0-#ppt_w/2"/>
                                          </p:val>
                                        </p:tav>
                                        <p:tav tm="100000">
                                          <p:val>
                                            <p:strVal val="#ppt_x"/>
                                          </p:val>
                                        </p:tav>
                                      </p:tavLst>
                                    </p:anim>
                                    <p:anim calcmode="lin" valueType="num">
                                      <p:cBhvr additive="base">
                                        <p:cTn id="20" dur="10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animBg="1"/>
      <p:bldP spid="21" grpId="0" animBg="1"/>
      <p:bldP spid="22" grpId="0" animBg="1"/>
    </p:bld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userDrawn="1">
  <p:cSld name="18_Title Slide">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DDCB173F-59E0-44B4-904D-BAA49B0AC867}"/>
              </a:ext>
            </a:extLst>
          </p:cNvPr>
          <p:cNvSpPr>
            <a:spLocks noGrp="1"/>
          </p:cNvSpPr>
          <p:nvPr>
            <p:ph type="pic" sz="quarter" idx="10" hasCustomPrompt="1"/>
          </p:nvPr>
        </p:nvSpPr>
        <p:spPr>
          <a:xfrm>
            <a:off x="7515122" y="0"/>
            <a:ext cx="2338438" cy="6858000"/>
          </a:xfrm>
          <a:custGeom>
            <a:avLst/>
            <a:gdLst>
              <a:gd name="connsiteX0" fmla="*/ 0 w 2338438"/>
              <a:gd name="connsiteY0" fmla="*/ 0 h 6858000"/>
              <a:gd name="connsiteX1" fmla="*/ 2338438 w 2338438"/>
              <a:gd name="connsiteY1" fmla="*/ 0 h 6858000"/>
              <a:gd name="connsiteX2" fmla="*/ 2338438 w 2338438"/>
              <a:gd name="connsiteY2" fmla="*/ 6858000 h 6858000"/>
              <a:gd name="connsiteX3" fmla="*/ 0 w 2338438"/>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2338438" h="6858000">
                <a:moveTo>
                  <a:pt x="0" y="0"/>
                </a:moveTo>
                <a:lnTo>
                  <a:pt x="2338438" y="0"/>
                </a:lnTo>
                <a:lnTo>
                  <a:pt x="2338438" y="6858000"/>
                </a:lnTo>
                <a:lnTo>
                  <a:pt x="0" y="6858000"/>
                </a:lnTo>
                <a:close/>
              </a:path>
            </a:pathLst>
          </a:custGeom>
          <a:solidFill>
            <a:schemeClr val="bg1">
              <a:lumMod val="95000"/>
              <a:alpha val="30000"/>
            </a:schemeClr>
          </a:solidFill>
        </p:spPr>
        <p:txBody>
          <a:bodyPr wrap="square">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a:solidFill>
                  <a:schemeClr val="bg1">
                    <a:lumMod val="75000"/>
                  </a:schemeClr>
                </a:solidFill>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Image placeholder</a:t>
            </a:r>
          </a:p>
          <a:p>
            <a:endParaRPr lang="en-US" dirty="0"/>
          </a:p>
        </p:txBody>
      </p:sp>
    </p:spTree>
    <p:extLst>
      <p:ext uri="{BB962C8B-B14F-4D97-AF65-F5344CB8AC3E}">
        <p14:creationId xmlns:p14="http://schemas.microsoft.com/office/powerpoint/2010/main" val="540426029"/>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3_Diapositive de titre">
    <p:spTree>
      <p:nvGrpSpPr>
        <p:cNvPr id="1" name=""/>
        <p:cNvGrpSpPr/>
        <p:nvPr/>
      </p:nvGrpSpPr>
      <p:grpSpPr>
        <a:xfrm>
          <a:off x="0" y="0"/>
          <a:ext cx="0" cy="0"/>
          <a:chOff x="0" y="0"/>
          <a:chExt cx="0" cy="0"/>
        </a:xfrm>
      </p:grpSpPr>
      <p:pic>
        <p:nvPicPr>
          <p:cNvPr id="5" name="Image 4" descr="Une image contenant bâtiment&#10;&#10;Description générée automatiquement">
            <a:extLst>
              <a:ext uri="{FF2B5EF4-FFF2-40B4-BE49-F238E27FC236}">
                <a16:creationId xmlns:a16="http://schemas.microsoft.com/office/drawing/2014/main" id="{8E20B5D9-79D9-4BDB-9F3B-6058A2858665}"/>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23594" b="-1110"/>
          <a:stretch/>
        </p:blipFill>
        <p:spPr>
          <a:xfrm>
            <a:off x="0" y="0"/>
            <a:ext cx="12192000" cy="6669715"/>
          </a:xfrm>
          <a:prstGeom prst="rect">
            <a:avLst/>
          </a:prstGeom>
        </p:spPr>
      </p:pic>
      <p:sp>
        <p:nvSpPr>
          <p:cNvPr id="8" name="Rectangle 7">
            <a:extLst>
              <a:ext uri="{FF2B5EF4-FFF2-40B4-BE49-F238E27FC236}">
                <a16:creationId xmlns:a16="http://schemas.microsoft.com/office/drawing/2014/main" id="{F4B421CA-68FF-4A67-8AAA-73218EBC9843}"/>
              </a:ext>
            </a:extLst>
          </p:cNvPr>
          <p:cNvSpPr/>
          <p:nvPr userDrawn="1"/>
        </p:nvSpPr>
        <p:spPr>
          <a:xfrm>
            <a:off x="0" y="-1179511"/>
            <a:ext cx="12192000" cy="7811256"/>
          </a:xfrm>
          <a:prstGeom prst="rect">
            <a:avLst/>
          </a:prstGeom>
          <a:gradFill flip="none" rotWithShape="1">
            <a:gsLst>
              <a:gs pos="100000">
                <a:schemeClr val="bg2">
                  <a:alpha val="0"/>
                </a:schemeClr>
              </a:gs>
              <a:gs pos="0">
                <a:schemeClr val="bg2"/>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2400" dirty="0"/>
          </a:p>
        </p:txBody>
      </p:sp>
      <p:pic>
        <p:nvPicPr>
          <p:cNvPr id="15" name="Image 14" descr="Une image contenant parapluie&#10;&#10;Description générée automatiquement">
            <a:extLst>
              <a:ext uri="{FF2B5EF4-FFF2-40B4-BE49-F238E27FC236}">
                <a16:creationId xmlns:a16="http://schemas.microsoft.com/office/drawing/2014/main" id="{A6C1167F-D4F2-46D8-AA2E-6ED2C5C70BB2}"/>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63459" b="22066"/>
          <a:stretch/>
        </p:blipFill>
        <p:spPr>
          <a:xfrm>
            <a:off x="-17445" y="1"/>
            <a:ext cx="12219584" cy="1248137"/>
          </a:xfrm>
          <a:prstGeom prst="rect">
            <a:avLst/>
          </a:prstGeom>
        </p:spPr>
      </p:pic>
      <p:sp>
        <p:nvSpPr>
          <p:cNvPr id="10" name="Titre 9"/>
          <p:cNvSpPr>
            <a:spLocks noGrp="1"/>
          </p:cNvSpPr>
          <p:nvPr>
            <p:ph type="title" hasCustomPrompt="1"/>
          </p:nvPr>
        </p:nvSpPr>
        <p:spPr>
          <a:xfrm>
            <a:off x="239349" y="88242"/>
            <a:ext cx="11617291" cy="1111615"/>
          </a:xfrm>
          <a:prstGeom prst="rect">
            <a:avLst/>
          </a:prstGeom>
        </p:spPr>
        <p:txBody>
          <a:bodyPr anchor="t">
            <a:normAutofit/>
          </a:bodyPr>
          <a:lstStyle>
            <a:lvl1pPr algn="l">
              <a:lnSpc>
                <a:spcPct val="200000"/>
              </a:lnSpc>
              <a:defRPr sz="2667" b="0">
                <a:solidFill>
                  <a:schemeClr val="bg1"/>
                </a:solidFill>
                <a:latin typeface="Avenir" panose="020B0503020203020204" pitchFamily="34" charset="0"/>
              </a:defRPr>
            </a:lvl1pPr>
          </a:lstStyle>
          <a:p>
            <a:r>
              <a:rPr lang="fr-FR" dirty="0"/>
              <a:t>MODIFIEZ LE STYLE DU TITRE</a:t>
            </a:r>
          </a:p>
        </p:txBody>
      </p:sp>
      <p:sp>
        <p:nvSpPr>
          <p:cNvPr id="4" name="Espace réservé du contenu 3">
            <a:extLst>
              <a:ext uri="{FF2B5EF4-FFF2-40B4-BE49-F238E27FC236}">
                <a16:creationId xmlns:a16="http://schemas.microsoft.com/office/drawing/2014/main" id="{D0579D3E-1CF0-4191-AE57-62209C7B76DC}"/>
              </a:ext>
            </a:extLst>
          </p:cNvPr>
          <p:cNvSpPr>
            <a:spLocks noGrp="1"/>
          </p:cNvSpPr>
          <p:nvPr>
            <p:ph sz="quarter" idx="10"/>
          </p:nvPr>
        </p:nvSpPr>
        <p:spPr>
          <a:xfrm>
            <a:off x="239185" y="1508787"/>
            <a:ext cx="11618383" cy="4635892"/>
          </a:xfrm>
          <a:prstGeom prst="rect">
            <a:avLst/>
          </a:prstGeom>
        </p:spPr>
        <p:txBody>
          <a:bodyPr>
            <a:normAutofit/>
          </a:bodyPr>
          <a:lstStyle>
            <a:lvl1pPr>
              <a:defRPr sz="2133" b="0">
                <a:solidFill>
                  <a:srgbClr val="004D9A"/>
                </a:solidFill>
                <a:latin typeface="Avenir" panose="020B0503020203020204" pitchFamily="34" charset="0"/>
              </a:defRPr>
            </a:lvl1pPr>
            <a:lvl2pPr>
              <a:defRPr sz="1867">
                <a:latin typeface="Avenir" panose="020B0503020203020204" pitchFamily="34" charset="0"/>
              </a:defRPr>
            </a:lvl2pPr>
            <a:lvl3pPr>
              <a:defRPr sz="1600">
                <a:latin typeface="Avenir" panose="020B0503020203020204" pitchFamily="34" charset="0"/>
              </a:defRPr>
            </a:lvl3pPr>
            <a:lvl4pPr>
              <a:defRPr sz="1467">
                <a:latin typeface="Avenir" panose="020B0503020203020204" pitchFamily="34" charset="0"/>
              </a:defRPr>
            </a:lvl4pPr>
            <a:lvl5pPr>
              <a:defRPr sz="1467">
                <a:latin typeface="Avenir" panose="020B0503020203020204" pitchFamily="34" charset="0"/>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numéro de diapositive 5">
            <a:extLst>
              <a:ext uri="{FF2B5EF4-FFF2-40B4-BE49-F238E27FC236}">
                <a16:creationId xmlns:a16="http://schemas.microsoft.com/office/drawing/2014/main" id="{5E316D71-9D8B-4922-A61A-BC04FA7DFA8C}"/>
              </a:ext>
            </a:extLst>
          </p:cNvPr>
          <p:cNvSpPr>
            <a:spLocks noGrp="1"/>
          </p:cNvSpPr>
          <p:nvPr>
            <p:ph type="sldNum" sz="quarter" idx="4"/>
          </p:nvPr>
        </p:nvSpPr>
        <p:spPr>
          <a:xfrm>
            <a:off x="9028180" y="6356351"/>
            <a:ext cx="2844800" cy="365125"/>
          </a:xfrm>
          <a:prstGeom prst="rect">
            <a:avLst/>
          </a:prstGeom>
        </p:spPr>
        <p:txBody>
          <a:bodyPr vert="horz" lIns="91440" tIns="45720" rIns="91440" bIns="45720" rtlCol="0" anchor="ctr"/>
          <a:lstStyle>
            <a:lvl1pPr algn="r">
              <a:defRPr sz="1067">
                <a:solidFill>
                  <a:schemeClr val="accent2"/>
                </a:solidFill>
              </a:defRPr>
            </a:lvl1pPr>
          </a:lstStyle>
          <a:p>
            <a:fld id="{C1768D6F-372B-44AA-9D3B-A59B64D87D7E}" type="slidenum">
              <a:rPr lang="fr-FR" smtClean="0"/>
              <a:pPr/>
              <a:t>‹N°›</a:t>
            </a:fld>
            <a:endParaRPr lang="fr-FR" dirty="0"/>
          </a:p>
        </p:txBody>
      </p:sp>
    </p:spTree>
    <p:extLst>
      <p:ext uri="{BB962C8B-B14F-4D97-AF65-F5344CB8AC3E}">
        <p14:creationId xmlns:p14="http://schemas.microsoft.com/office/powerpoint/2010/main" val="221463729"/>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Modifiez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p:cNvSpPr>
            <a:spLocks noGrp="1"/>
          </p:cNvSpPr>
          <p:nvPr>
            <p:ph type="dt" sz="half" idx="10"/>
          </p:nvPr>
        </p:nvSpPr>
        <p:spPr/>
        <p:txBody>
          <a:bodyPr/>
          <a:lstStyle/>
          <a:p>
            <a:fld id="{9BF9DC07-8F4A-48F4-A5A8-00A4D7204BFB}" type="datetimeFigureOut">
              <a:rPr lang="fr-FR" smtClean="0"/>
              <a:t>05/04/2023</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AFA4531-912B-4088-BD71-077FD02C9B00}" type="slidenum">
              <a:rPr lang="fr-FR" smtClean="0"/>
              <a:t>‹N°›</a:t>
            </a:fld>
            <a:endParaRPr lang="fr-FR"/>
          </a:p>
        </p:txBody>
      </p:sp>
    </p:spTree>
    <p:extLst>
      <p:ext uri="{BB962C8B-B14F-4D97-AF65-F5344CB8AC3E}">
        <p14:creationId xmlns:p14="http://schemas.microsoft.com/office/powerpoint/2010/main" val="2888343941"/>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2"/>
          <p:cNvSpPr>
            <a:spLocks noGrp="1"/>
          </p:cNvSpPr>
          <p:nvPr>
            <p:ph type="dt" sz="half" idx="10"/>
          </p:nvPr>
        </p:nvSpPr>
        <p:spPr/>
        <p:txBody>
          <a:bodyPr/>
          <a:lstStyle/>
          <a:p>
            <a:fld id="{9BF9DC07-8F4A-48F4-A5A8-00A4D7204BFB}" type="datetimeFigureOut">
              <a:rPr lang="fr-FR" smtClean="0"/>
              <a:t>05/04/2023</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AFA4531-912B-4088-BD71-077FD02C9B00}" type="slidenum">
              <a:rPr lang="fr-FR" smtClean="0"/>
              <a:t>‹N°›</a:t>
            </a:fld>
            <a:endParaRPr lang="fr-FR"/>
          </a:p>
        </p:txBody>
      </p:sp>
    </p:spTree>
    <p:extLst>
      <p:ext uri="{BB962C8B-B14F-4D97-AF65-F5344CB8AC3E}">
        <p14:creationId xmlns:p14="http://schemas.microsoft.com/office/powerpoint/2010/main" val="134445387"/>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9BF9DC07-8F4A-48F4-A5A8-00A4D7204BFB}" type="datetimeFigureOut">
              <a:rPr lang="fr-FR" smtClean="0"/>
              <a:t>05/04/2023</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AFA4531-912B-4088-BD71-077FD02C9B00}" type="slidenum">
              <a:rPr lang="fr-FR" smtClean="0"/>
              <a:t>‹N°›</a:t>
            </a:fld>
            <a:endParaRPr lang="fr-FR"/>
          </a:p>
        </p:txBody>
      </p:sp>
    </p:spTree>
    <p:extLst>
      <p:ext uri="{BB962C8B-B14F-4D97-AF65-F5344CB8AC3E}">
        <p14:creationId xmlns:p14="http://schemas.microsoft.com/office/powerpoint/2010/main" val="3543989355"/>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BF9DC07-8F4A-48F4-A5A8-00A4D7204BFB}" type="datetimeFigureOut">
              <a:rPr lang="fr-FR" smtClean="0"/>
              <a:t>05/04/2023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AFA4531-912B-4088-BD71-077FD02C9B00}" type="slidenum">
              <a:rPr lang="fr-FR" smtClean="0"/>
              <a:t>‹N°›</a:t>
            </a:fld>
            <a:endParaRPr lang="fr-FR"/>
          </a:p>
        </p:txBody>
      </p:sp>
    </p:spTree>
    <p:extLst>
      <p:ext uri="{BB962C8B-B14F-4D97-AF65-F5344CB8AC3E}">
        <p14:creationId xmlns:p14="http://schemas.microsoft.com/office/powerpoint/2010/main" val="2077018500"/>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Modifiez les styles du texte du masque</a:t>
            </a:r>
          </a:p>
        </p:txBody>
      </p:sp>
      <p:sp>
        <p:nvSpPr>
          <p:cNvPr id="5" name="Espace réservé de la date 4"/>
          <p:cNvSpPr>
            <a:spLocks noGrp="1"/>
          </p:cNvSpPr>
          <p:nvPr>
            <p:ph type="dt" sz="half" idx="10"/>
          </p:nvPr>
        </p:nvSpPr>
        <p:spPr/>
        <p:txBody>
          <a:bodyPr/>
          <a:lstStyle/>
          <a:p>
            <a:fld id="{9BF9DC07-8F4A-48F4-A5A8-00A4D7204BFB}" type="datetimeFigureOut">
              <a:rPr lang="fr-FR" smtClean="0"/>
              <a:t>05/04/2023</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AFA4531-912B-4088-BD71-077FD02C9B00}" type="slidenum">
              <a:rPr lang="fr-FR" smtClean="0"/>
              <a:t>‹N°›</a:t>
            </a:fld>
            <a:endParaRPr lang="fr-FR"/>
          </a:p>
        </p:txBody>
      </p:sp>
    </p:spTree>
    <p:extLst>
      <p:ext uri="{BB962C8B-B14F-4D97-AF65-F5344CB8AC3E}">
        <p14:creationId xmlns:p14="http://schemas.microsoft.com/office/powerpoint/2010/main" val="3528431922"/>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F9DC07-8F4A-48F4-A5A8-00A4D7204BFB}" type="datetimeFigureOut">
              <a:rPr lang="fr-FR" smtClean="0"/>
              <a:t>05/04/2023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A4531-912B-4088-BD71-077FD02C9B00}" type="slidenum">
              <a:rPr lang="fr-FR" smtClean="0"/>
              <a:t>‹N°›</a:t>
            </a:fld>
            <a:endParaRPr lang="fr-FR"/>
          </a:p>
        </p:txBody>
      </p:sp>
    </p:spTree>
    <p:extLst>
      <p:ext uri="{BB962C8B-B14F-4D97-AF65-F5344CB8AC3E}">
        <p14:creationId xmlns:p14="http://schemas.microsoft.com/office/powerpoint/2010/main" val="28313209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2" r:id="rId23"/>
    <p:sldLayoutId id="2147483673" r:id="rId24"/>
    <p:sldLayoutId id="2147483674" r:id="rId25"/>
    <p:sldLayoutId id="2147483675" r:id="rId26"/>
    <p:sldLayoutId id="2147483676" r:id="rId27"/>
    <p:sldLayoutId id="2147483677" r:id="rId28"/>
    <p:sldLayoutId id="2147483678" r:id="rId29"/>
    <p:sldLayoutId id="2147483679" r:id="rId30"/>
    <p:sldLayoutId id="2147483680" r:id="rId31"/>
    <p:sldLayoutId id="2147483681" r:id="rId32"/>
    <p:sldLayoutId id="2147483682" r:id="rId33"/>
    <p:sldLayoutId id="2147483683" r:id="rId34"/>
    <p:sldLayoutId id="2147483684" r:id="rId35"/>
    <p:sldLayoutId id="2147483685" r:id="rId36"/>
    <p:sldLayoutId id="2147483686" r:id="rId37"/>
    <p:sldLayoutId id="2147483687" r:id="rId38"/>
    <p:sldLayoutId id="2147483688" r:id="rId39"/>
    <p:sldLayoutId id="2147483689" r:id="rId40"/>
    <p:sldLayoutId id="2147483690" r:id="rId41"/>
    <p:sldLayoutId id="2147483691" r:id="rId42"/>
    <p:sldLayoutId id="2147483692" r:id="rId43"/>
    <p:sldLayoutId id="2147483693" r:id="rId44"/>
  </p:sldLayoutIdLst>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4.jp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7.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8.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39.xml"/></Relationships>
</file>

<file path=ppt/slides/_rels/slide13.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19.jpeg"/><Relationship Id="rId7" Type="http://schemas.openxmlformats.org/officeDocument/2006/relationships/image" Target="../media/image23.png"/><Relationship Id="rId2" Type="http://schemas.openxmlformats.org/officeDocument/2006/relationships/image" Target="../media/image18.png"/><Relationship Id="rId1" Type="http://schemas.openxmlformats.org/officeDocument/2006/relationships/slideLayout" Target="../slideLayouts/slideLayout40.xml"/><Relationship Id="rId6" Type="http://schemas.openxmlformats.org/officeDocument/2006/relationships/image" Target="../media/image22.png"/><Relationship Id="rId5" Type="http://schemas.openxmlformats.org/officeDocument/2006/relationships/image" Target="../media/image21.jpeg"/><Relationship Id="rId10" Type="http://schemas.openxmlformats.org/officeDocument/2006/relationships/image" Target="../media/image26.jpg"/><Relationship Id="rId4" Type="http://schemas.openxmlformats.org/officeDocument/2006/relationships/image" Target="../media/image20.jpeg"/><Relationship Id="rId9" Type="http://schemas.openxmlformats.org/officeDocument/2006/relationships/image" Target="../media/image25.jpeg"/></Relationships>
</file>

<file path=ppt/slides/_rels/slide14.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40.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jpeg"/><Relationship Id="rId2" Type="http://schemas.openxmlformats.org/officeDocument/2006/relationships/image" Target="../media/image34.jpeg"/><Relationship Id="rId1" Type="http://schemas.openxmlformats.org/officeDocument/2006/relationships/slideLayout" Target="../slideLayouts/slideLayout40.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1.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9.xml"/><Relationship Id="rId4" Type="http://schemas.openxmlformats.org/officeDocument/2006/relationships/chart" Target="../charts/chart3.xml"/></Relationships>
</file>

<file path=ppt/slides/_rels/slide19.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image" Target="../media/image45.emf"/><Relationship Id="rId1" Type="http://schemas.openxmlformats.org/officeDocument/2006/relationships/slideLayout" Target="../slideLayouts/slideLayout42.xml"/><Relationship Id="rId5" Type="http://schemas.openxmlformats.org/officeDocument/2006/relationships/image" Target="../media/image48.emf"/><Relationship Id="rId4" Type="http://schemas.openxmlformats.org/officeDocument/2006/relationships/image" Target="../media/image47.emf"/></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3.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xml"/><Relationship Id="rId1" Type="http://schemas.openxmlformats.org/officeDocument/2006/relationships/slideLayout" Target="../slideLayouts/slideLayout44.xml"/><Relationship Id="rId5" Type="http://schemas.openxmlformats.org/officeDocument/2006/relationships/image" Target="../media/image51.jpeg"/><Relationship Id="rId4" Type="http://schemas.openxmlformats.org/officeDocument/2006/relationships/image" Target="../media/image50.jpeg"/></Relationships>
</file>

<file path=ppt/slides/_rels/slide2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4.xml"/></Relationships>
</file>

<file path=ppt/slides/_rels/slide2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15.xml"/><Relationship Id="rId5" Type="http://schemas.openxmlformats.org/officeDocument/2006/relationships/image" Target="../media/image62.jpeg"/><Relationship Id="rId4" Type="http://schemas.openxmlformats.org/officeDocument/2006/relationships/image" Target="../media/image61.jpeg"/></Relationships>
</file>

<file path=ppt/slides/_rels/slide2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16.xml"/><Relationship Id="rId5" Type="http://schemas.openxmlformats.org/officeDocument/2006/relationships/image" Target="../media/image66.jpg"/><Relationship Id="rId4" Type="http://schemas.openxmlformats.org/officeDocument/2006/relationships/image" Target="../media/image65.jpg"/></Relationships>
</file>

<file path=ppt/slides/_rels/slide2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7.xml"/><Relationship Id="rId4" Type="http://schemas.openxmlformats.org/officeDocument/2006/relationships/image" Target="../media/image69.png"/></Relationships>
</file>

<file path=ppt/slides/_rels/slide3.xml.rels><?xml version="1.0" encoding="UTF-8" standalone="yes"?>
<Relationships xmlns="http://schemas.openxmlformats.org/package/2006/relationships"><Relationship Id="rId2" Type="http://schemas.openxmlformats.org/officeDocument/2006/relationships/image" Target="../media/image6.tiff"/><Relationship Id="rId1" Type="http://schemas.openxmlformats.org/officeDocument/2006/relationships/slideLayout" Target="../slideLayouts/slideLayout32.xml"/></Relationships>
</file>

<file path=ppt/slides/_rels/slide30.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2.xml"/></Relationships>
</file>

<file path=ppt/slides/_rels/slide3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hyperlink" Target="https://www.e-cancer.fr/Patients-et-proches/Les-cancers/Melanome-de-la-peau/Chirurgie/L-exerese-du-ganglion-sentinelle" TargetMode="External"/><Relationship Id="rId4" Type="http://schemas.openxmlformats.org/officeDocument/2006/relationships/hyperlink" Target="https://www.e-cancer.fr/content/download/159049/2027740/file/Les-traitements-du-melanome-de-la-peau_2016.pdf"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39.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3.xml"/></Relationships>
</file>

<file path=ppt/slides/_rels/slide40.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79.png"/><Relationship Id="rId1" Type="http://schemas.openxmlformats.org/officeDocument/2006/relationships/slideLayout" Target="../slideLayouts/slideLayout20.xml"/><Relationship Id="rId4" Type="http://schemas.openxmlformats.org/officeDocument/2006/relationships/image" Target="../media/image58.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2.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81.tiff"/><Relationship Id="rId1" Type="http://schemas.openxmlformats.org/officeDocument/2006/relationships/slideLayout" Target="../slideLayouts/slideLayout25.xml"/></Relationships>
</file>

<file path=ppt/slides/_rels/slide4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6.xml"/></Relationships>
</file>

<file path=ppt/slides/_rels/slide4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46.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2.xml"/></Relationships>
</file>

<file path=ppt/slides/_rels/slide47.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9.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4.xml"/></Relationships>
</file>

<file path=ppt/slides/_rels/slide50.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88.jpeg"/><Relationship Id="rId1" Type="http://schemas.openxmlformats.org/officeDocument/2006/relationships/slideLayout" Target="../slideLayouts/slideLayout27.xml"/><Relationship Id="rId4" Type="http://schemas.openxmlformats.org/officeDocument/2006/relationships/image" Target="../media/image9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3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6.xml"/></Relationships>
</file>

<file path=ppt/slides/_rels/slide60.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96.jpeg"/></Relationships>
</file>

<file path=ppt/slides/_rels/slide62.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2.xml"/><Relationship Id="rId4" Type="http://schemas.openxmlformats.org/officeDocument/2006/relationships/image" Target="../media/image99.jpeg"/></Relationships>
</file>

<file path=ppt/slides/_rels/slide63.xml.rels><?xml version="1.0" encoding="UTF-8" standalone="yes"?>
<Relationships xmlns="http://schemas.openxmlformats.org/package/2006/relationships"><Relationship Id="rId8" Type="http://schemas.openxmlformats.org/officeDocument/2006/relationships/image" Target="../media/image103.png"/><Relationship Id="rId3" Type="http://schemas.openxmlformats.org/officeDocument/2006/relationships/image" Target="../media/image100.wmf"/><Relationship Id="rId7" Type="http://schemas.openxmlformats.org/officeDocument/2006/relationships/image" Target="../media/image102.png"/><Relationship Id="rId2" Type="http://schemas.openxmlformats.org/officeDocument/2006/relationships/oleObject" Target="../embeddings/oleObject1.bin"/><Relationship Id="rId1" Type="http://schemas.openxmlformats.org/officeDocument/2006/relationships/slideLayout" Target="../slideLayouts/slideLayout21.xml"/><Relationship Id="rId6" Type="http://schemas.openxmlformats.org/officeDocument/2006/relationships/oleObject" Target="../embeddings/oleObject3.bin"/><Relationship Id="rId11" Type="http://schemas.openxmlformats.org/officeDocument/2006/relationships/image" Target="../media/image105.png"/><Relationship Id="rId5" Type="http://schemas.openxmlformats.org/officeDocument/2006/relationships/image" Target="../media/image101.wmf"/><Relationship Id="rId10" Type="http://schemas.openxmlformats.org/officeDocument/2006/relationships/image" Target="../media/image104.wmf"/><Relationship Id="rId4" Type="http://schemas.openxmlformats.org/officeDocument/2006/relationships/oleObject" Target="../embeddings/oleObject2.bin"/><Relationship Id="rId9" Type="http://schemas.openxmlformats.org/officeDocument/2006/relationships/oleObject" Target="../embeddings/oleObject4.bin"/></Relationships>
</file>

<file path=ppt/slides/_rels/slide64.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2.xml"/></Relationships>
</file>

<file path=ppt/slides/_rels/slide67.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png"/><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eautiful_Lounge_-_Sergey_Gulevich">
            <a:hlinkClick r:id="" action="ppaction://media"/>
            <a:extLst>
              <a:ext uri="{FF2B5EF4-FFF2-40B4-BE49-F238E27FC236}">
                <a16:creationId xmlns:a16="http://schemas.microsoft.com/office/drawing/2014/main" id="{A6C70759-97B8-5F1D-3C3E-6C1ED3FCCA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
        <p:nvSpPr>
          <p:cNvPr id="36" name="Rectangle 35">
            <a:extLst>
              <a:ext uri="{FF2B5EF4-FFF2-40B4-BE49-F238E27FC236}">
                <a16:creationId xmlns:a16="http://schemas.microsoft.com/office/drawing/2014/main" id="{AA1DA77E-B106-EB4F-88E9-7D00F49849BD}"/>
              </a:ext>
            </a:extLst>
          </p:cNvPr>
          <p:cNvSpPr/>
          <p:nvPr/>
        </p:nvSpPr>
        <p:spPr>
          <a:xfrm>
            <a:off x="4765674" y="3104623"/>
            <a:ext cx="2660650" cy="2664512"/>
          </a:xfrm>
          <a:prstGeom prst="rect">
            <a:avLst/>
          </a:prstGeom>
          <a:gradFill>
            <a:gsLst>
              <a:gs pos="0">
                <a:schemeClr val="accent1"/>
              </a:gs>
              <a:gs pos="92000">
                <a:schemeClr val="accent2"/>
              </a:gs>
            </a:gsLst>
            <a:path path="circle">
              <a:fillToRect r="100000" b="100000"/>
            </a:path>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ectangle 36">
            <a:extLst>
              <a:ext uri="{FF2B5EF4-FFF2-40B4-BE49-F238E27FC236}">
                <a16:creationId xmlns:a16="http://schemas.microsoft.com/office/drawing/2014/main" id="{BE383DD6-0F95-234C-AA75-2BEAF52851D6}"/>
              </a:ext>
            </a:extLst>
          </p:cNvPr>
          <p:cNvSpPr/>
          <p:nvPr/>
        </p:nvSpPr>
        <p:spPr>
          <a:xfrm>
            <a:off x="8316684" y="3088322"/>
            <a:ext cx="2660650" cy="2664512"/>
          </a:xfrm>
          <a:prstGeom prst="rect">
            <a:avLst/>
          </a:prstGeom>
          <a:gradFill>
            <a:gsLst>
              <a:gs pos="0">
                <a:schemeClr val="accent1"/>
              </a:gs>
              <a:gs pos="92000">
                <a:schemeClr val="accent2"/>
              </a:gs>
            </a:gsLst>
            <a:path path="circle">
              <a:fillToRect r="100000" b="100000"/>
            </a:path>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5" name="Rectangle 34">
            <a:extLst>
              <a:ext uri="{FF2B5EF4-FFF2-40B4-BE49-F238E27FC236}">
                <a16:creationId xmlns:a16="http://schemas.microsoft.com/office/drawing/2014/main" id="{94B9B9D8-FB89-F640-BA9F-5F912C5B0AEA}"/>
              </a:ext>
            </a:extLst>
          </p:cNvPr>
          <p:cNvSpPr/>
          <p:nvPr/>
        </p:nvSpPr>
        <p:spPr>
          <a:xfrm>
            <a:off x="1214664" y="3088322"/>
            <a:ext cx="2660650" cy="2664512"/>
          </a:xfrm>
          <a:prstGeom prst="rect">
            <a:avLst/>
          </a:prstGeom>
          <a:gradFill>
            <a:gsLst>
              <a:gs pos="0">
                <a:schemeClr val="accent1"/>
              </a:gs>
              <a:gs pos="92000">
                <a:schemeClr val="accent2"/>
              </a:gs>
            </a:gsLst>
            <a:path path="circle">
              <a:fillToRect r="100000" b="100000"/>
            </a:path>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1" name="TextBox 20">
            <a:extLst>
              <a:ext uri="{FF2B5EF4-FFF2-40B4-BE49-F238E27FC236}">
                <a16:creationId xmlns:a16="http://schemas.microsoft.com/office/drawing/2014/main" id="{7CE4E73C-9E23-461A-88B3-0EDF7F60911E}"/>
              </a:ext>
            </a:extLst>
          </p:cNvPr>
          <p:cNvSpPr txBox="1"/>
          <p:nvPr/>
        </p:nvSpPr>
        <p:spPr>
          <a:xfrm>
            <a:off x="1233714" y="3624436"/>
            <a:ext cx="2641600" cy="1630318"/>
          </a:xfrm>
          <a:prstGeom prst="rect">
            <a:avLst/>
          </a:prstGeom>
          <a:noFill/>
        </p:spPr>
        <p:txBody>
          <a:bodyPr wrap="square" rtlCol="0">
            <a:spAutoFit/>
          </a:bodyPr>
          <a:lstStyle/>
          <a:p>
            <a:pPr algn="ctr">
              <a:lnSpc>
                <a:spcPct val="107000"/>
              </a:lnSpc>
              <a:spcAft>
                <a:spcPts val="0"/>
              </a:spcAft>
            </a:pPr>
            <a:r>
              <a:rPr lang="fr-FR" sz="2400" b="1" dirty="0">
                <a:solidFill>
                  <a:schemeClr val="bg1"/>
                </a:solidFill>
                <a:latin typeface="Helvetica" charset="0"/>
                <a:ea typeface="Helvetica" charset="0"/>
                <a:cs typeface="Helvetica" charset="0"/>
              </a:rPr>
              <a:t>S’INFORMER</a:t>
            </a:r>
          </a:p>
          <a:p>
            <a:pPr algn="ctr">
              <a:lnSpc>
                <a:spcPct val="107000"/>
              </a:lnSpc>
              <a:spcAft>
                <a:spcPts val="0"/>
              </a:spcAft>
            </a:pPr>
            <a:r>
              <a:rPr lang="fr-FR" sz="2400" b="1" dirty="0">
                <a:solidFill>
                  <a:schemeClr val="bg1"/>
                </a:solidFill>
                <a:latin typeface="Helvetica" charset="0"/>
                <a:ea typeface="Helvetica" charset="0"/>
                <a:cs typeface="Helvetica" charset="0"/>
              </a:rPr>
              <a:t>___</a:t>
            </a:r>
          </a:p>
          <a:p>
            <a:pPr algn="ctr">
              <a:lnSpc>
                <a:spcPct val="107000"/>
              </a:lnSpc>
              <a:spcAft>
                <a:spcPts val="0"/>
              </a:spcAft>
            </a:pPr>
            <a:endParaRPr lang="fr-FR" sz="1400" b="1" dirty="0">
              <a:solidFill>
                <a:schemeClr val="bg1"/>
              </a:solidFill>
              <a:latin typeface="Helvetica" charset="0"/>
              <a:ea typeface="Helvetica" charset="0"/>
              <a:cs typeface="Helvetica" charset="0"/>
            </a:endParaRPr>
          </a:p>
          <a:p>
            <a:pPr algn="ctr">
              <a:lnSpc>
                <a:spcPct val="107000"/>
              </a:lnSpc>
              <a:spcAft>
                <a:spcPts val="0"/>
              </a:spcAft>
            </a:pPr>
            <a:r>
              <a:rPr lang="fr-FR" sz="1600" dirty="0">
                <a:solidFill>
                  <a:schemeClr val="bg1"/>
                </a:solidFill>
                <a:latin typeface="Helvetica" charset="0"/>
                <a:ea typeface="Helvetica" charset="0"/>
                <a:cs typeface="Helvetica" charset="0"/>
              </a:rPr>
              <a:t>sur le mélanome</a:t>
            </a:r>
          </a:p>
          <a:p>
            <a:pPr algn="ctr">
              <a:lnSpc>
                <a:spcPct val="107000"/>
              </a:lnSpc>
              <a:spcAft>
                <a:spcPts val="0"/>
              </a:spcAft>
            </a:pPr>
            <a:r>
              <a:rPr lang="fr-FR" sz="1600" dirty="0">
                <a:solidFill>
                  <a:schemeClr val="bg1"/>
                </a:solidFill>
                <a:latin typeface="Helvetica" charset="0"/>
                <a:ea typeface="Helvetica" charset="0"/>
                <a:cs typeface="Helvetica" charset="0"/>
              </a:rPr>
              <a:t>et ses traitements</a:t>
            </a:r>
            <a:endParaRPr lang="id-ID"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27" name="TextBox 20">
            <a:extLst>
              <a:ext uri="{FF2B5EF4-FFF2-40B4-BE49-F238E27FC236}">
                <a16:creationId xmlns:a16="http://schemas.microsoft.com/office/drawing/2014/main" id="{400BA4F4-F5C6-AF49-A698-2C3AB174EEB7}"/>
              </a:ext>
            </a:extLst>
          </p:cNvPr>
          <p:cNvSpPr txBox="1"/>
          <p:nvPr/>
        </p:nvSpPr>
        <p:spPr>
          <a:xfrm>
            <a:off x="4678082" y="3621431"/>
            <a:ext cx="2835835" cy="1630896"/>
          </a:xfrm>
          <a:prstGeom prst="rect">
            <a:avLst/>
          </a:prstGeom>
          <a:noFill/>
        </p:spPr>
        <p:txBody>
          <a:bodyPr wrap="square" rtlCol="0">
            <a:spAutoFit/>
          </a:bodyPr>
          <a:lstStyle/>
          <a:p>
            <a:pPr algn="ctr">
              <a:lnSpc>
                <a:spcPct val="107000"/>
              </a:lnSpc>
              <a:spcAft>
                <a:spcPts val="0"/>
              </a:spcAft>
            </a:pPr>
            <a:r>
              <a:rPr lang="fr-FR" sz="2400" b="1" dirty="0">
                <a:solidFill>
                  <a:schemeClr val="bg1"/>
                </a:solidFill>
                <a:latin typeface="Helvetica" charset="0"/>
                <a:ea typeface="Helvetica" charset="0"/>
                <a:cs typeface="Helvetica" charset="0"/>
              </a:rPr>
              <a:t>RENCONTRER</a:t>
            </a:r>
          </a:p>
          <a:p>
            <a:pPr algn="ctr">
              <a:lnSpc>
                <a:spcPct val="107000"/>
              </a:lnSpc>
              <a:spcAft>
                <a:spcPts val="0"/>
              </a:spcAft>
            </a:pPr>
            <a:r>
              <a:rPr lang="fr-FR" sz="2400" b="1" dirty="0">
                <a:solidFill>
                  <a:schemeClr val="bg1"/>
                </a:solidFill>
                <a:latin typeface="Helvetica" charset="0"/>
                <a:ea typeface="Helvetica" charset="0"/>
                <a:cs typeface="Helvetica" charset="0"/>
              </a:rPr>
              <a:t>___</a:t>
            </a:r>
          </a:p>
          <a:p>
            <a:pPr algn="ctr">
              <a:lnSpc>
                <a:spcPct val="107000"/>
              </a:lnSpc>
              <a:spcAft>
                <a:spcPts val="0"/>
              </a:spcAft>
            </a:pPr>
            <a:endParaRPr lang="fr-FR" sz="1400" b="1" dirty="0">
              <a:solidFill>
                <a:schemeClr val="bg1"/>
              </a:solidFill>
              <a:latin typeface="Helvetica" charset="0"/>
              <a:ea typeface="Helvetica" charset="0"/>
              <a:cs typeface="Helvetica" charset="0"/>
            </a:endParaRPr>
          </a:p>
          <a:p>
            <a:pPr algn="ctr">
              <a:lnSpc>
                <a:spcPct val="107000"/>
              </a:lnSpc>
              <a:spcAft>
                <a:spcPts val="0"/>
              </a:spcAft>
            </a:pPr>
            <a:r>
              <a:rPr lang="fr-FR" sz="1600" dirty="0">
                <a:solidFill>
                  <a:schemeClr val="bg1"/>
                </a:solidFill>
                <a:latin typeface="Helvetica" charset="0"/>
                <a:ea typeface="Helvetica" charset="0"/>
                <a:cs typeface="Helvetica" charset="0"/>
              </a:rPr>
              <a:t>d'autres malades ainsi que les équipes soignantes</a:t>
            </a:r>
          </a:p>
        </p:txBody>
      </p:sp>
      <p:sp>
        <p:nvSpPr>
          <p:cNvPr id="31" name="TextBox 20">
            <a:extLst>
              <a:ext uri="{FF2B5EF4-FFF2-40B4-BE49-F238E27FC236}">
                <a16:creationId xmlns:a16="http://schemas.microsoft.com/office/drawing/2014/main" id="{7277156F-1792-3247-864C-2B42A3CFB510}"/>
              </a:ext>
            </a:extLst>
          </p:cNvPr>
          <p:cNvSpPr txBox="1"/>
          <p:nvPr/>
        </p:nvSpPr>
        <p:spPr>
          <a:xfrm>
            <a:off x="8316685" y="3621431"/>
            <a:ext cx="2641600" cy="1630896"/>
          </a:xfrm>
          <a:prstGeom prst="rect">
            <a:avLst/>
          </a:prstGeom>
          <a:noFill/>
        </p:spPr>
        <p:txBody>
          <a:bodyPr wrap="square" rtlCol="0">
            <a:spAutoFit/>
          </a:bodyPr>
          <a:lstStyle/>
          <a:p>
            <a:pPr algn="ctr">
              <a:lnSpc>
                <a:spcPct val="107000"/>
              </a:lnSpc>
              <a:spcAft>
                <a:spcPts val="0"/>
              </a:spcAft>
            </a:pPr>
            <a:r>
              <a:rPr lang="fr-FR" sz="2400" b="1" dirty="0">
                <a:solidFill>
                  <a:schemeClr val="bg1"/>
                </a:solidFill>
                <a:latin typeface="Helvetica" charset="0"/>
                <a:ea typeface="Helvetica" charset="0"/>
                <a:cs typeface="Helvetica" charset="0"/>
              </a:rPr>
              <a:t>COMPRENDRE</a:t>
            </a:r>
          </a:p>
          <a:p>
            <a:pPr algn="ctr">
              <a:lnSpc>
                <a:spcPct val="107000"/>
              </a:lnSpc>
              <a:spcAft>
                <a:spcPts val="0"/>
              </a:spcAft>
            </a:pPr>
            <a:r>
              <a:rPr lang="fr-FR" sz="2400" b="1" dirty="0">
                <a:solidFill>
                  <a:schemeClr val="bg1"/>
                </a:solidFill>
                <a:latin typeface="Helvetica" charset="0"/>
                <a:ea typeface="Helvetica" charset="0"/>
                <a:cs typeface="Helvetica" charset="0"/>
              </a:rPr>
              <a:t>___</a:t>
            </a:r>
          </a:p>
          <a:p>
            <a:pPr algn="ctr">
              <a:lnSpc>
                <a:spcPct val="107000"/>
              </a:lnSpc>
              <a:spcAft>
                <a:spcPts val="0"/>
              </a:spcAft>
            </a:pPr>
            <a:endParaRPr lang="fr-FR" sz="1400" b="1" dirty="0">
              <a:solidFill>
                <a:schemeClr val="bg1"/>
              </a:solidFill>
              <a:latin typeface="Helvetica" charset="0"/>
              <a:ea typeface="Helvetica" charset="0"/>
              <a:cs typeface="Helvetica" charset="0"/>
            </a:endParaRPr>
          </a:p>
          <a:p>
            <a:pPr algn="ctr">
              <a:lnSpc>
                <a:spcPct val="107000"/>
              </a:lnSpc>
              <a:spcAft>
                <a:spcPts val="0"/>
              </a:spcAft>
            </a:pPr>
            <a:r>
              <a:rPr lang="fr-FR" sz="1600" dirty="0">
                <a:solidFill>
                  <a:schemeClr val="bg1"/>
                </a:solidFill>
                <a:latin typeface="Helvetica" charset="0"/>
                <a:ea typeface="Helvetica" charset="0"/>
                <a:cs typeface="Helvetica" charset="0"/>
              </a:rPr>
              <a:t>et poser</a:t>
            </a:r>
            <a:br>
              <a:rPr lang="fr-FR" sz="1600" dirty="0">
                <a:solidFill>
                  <a:schemeClr val="bg1"/>
                </a:solidFill>
                <a:latin typeface="Helvetica" charset="0"/>
                <a:ea typeface="Helvetica" charset="0"/>
                <a:cs typeface="Helvetica" charset="0"/>
              </a:rPr>
            </a:br>
            <a:r>
              <a:rPr lang="fr-FR" sz="1600" dirty="0">
                <a:solidFill>
                  <a:schemeClr val="bg1"/>
                </a:solidFill>
                <a:latin typeface="Helvetica" charset="0"/>
                <a:ea typeface="Helvetica" charset="0"/>
                <a:cs typeface="Helvetica" charset="0"/>
              </a:rPr>
              <a:t>des questions</a:t>
            </a:r>
          </a:p>
        </p:txBody>
      </p:sp>
      <p:pic>
        <p:nvPicPr>
          <p:cNvPr id="3" name="Image 2" descr="Une image contenant logo&#10;&#10;Description générée automatiquement">
            <a:extLst>
              <a:ext uri="{FF2B5EF4-FFF2-40B4-BE49-F238E27FC236}">
                <a16:creationId xmlns:a16="http://schemas.microsoft.com/office/drawing/2014/main" id="{02327E31-8385-D59A-8C24-15FC089FC4AB}"/>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21364" b="21061"/>
          <a:stretch/>
        </p:blipFill>
        <p:spPr>
          <a:xfrm>
            <a:off x="2234978" y="91068"/>
            <a:ext cx="7720456" cy="3142496"/>
          </a:xfrm>
          <a:prstGeom prst="rect">
            <a:avLst/>
          </a:prstGeom>
        </p:spPr>
      </p:pic>
    </p:spTree>
    <p:extLst>
      <p:ext uri="{BB962C8B-B14F-4D97-AF65-F5344CB8AC3E}">
        <p14:creationId xmlns:p14="http://schemas.microsoft.com/office/powerpoint/2010/main" val="1004947484"/>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2" presetClass="entr" presetSubtype="8" decel="10000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anim calcmode="lin" valueType="num">
                                      <p:cBhvr additive="base">
                                        <p:cTn id="9" dur="750" fill="hold"/>
                                        <p:tgtEl>
                                          <p:spTgt spid="35"/>
                                        </p:tgtEl>
                                        <p:attrNameLst>
                                          <p:attrName>ppt_x</p:attrName>
                                        </p:attrNameLst>
                                      </p:cBhvr>
                                      <p:tavLst>
                                        <p:tav tm="0">
                                          <p:val>
                                            <p:strVal val="0-#ppt_w/2"/>
                                          </p:val>
                                        </p:tav>
                                        <p:tav tm="100000">
                                          <p:val>
                                            <p:strVal val="#ppt_x"/>
                                          </p:val>
                                        </p:tav>
                                      </p:tavLst>
                                    </p:anim>
                                    <p:anim calcmode="lin" valueType="num">
                                      <p:cBhvr additive="base">
                                        <p:cTn id="10" dur="750" fill="hold"/>
                                        <p:tgtEl>
                                          <p:spTgt spid="35"/>
                                        </p:tgtEl>
                                        <p:attrNameLst>
                                          <p:attrName>ppt_y</p:attrName>
                                        </p:attrNameLst>
                                      </p:cBhvr>
                                      <p:tavLst>
                                        <p:tav tm="0">
                                          <p:val>
                                            <p:strVal val="#ppt_y"/>
                                          </p:val>
                                        </p:tav>
                                        <p:tav tm="100000">
                                          <p:val>
                                            <p:strVal val="#ppt_y"/>
                                          </p:val>
                                        </p:tav>
                                      </p:tavLst>
                                    </p:anim>
                                  </p:childTnLst>
                                </p:cTn>
                              </p:par>
                              <p:par>
                                <p:cTn id="11" presetID="2" presetClass="entr" presetSubtype="8" decel="100000"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750" fill="hold"/>
                                        <p:tgtEl>
                                          <p:spTgt spid="36"/>
                                        </p:tgtEl>
                                        <p:attrNameLst>
                                          <p:attrName>ppt_x</p:attrName>
                                        </p:attrNameLst>
                                      </p:cBhvr>
                                      <p:tavLst>
                                        <p:tav tm="0">
                                          <p:val>
                                            <p:strVal val="0-#ppt_w/2"/>
                                          </p:val>
                                        </p:tav>
                                        <p:tav tm="100000">
                                          <p:val>
                                            <p:strVal val="#ppt_x"/>
                                          </p:val>
                                        </p:tav>
                                      </p:tavLst>
                                    </p:anim>
                                    <p:anim calcmode="lin" valueType="num">
                                      <p:cBhvr additive="base">
                                        <p:cTn id="14" dur="750" fill="hold"/>
                                        <p:tgtEl>
                                          <p:spTgt spid="36"/>
                                        </p:tgtEl>
                                        <p:attrNameLst>
                                          <p:attrName>ppt_y</p:attrName>
                                        </p:attrNameLst>
                                      </p:cBhvr>
                                      <p:tavLst>
                                        <p:tav tm="0">
                                          <p:val>
                                            <p:strVal val="#ppt_y"/>
                                          </p:val>
                                        </p:tav>
                                        <p:tav tm="100000">
                                          <p:val>
                                            <p:strVal val="#ppt_y"/>
                                          </p:val>
                                        </p:tav>
                                      </p:tavLst>
                                    </p:anim>
                                  </p:childTnLst>
                                </p:cTn>
                              </p:par>
                              <p:par>
                                <p:cTn id="15" presetID="2" presetClass="entr" presetSubtype="8" decel="100000" fill="hold" grpId="0" nodeType="with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additive="base">
                                        <p:cTn id="17" dur="750" fill="hold"/>
                                        <p:tgtEl>
                                          <p:spTgt spid="37"/>
                                        </p:tgtEl>
                                        <p:attrNameLst>
                                          <p:attrName>ppt_x</p:attrName>
                                        </p:attrNameLst>
                                      </p:cBhvr>
                                      <p:tavLst>
                                        <p:tav tm="0">
                                          <p:val>
                                            <p:strVal val="0-#ppt_w/2"/>
                                          </p:val>
                                        </p:tav>
                                        <p:tav tm="100000">
                                          <p:val>
                                            <p:strVal val="#ppt_x"/>
                                          </p:val>
                                        </p:tav>
                                      </p:tavLst>
                                    </p:anim>
                                    <p:anim calcmode="lin" valueType="num">
                                      <p:cBhvr additive="base">
                                        <p:cTn id="18" dur="750" fill="hold"/>
                                        <p:tgtEl>
                                          <p:spTgt spid="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19" repeatCount="indefinite" fill="hold" display="0">
                  <p:stCondLst>
                    <p:cond delay="indefinite"/>
                  </p:stCondLst>
                  <p:endCondLst>
                    <p:cond evt="onStopAudio" delay="0">
                      <p:tgtEl>
                        <p:sldTgt/>
                      </p:tgtEl>
                    </p:cond>
                  </p:endCondLst>
                </p:cTn>
                <p:tgtEl>
                  <p:spTgt spid="7"/>
                </p:tgtEl>
              </p:cMediaNode>
            </p:audio>
          </p:childTnLst>
        </p:cTn>
      </p:par>
    </p:tnLst>
    <p:bldLst>
      <p:bldP spid="36" grpId="0" animBg="1"/>
      <p:bldP spid="37" grpId="0" animBg="1"/>
      <p:bldP spid="35"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AD8B53B8-530F-47A5-8B0B-1F48A9F70462}"/>
              </a:ext>
            </a:extLst>
          </p:cNvPr>
          <p:cNvSpPr txBox="1"/>
          <p:nvPr/>
        </p:nvSpPr>
        <p:spPr>
          <a:xfrm>
            <a:off x="6907163" y="4781933"/>
            <a:ext cx="2443313" cy="1077218"/>
          </a:xfrm>
          <a:prstGeom prst="rect">
            <a:avLst/>
          </a:prstGeom>
          <a:noFill/>
        </p:spPr>
        <p:txBody>
          <a:bodyPr wrap="square" rtlCol="0">
            <a:spAutoFit/>
          </a:bodyPr>
          <a:lstStyle/>
          <a:p>
            <a:r>
              <a:rPr lang="en-US" sz="1600" dirty="0">
                <a:solidFill>
                  <a:schemeClr val="tx1">
                    <a:lumMod val="65000"/>
                    <a:lumOff val="35000"/>
                  </a:schemeClr>
                </a:solidFill>
                <a:latin typeface="Helvetica" pitchFamily="2" charset="0"/>
              </a:rPr>
              <a:t>Tumeur </a:t>
            </a:r>
            <a:r>
              <a:rPr lang="en-US" sz="1600" b="1" dirty="0">
                <a:solidFill>
                  <a:schemeClr val="tx1">
                    <a:lumMod val="65000"/>
                    <a:lumOff val="35000"/>
                  </a:schemeClr>
                </a:solidFill>
                <a:latin typeface="Helvetica" pitchFamily="2" charset="0"/>
              </a:rPr>
              <a:t>MALIGNE</a:t>
            </a:r>
            <a:r>
              <a:rPr lang="en-US" sz="1600" dirty="0">
                <a:solidFill>
                  <a:schemeClr val="tx1">
                    <a:lumMod val="65000"/>
                    <a:lumOff val="35000"/>
                  </a:schemeClr>
                </a:solidFill>
                <a:latin typeface="Helvetica" pitchFamily="2" charset="0"/>
              </a:rPr>
              <a:t> développée aux dépens des mélanocytes</a:t>
            </a:r>
          </a:p>
          <a:p>
            <a:endParaRPr lang="en-US" sz="1600" dirty="0">
              <a:solidFill>
                <a:schemeClr val="tx1">
                  <a:lumMod val="65000"/>
                  <a:lumOff val="35000"/>
                </a:schemeClr>
              </a:solidFill>
              <a:latin typeface="Helvetica" pitchFamily="2" charset="0"/>
            </a:endParaRPr>
          </a:p>
        </p:txBody>
      </p:sp>
      <p:sp>
        <p:nvSpPr>
          <p:cNvPr id="25" name="TextBox 24">
            <a:extLst>
              <a:ext uri="{FF2B5EF4-FFF2-40B4-BE49-F238E27FC236}">
                <a16:creationId xmlns:a16="http://schemas.microsoft.com/office/drawing/2014/main" id="{19A03CC1-7148-41DA-9D8F-42E3F5F19FBC}"/>
              </a:ext>
            </a:extLst>
          </p:cNvPr>
          <p:cNvSpPr txBox="1"/>
          <p:nvPr/>
        </p:nvSpPr>
        <p:spPr>
          <a:xfrm>
            <a:off x="6907164" y="4320268"/>
            <a:ext cx="2305664" cy="492443"/>
          </a:xfrm>
          <a:prstGeom prst="rect">
            <a:avLst/>
          </a:prstGeom>
          <a:noFill/>
        </p:spPr>
        <p:txBody>
          <a:bodyPr wrap="square" rtlCol="0">
            <a:spAutoFit/>
          </a:bodyPr>
          <a:lstStyle/>
          <a:p>
            <a:r>
              <a:rPr lang="en-US" sz="2600" b="1" dirty="0">
                <a:gradFill>
                  <a:gsLst>
                    <a:gs pos="0">
                      <a:schemeClr val="accent1"/>
                    </a:gs>
                    <a:gs pos="100000">
                      <a:schemeClr val="accent2"/>
                    </a:gs>
                  </a:gsLst>
                  <a:lin ang="2700000" scaled="1"/>
                </a:gradFill>
                <a:latin typeface="Trebuchet MS" panose="020B0703020202090204" pitchFamily="34" charset="0"/>
              </a:rPr>
              <a:t>Mélanome</a:t>
            </a:r>
          </a:p>
        </p:txBody>
      </p:sp>
      <p:sp>
        <p:nvSpPr>
          <p:cNvPr id="26" name="TextBox 25">
            <a:extLst>
              <a:ext uri="{FF2B5EF4-FFF2-40B4-BE49-F238E27FC236}">
                <a16:creationId xmlns:a16="http://schemas.microsoft.com/office/drawing/2014/main" id="{7B398299-BF26-49BB-8456-897AFB3EE03B}"/>
              </a:ext>
            </a:extLst>
          </p:cNvPr>
          <p:cNvSpPr txBox="1"/>
          <p:nvPr/>
        </p:nvSpPr>
        <p:spPr>
          <a:xfrm>
            <a:off x="2831692" y="4781933"/>
            <a:ext cx="2443313" cy="1077218"/>
          </a:xfrm>
          <a:prstGeom prst="rect">
            <a:avLst/>
          </a:prstGeom>
          <a:noFill/>
        </p:spPr>
        <p:txBody>
          <a:bodyPr wrap="square" rtlCol="0">
            <a:spAutoFit/>
          </a:bodyPr>
          <a:lstStyle/>
          <a:p>
            <a:pPr algn="r"/>
            <a:r>
              <a:rPr lang="en-US" sz="1600" dirty="0">
                <a:solidFill>
                  <a:schemeClr val="tx1">
                    <a:lumMod val="65000"/>
                    <a:lumOff val="35000"/>
                  </a:schemeClr>
                </a:solidFill>
                <a:latin typeface="Helvetica" pitchFamily="2" charset="0"/>
              </a:rPr>
              <a:t>Tumeur </a:t>
            </a:r>
            <a:r>
              <a:rPr lang="en-US" sz="1600" b="1" dirty="0">
                <a:solidFill>
                  <a:schemeClr val="tx1">
                    <a:lumMod val="65000"/>
                    <a:lumOff val="35000"/>
                  </a:schemeClr>
                </a:solidFill>
                <a:latin typeface="Helvetica" pitchFamily="2" charset="0"/>
              </a:rPr>
              <a:t>BENIGNE</a:t>
            </a:r>
            <a:r>
              <a:rPr lang="en-US" sz="1600" dirty="0">
                <a:solidFill>
                  <a:schemeClr val="tx1">
                    <a:lumMod val="65000"/>
                    <a:lumOff val="35000"/>
                  </a:schemeClr>
                </a:solidFill>
                <a:latin typeface="Helvetica" pitchFamily="2" charset="0"/>
              </a:rPr>
              <a:t> développée aux dépens des mélanocytes</a:t>
            </a:r>
          </a:p>
          <a:p>
            <a:pPr algn="r"/>
            <a:endParaRPr lang="en-US" sz="1600" dirty="0">
              <a:solidFill>
                <a:schemeClr val="tx1">
                  <a:lumMod val="65000"/>
                  <a:lumOff val="35000"/>
                </a:schemeClr>
              </a:solidFill>
              <a:latin typeface="Helvetica" pitchFamily="2" charset="0"/>
            </a:endParaRPr>
          </a:p>
        </p:txBody>
      </p:sp>
      <p:sp>
        <p:nvSpPr>
          <p:cNvPr id="28" name="TextBox 27">
            <a:extLst>
              <a:ext uri="{FF2B5EF4-FFF2-40B4-BE49-F238E27FC236}">
                <a16:creationId xmlns:a16="http://schemas.microsoft.com/office/drawing/2014/main" id="{6BD144DD-0663-4E2A-8BED-C470B79FDF13}"/>
              </a:ext>
            </a:extLst>
          </p:cNvPr>
          <p:cNvSpPr txBox="1"/>
          <p:nvPr/>
        </p:nvSpPr>
        <p:spPr>
          <a:xfrm>
            <a:off x="971550" y="4320268"/>
            <a:ext cx="4313288" cy="492443"/>
          </a:xfrm>
          <a:prstGeom prst="rect">
            <a:avLst/>
          </a:prstGeom>
          <a:noFill/>
        </p:spPr>
        <p:txBody>
          <a:bodyPr wrap="square" rtlCol="0">
            <a:spAutoFit/>
          </a:bodyPr>
          <a:lstStyle/>
          <a:p>
            <a:pPr algn="r"/>
            <a:r>
              <a:rPr lang="en-US" sz="2600" b="1" dirty="0">
                <a:gradFill>
                  <a:gsLst>
                    <a:gs pos="0">
                      <a:schemeClr val="accent1"/>
                    </a:gs>
                    <a:gs pos="100000">
                      <a:schemeClr val="accent2"/>
                    </a:gs>
                  </a:gsLst>
                  <a:lin ang="2700000" scaled="1"/>
                </a:gradFill>
                <a:latin typeface="Trebuchet MS" panose="020B0703020202090204" pitchFamily="34" charset="0"/>
              </a:rPr>
              <a:t>Naevus ou grain de beauté</a:t>
            </a:r>
          </a:p>
        </p:txBody>
      </p:sp>
      <p:pic>
        <p:nvPicPr>
          <p:cNvPr id="21" name="Image 20">
            <a:extLst>
              <a:ext uri="{FF2B5EF4-FFF2-40B4-BE49-F238E27FC236}">
                <a16:creationId xmlns:a16="http://schemas.microsoft.com/office/drawing/2014/main" id="{C8AA7D00-2731-0D4B-B271-5ADD01973C5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9571" t="21826" b="11855"/>
          <a:stretch/>
        </p:blipFill>
        <p:spPr>
          <a:xfrm>
            <a:off x="5936799" y="185551"/>
            <a:ext cx="4384039" cy="4076850"/>
          </a:xfrm>
          <a:prstGeom prst="rect">
            <a:avLst/>
          </a:prstGeom>
        </p:spPr>
      </p:pic>
      <p:pic>
        <p:nvPicPr>
          <p:cNvPr id="22" name="Image 21">
            <a:extLst>
              <a:ext uri="{FF2B5EF4-FFF2-40B4-BE49-F238E27FC236}">
                <a16:creationId xmlns:a16="http://schemas.microsoft.com/office/drawing/2014/main" id="{5D585FA5-B856-FC4A-9D52-5537EE7461D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21827" r="47916" b="11047"/>
          <a:stretch/>
        </p:blipFill>
        <p:spPr>
          <a:xfrm>
            <a:off x="1704737" y="142034"/>
            <a:ext cx="4517316" cy="4116814"/>
          </a:xfrm>
          <a:prstGeom prst="rect">
            <a:avLst/>
          </a:prstGeom>
        </p:spPr>
      </p:pic>
      <p:sp>
        <p:nvSpPr>
          <p:cNvPr id="29" name="TextBox 14">
            <a:extLst>
              <a:ext uri="{FF2B5EF4-FFF2-40B4-BE49-F238E27FC236}">
                <a16:creationId xmlns:a16="http://schemas.microsoft.com/office/drawing/2014/main" id="{176DC2CB-1ADE-FC42-9B40-93891AF6B1CA}"/>
              </a:ext>
            </a:extLst>
          </p:cNvPr>
          <p:cNvSpPr txBox="1"/>
          <p:nvPr/>
        </p:nvSpPr>
        <p:spPr>
          <a:xfrm>
            <a:off x="5646197" y="2002423"/>
            <a:ext cx="899605" cy="1569660"/>
          </a:xfrm>
          <a:prstGeom prst="rect">
            <a:avLst/>
          </a:prstGeom>
          <a:noFill/>
          <a:ln>
            <a:noFill/>
          </a:ln>
        </p:spPr>
        <p:txBody>
          <a:bodyPr wrap="none" rtlCol="0">
            <a:spAutoFit/>
          </a:bodyPr>
          <a:lstStyle/>
          <a:p>
            <a:r>
              <a:rPr lang="en-CA" sz="9600" b="1" spc="300" dirty="0">
                <a:solidFill>
                  <a:schemeClr val="accent1"/>
                </a:solidFill>
                <a:latin typeface="Helvetica" charset="0"/>
                <a:ea typeface="Helvetica" charset="0"/>
                <a:cs typeface="Helvetica" charset="0"/>
              </a:rPr>
              <a:t>≠</a:t>
            </a:r>
          </a:p>
        </p:txBody>
      </p:sp>
      <p:grpSp>
        <p:nvGrpSpPr>
          <p:cNvPr id="30" name="Groupe 29">
            <a:extLst>
              <a:ext uri="{FF2B5EF4-FFF2-40B4-BE49-F238E27FC236}">
                <a16:creationId xmlns:a16="http://schemas.microsoft.com/office/drawing/2014/main" id="{E2DEFD5B-AFAE-D943-B460-D83EEAA56DC3}"/>
              </a:ext>
            </a:extLst>
          </p:cNvPr>
          <p:cNvGrpSpPr/>
          <p:nvPr/>
        </p:nvGrpSpPr>
        <p:grpSpPr>
          <a:xfrm>
            <a:off x="-14250" y="6306255"/>
            <a:ext cx="11604250" cy="369332"/>
            <a:chOff x="-14250" y="6306255"/>
            <a:chExt cx="11604250" cy="369332"/>
          </a:xfrm>
        </p:grpSpPr>
        <p:cxnSp>
          <p:nvCxnSpPr>
            <p:cNvPr id="31" name="Connecteur droit 30">
              <a:extLst>
                <a:ext uri="{FF2B5EF4-FFF2-40B4-BE49-F238E27FC236}">
                  <a16:creationId xmlns:a16="http://schemas.microsoft.com/office/drawing/2014/main" id="{66F54F2D-FD1C-5945-A8D1-C1420F31885E}"/>
                </a:ext>
              </a:extLst>
            </p:cNvPr>
            <p:cNvCxnSpPr>
              <a:cxnSpLocks/>
            </p:cNvCxnSpPr>
            <p:nvPr/>
          </p:nvCxnSpPr>
          <p:spPr>
            <a:xfrm flipH="1">
              <a:off x="-14250" y="6507678"/>
              <a:ext cx="8629613"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32" name="TextBox 3">
              <a:extLst>
                <a:ext uri="{FF2B5EF4-FFF2-40B4-BE49-F238E27FC236}">
                  <a16:creationId xmlns:a16="http://schemas.microsoft.com/office/drawing/2014/main" id="{88CA6058-F4D9-A84E-B3EA-6B65ADECDBF9}"/>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IDENTIFIER LE MÉLANOME</a:t>
              </a:r>
            </a:p>
          </p:txBody>
        </p:sp>
      </p:grpSp>
    </p:spTree>
    <p:extLst>
      <p:ext uri="{BB962C8B-B14F-4D97-AF65-F5344CB8AC3E}">
        <p14:creationId xmlns:p14="http://schemas.microsoft.com/office/powerpoint/2010/main" val="569507231"/>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right)">
                                      <p:cBhvr>
                                        <p:cTn id="7" dur="500"/>
                                        <p:tgtEl>
                                          <p:spTgt spid="28"/>
                                        </p:tgtEl>
                                      </p:cBhvr>
                                    </p:animEffect>
                                  </p:childTnLst>
                                </p:cTn>
                              </p:par>
                              <p:par>
                                <p:cTn id="8" presetID="12" presetClass="entr" presetSubtype="8"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 calcmode="lin" valueType="num">
                                      <p:cBhvr additive="base">
                                        <p:cTn id="10" dur="750"/>
                                        <p:tgtEl>
                                          <p:spTgt spid="26"/>
                                        </p:tgtEl>
                                        <p:attrNameLst>
                                          <p:attrName>ppt_x</p:attrName>
                                        </p:attrNameLst>
                                      </p:cBhvr>
                                      <p:tavLst>
                                        <p:tav tm="0">
                                          <p:val>
                                            <p:strVal val="#ppt_x-#ppt_w*1.125000"/>
                                          </p:val>
                                        </p:tav>
                                        <p:tav tm="100000">
                                          <p:val>
                                            <p:strVal val="#ppt_x"/>
                                          </p:val>
                                        </p:tav>
                                      </p:tavLst>
                                    </p:anim>
                                    <p:animEffect transition="in" filter="wipe(right)">
                                      <p:cBhvr>
                                        <p:cTn id="11" dur="750"/>
                                        <p:tgtEl>
                                          <p:spTgt spid="26"/>
                                        </p:tgtEl>
                                      </p:cBhvr>
                                    </p:animEffect>
                                  </p:childTnLst>
                                </p:cTn>
                              </p:par>
                              <p:par>
                                <p:cTn id="12" presetID="2" presetClass="entr" presetSubtype="8" decel="50000"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750" fill="hold"/>
                                        <p:tgtEl>
                                          <p:spTgt spid="22"/>
                                        </p:tgtEl>
                                        <p:attrNameLst>
                                          <p:attrName>ppt_x</p:attrName>
                                        </p:attrNameLst>
                                      </p:cBhvr>
                                      <p:tavLst>
                                        <p:tav tm="0">
                                          <p:val>
                                            <p:strVal val="0-#ppt_w/2"/>
                                          </p:val>
                                        </p:tav>
                                        <p:tav tm="100000">
                                          <p:val>
                                            <p:strVal val="#ppt_x"/>
                                          </p:val>
                                        </p:tav>
                                      </p:tavLst>
                                    </p:anim>
                                    <p:anim calcmode="lin" valueType="num">
                                      <p:cBhvr additive="base">
                                        <p:cTn id="15" dur="750" fill="hold"/>
                                        <p:tgtEl>
                                          <p:spTgt spid="22"/>
                                        </p:tgtEl>
                                        <p:attrNameLst>
                                          <p:attrName>ppt_y</p:attrName>
                                        </p:attrNameLst>
                                      </p:cBhvr>
                                      <p:tavLst>
                                        <p:tav tm="0">
                                          <p:val>
                                            <p:strVal val="#ppt_y"/>
                                          </p:val>
                                        </p:tav>
                                        <p:tav tm="100000">
                                          <p:val>
                                            <p:strVal val="#ppt_y"/>
                                          </p:val>
                                        </p:tav>
                                      </p:tavLst>
                                    </p:anim>
                                  </p:childTnLst>
                                </p:cTn>
                              </p:par>
                              <p:par>
                                <p:cTn id="16" presetID="53" presetClass="entr" presetSubtype="16" fill="hold" grpId="0" nodeType="withEffect">
                                  <p:stCondLst>
                                    <p:cond delay="0"/>
                                  </p:stCondLst>
                                  <p:childTnLst>
                                    <p:set>
                                      <p:cBhvr>
                                        <p:cTn id="17" dur="1" fill="hold">
                                          <p:stCondLst>
                                            <p:cond delay="0"/>
                                          </p:stCondLst>
                                        </p:cTn>
                                        <p:tgtEl>
                                          <p:spTgt spid="29"/>
                                        </p:tgtEl>
                                        <p:attrNameLst>
                                          <p:attrName>style.visibility</p:attrName>
                                        </p:attrNameLst>
                                      </p:cBhvr>
                                      <p:to>
                                        <p:strVal val="visible"/>
                                      </p:to>
                                    </p:set>
                                    <p:anim calcmode="lin" valueType="num">
                                      <p:cBhvr>
                                        <p:cTn id="18" dur="500" fill="hold"/>
                                        <p:tgtEl>
                                          <p:spTgt spid="29"/>
                                        </p:tgtEl>
                                        <p:attrNameLst>
                                          <p:attrName>ppt_w</p:attrName>
                                        </p:attrNameLst>
                                      </p:cBhvr>
                                      <p:tavLst>
                                        <p:tav tm="0">
                                          <p:val>
                                            <p:fltVal val="0"/>
                                          </p:val>
                                        </p:tav>
                                        <p:tav tm="100000">
                                          <p:val>
                                            <p:strVal val="#ppt_w"/>
                                          </p:val>
                                        </p:tav>
                                      </p:tavLst>
                                    </p:anim>
                                    <p:anim calcmode="lin" valueType="num">
                                      <p:cBhvr>
                                        <p:cTn id="19" dur="500" fill="hold"/>
                                        <p:tgtEl>
                                          <p:spTgt spid="29"/>
                                        </p:tgtEl>
                                        <p:attrNameLst>
                                          <p:attrName>ppt_h</p:attrName>
                                        </p:attrNameLst>
                                      </p:cBhvr>
                                      <p:tavLst>
                                        <p:tav tm="0">
                                          <p:val>
                                            <p:fltVal val="0"/>
                                          </p:val>
                                        </p:tav>
                                        <p:tav tm="100000">
                                          <p:val>
                                            <p:strVal val="#ppt_h"/>
                                          </p:val>
                                        </p:tav>
                                      </p:tavLst>
                                    </p:anim>
                                    <p:animEffect transition="in" filter="fade">
                                      <p:cBhvr>
                                        <p:cTn id="20" dur="500"/>
                                        <p:tgtEl>
                                          <p:spTgt spid="29"/>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25"/>
                                        </p:tgtEl>
                                        <p:attrNameLst>
                                          <p:attrName>style.visibility</p:attrName>
                                        </p:attrNameLst>
                                      </p:cBhvr>
                                      <p:to>
                                        <p:strVal val="visible"/>
                                      </p:to>
                                    </p:set>
                                    <p:animEffect transition="in" filter="wipe(left)">
                                      <p:cBhvr>
                                        <p:cTn id="23" dur="500"/>
                                        <p:tgtEl>
                                          <p:spTgt spid="25"/>
                                        </p:tgtEl>
                                      </p:cBhvr>
                                    </p:animEffect>
                                  </p:childTnLst>
                                </p:cTn>
                              </p:par>
                              <p:par>
                                <p:cTn id="24" presetID="12" presetClass="entr" presetSubtype="2"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additive="base">
                                        <p:cTn id="26" dur="750"/>
                                        <p:tgtEl>
                                          <p:spTgt spid="23"/>
                                        </p:tgtEl>
                                        <p:attrNameLst>
                                          <p:attrName>ppt_x</p:attrName>
                                        </p:attrNameLst>
                                      </p:cBhvr>
                                      <p:tavLst>
                                        <p:tav tm="0">
                                          <p:val>
                                            <p:strVal val="#ppt_x+#ppt_w*1.125000"/>
                                          </p:val>
                                        </p:tav>
                                        <p:tav tm="100000">
                                          <p:val>
                                            <p:strVal val="#ppt_x"/>
                                          </p:val>
                                        </p:tav>
                                      </p:tavLst>
                                    </p:anim>
                                    <p:animEffect transition="in" filter="wipe(left)">
                                      <p:cBhvr>
                                        <p:cTn id="27" dur="750"/>
                                        <p:tgtEl>
                                          <p:spTgt spid="23"/>
                                        </p:tgtEl>
                                      </p:cBhvr>
                                    </p:animEffect>
                                  </p:childTnLst>
                                </p:cTn>
                              </p:par>
                              <p:par>
                                <p:cTn id="28" presetID="2" presetClass="entr" presetSubtype="2" decel="50000" fill="hold" nodeType="withEffect">
                                  <p:stCondLst>
                                    <p:cond delay="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750" fill="hold"/>
                                        <p:tgtEl>
                                          <p:spTgt spid="21"/>
                                        </p:tgtEl>
                                        <p:attrNameLst>
                                          <p:attrName>ppt_x</p:attrName>
                                        </p:attrNameLst>
                                      </p:cBhvr>
                                      <p:tavLst>
                                        <p:tav tm="0">
                                          <p:val>
                                            <p:strVal val="1+#ppt_w/2"/>
                                          </p:val>
                                        </p:tav>
                                        <p:tav tm="100000">
                                          <p:val>
                                            <p:strVal val="#ppt_x"/>
                                          </p:val>
                                        </p:tav>
                                      </p:tavLst>
                                    </p:anim>
                                    <p:anim calcmode="lin" valueType="num">
                                      <p:cBhvr additive="base">
                                        <p:cTn id="31" dur="750" fill="hold"/>
                                        <p:tgtEl>
                                          <p:spTgt spid="2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P spid="26" grpId="0"/>
      <p:bldP spid="28" grpId="0"/>
      <p:bldP spid="2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030C26A9-785A-4CDC-875E-716A9BBA9B0D}"/>
              </a:ext>
            </a:extLst>
          </p:cNvPr>
          <p:cNvSpPr/>
          <p:nvPr/>
        </p:nvSpPr>
        <p:spPr>
          <a:xfrm>
            <a:off x="997974" y="1378974"/>
            <a:ext cx="5098025" cy="4100052"/>
          </a:xfrm>
          <a:prstGeom prst="roundRect">
            <a:avLst>
              <a:gd name="adj" fmla="val 1002"/>
            </a:avLst>
          </a:prstGeom>
          <a:gradFill>
            <a:gsLst>
              <a:gs pos="0">
                <a:schemeClr val="accent1"/>
              </a:gs>
              <a:gs pos="90000">
                <a:schemeClr val="accent2"/>
              </a:gs>
            </a:gsLst>
            <a:path path="circle">
              <a:fillToRect r="100000" b="100000"/>
            </a:path>
          </a:gradFill>
          <a:ln w="12700">
            <a:noFill/>
          </a:ln>
          <a:effectLst>
            <a:outerShdw blurRad="711200" dist="431800" dir="4200000" sx="95000" sy="95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 name="TextBox 6">
            <a:extLst>
              <a:ext uri="{FF2B5EF4-FFF2-40B4-BE49-F238E27FC236}">
                <a16:creationId xmlns:a16="http://schemas.microsoft.com/office/drawing/2014/main" id="{2C885AA4-841F-4C35-8A39-14605693425D}"/>
              </a:ext>
            </a:extLst>
          </p:cNvPr>
          <p:cNvSpPr txBox="1"/>
          <p:nvPr/>
        </p:nvSpPr>
        <p:spPr>
          <a:xfrm>
            <a:off x="1565788" y="1783842"/>
            <a:ext cx="3992050" cy="492443"/>
          </a:xfrm>
          <a:prstGeom prst="rect">
            <a:avLst/>
          </a:prstGeom>
          <a:noFill/>
        </p:spPr>
        <p:txBody>
          <a:bodyPr wrap="square" rtlCol="0">
            <a:spAutoFit/>
          </a:bodyPr>
          <a:lstStyle/>
          <a:p>
            <a:r>
              <a:rPr lang="en-US" sz="2600" dirty="0">
                <a:solidFill>
                  <a:schemeClr val="bg1"/>
                </a:solidFill>
                <a:latin typeface="+mj-lt"/>
              </a:rPr>
              <a:t>Evoquer </a:t>
            </a:r>
            <a:r>
              <a:rPr lang="en-US" sz="2600" b="1" dirty="0">
                <a:solidFill>
                  <a:schemeClr val="bg1"/>
                </a:solidFill>
                <a:latin typeface="+mj-lt"/>
              </a:rPr>
              <a:t>un mélanome</a:t>
            </a:r>
          </a:p>
        </p:txBody>
      </p:sp>
      <p:sp>
        <p:nvSpPr>
          <p:cNvPr id="9" name="TextBox 8">
            <a:extLst>
              <a:ext uri="{FF2B5EF4-FFF2-40B4-BE49-F238E27FC236}">
                <a16:creationId xmlns:a16="http://schemas.microsoft.com/office/drawing/2014/main" id="{CCF6C302-EBFD-452B-AF44-8D28DE2F6485}"/>
              </a:ext>
            </a:extLst>
          </p:cNvPr>
          <p:cNvSpPr txBox="1"/>
          <p:nvPr/>
        </p:nvSpPr>
        <p:spPr>
          <a:xfrm>
            <a:off x="1580535" y="2361998"/>
            <a:ext cx="3992050" cy="2489592"/>
          </a:xfrm>
          <a:prstGeom prst="rect">
            <a:avLst/>
          </a:prstGeom>
          <a:noFill/>
        </p:spPr>
        <p:txBody>
          <a:bodyPr wrap="square" rtlCol="0">
            <a:spAutoFit/>
          </a:bodyPr>
          <a:lstStyle/>
          <a:p>
            <a:pPr defTabSz="1450904">
              <a:lnSpc>
                <a:spcPct val="130000"/>
              </a:lnSpc>
            </a:pPr>
            <a:r>
              <a:rPr lang="en-CA" sz="1600" b="1" dirty="0">
                <a:solidFill>
                  <a:schemeClr val="bg1"/>
                </a:solidFill>
                <a:latin typeface="Helvetica" charset="0"/>
                <a:ea typeface="Helvetica" charset="0"/>
                <a:cs typeface="Helvetica" charset="0"/>
              </a:rPr>
              <a:t>À l’oeil nu </a:t>
            </a:r>
            <a:r>
              <a:rPr lang="en-CA" sz="1600" dirty="0">
                <a:solidFill>
                  <a:schemeClr val="bg1"/>
                </a:solidFill>
                <a:latin typeface="Helvetica" charset="0"/>
                <a:ea typeface="Helvetica" charset="0"/>
                <a:cs typeface="Helvetica" charset="0"/>
              </a:rPr>
              <a:t>(voir tableau récapitulatif)</a:t>
            </a:r>
            <a:endParaRPr lang="en-CA" sz="1600" b="1" dirty="0">
              <a:solidFill>
                <a:schemeClr val="bg1"/>
              </a:solidFill>
              <a:latin typeface="Helvetica" charset="0"/>
              <a:ea typeface="Helvetica" charset="0"/>
              <a:cs typeface="Helvetica" charset="0"/>
            </a:endParaRPr>
          </a:p>
          <a:p>
            <a:pPr defTabSz="1450904">
              <a:lnSpc>
                <a:spcPct val="130000"/>
              </a:lnSpc>
            </a:pPr>
            <a:r>
              <a:rPr lang="en-CA" sz="1600" b="1" dirty="0">
                <a:solidFill>
                  <a:schemeClr val="bg1"/>
                </a:solidFill>
                <a:latin typeface="Helvetica" charset="0"/>
                <a:ea typeface="Helvetica" charset="0"/>
                <a:cs typeface="Helvetica" charset="0"/>
              </a:rPr>
              <a:t>Au dermatoscope </a:t>
            </a:r>
            <a:r>
              <a:rPr lang="en-CA" sz="1600" dirty="0">
                <a:solidFill>
                  <a:schemeClr val="bg1"/>
                </a:solidFill>
                <a:latin typeface="Helvetica" charset="0"/>
                <a:ea typeface="Helvetica" charset="0"/>
                <a:cs typeface="Helvetica" charset="0"/>
              </a:rPr>
              <a:t>(chez votre dermatologue)</a:t>
            </a:r>
            <a:endParaRPr lang="en-CA" sz="1600" b="1" dirty="0">
              <a:solidFill>
                <a:schemeClr val="bg1"/>
              </a:solidFill>
              <a:latin typeface="Helvetica" charset="0"/>
              <a:ea typeface="Helvetica" charset="0"/>
              <a:cs typeface="Helvetica" charset="0"/>
            </a:endParaRPr>
          </a:p>
          <a:p>
            <a:pPr defTabSz="1450904">
              <a:lnSpc>
                <a:spcPct val="130000"/>
              </a:lnSpc>
            </a:pPr>
            <a:endParaRPr lang="en-CA" sz="900" b="1" dirty="0">
              <a:solidFill>
                <a:schemeClr val="bg1"/>
              </a:solidFill>
              <a:latin typeface="Helvetica" charset="0"/>
              <a:ea typeface="Helvetica" charset="0"/>
              <a:cs typeface="Helvetica" charset="0"/>
            </a:endParaRPr>
          </a:p>
          <a:p>
            <a:pPr defTabSz="1450904">
              <a:lnSpc>
                <a:spcPct val="130000"/>
              </a:lnSpc>
            </a:pPr>
            <a:r>
              <a:rPr lang="en-CA" sz="1600" dirty="0">
                <a:solidFill>
                  <a:schemeClr val="bg1"/>
                </a:solidFill>
                <a:latin typeface="Helvetica" charset="0"/>
                <a:ea typeface="Helvetica" charset="0"/>
                <a:cs typeface="Helvetica" charset="0"/>
              </a:rPr>
              <a:t>Dans la majorité des cas, </a:t>
            </a:r>
            <a:r>
              <a:rPr lang="en-CA" sz="1600" b="1" dirty="0">
                <a:solidFill>
                  <a:schemeClr val="bg1"/>
                </a:solidFill>
                <a:latin typeface="Helvetica" charset="0"/>
                <a:ea typeface="Helvetica" charset="0"/>
                <a:cs typeface="Helvetica" charset="0"/>
              </a:rPr>
              <a:t>il y a APPARITION </a:t>
            </a:r>
            <a:r>
              <a:rPr lang="en-CA" sz="1600" dirty="0">
                <a:solidFill>
                  <a:schemeClr val="bg1"/>
                </a:solidFill>
                <a:latin typeface="Helvetica" charset="0"/>
                <a:ea typeface="Helvetica" charset="0"/>
                <a:cs typeface="Helvetica" charset="0"/>
              </a:rPr>
              <a:t>d’une lésion pigmentée (mais pas toujours pigmentée) ou </a:t>
            </a:r>
            <a:r>
              <a:rPr lang="en-CA" sz="1600" b="1" dirty="0">
                <a:solidFill>
                  <a:schemeClr val="bg1"/>
                </a:solidFill>
                <a:latin typeface="Helvetica" charset="0"/>
                <a:ea typeface="Helvetica" charset="0"/>
                <a:cs typeface="Helvetica" charset="0"/>
              </a:rPr>
              <a:t>modification d’un nævus pré-existant</a:t>
            </a:r>
          </a:p>
        </p:txBody>
      </p:sp>
      <p:cxnSp>
        <p:nvCxnSpPr>
          <p:cNvPr id="12" name="Straight Connector 11">
            <a:extLst>
              <a:ext uri="{FF2B5EF4-FFF2-40B4-BE49-F238E27FC236}">
                <a16:creationId xmlns:a16="http://schemas.microsoft.com/office/drawing/2014/main" id="{001A68BB-B172-44DD-ACD0-8E637D9C7AA2}"/>
              </a:ext>
            </a:extLst>
          </p:cNvPr>
          <p:cNvCxnSpPr>
            <a:cxnSpLocks/>
          </p:cNvCxnSpPr>
          <p:nvPr/>
        </p:nvCxnSpPr>
        <p:spPr>
          <a:xfrm>
            <a:off x="1666598" y="4992139"/>
            <a:ext cx="409538" cy="0"/>
          </a:xfrm>
          <a:prstGeom prst="line">
            <a:avLst/>
          </a:prstGeom>
          <a:ln w="28575" cap="rnd">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0" name="Group 19">
            <a:extLst>
              <a:ext uri="{FF2B5EF4-FFF2-40B4-BE49-F238E27FC236}">
                <a16:creationId xmlns:a16="http://schemas.microsoft.com/office/drawing/2014/main" id="{0FA48A3C-4781-400F-BAC9-FFD4D664E29E}"/>
              </a:ext>
            </a:extLst>
          </p:cNvPr>
          <p:cNvGrpSpPr/>
          <p:nvPr/>
        </p:nvGrpSpPr>
        <p:grpSpPr>
          <a:xfrm>
            <a:off x="5854699" y="3187700"/>
            <a:ext cx="482600" cy="482600"/>
            <a:chOff x="7885473" y="3364729"/>
            <a:chExt cx="453512" cy="453512"/>
          </a:xfrm>
        </p:grpSpPr>
        <p:sp>
          <p:nvSpPr>
            <p:cNvPr id="18" name="Oval 17">
              <a:extLst>
                <a:ext uri="{FF2B5EF4-FFF2-40B4-BE49-F238E27FC236}">
                  <a16:creationId xmlns:a16="http://schemas.microsoft.com/office/drawing/2014/main" id="{186D1BCA-D778-4F6E-9E64-B0991E40FE14}"/>
                </a:ext>
              </a:extLst>
            </p:cNvPr>
            <p:cNvSpPr/>
            <p:nvPr/>
          </p:nvSpPr>
          <p:spPr>
            <a:xfrm>
              <a:off x="7885473" y="3364729"/>
              <a:ext cx="453512" cy="453512"/>
            </a:xfrm>
            <a:prstGeom prst="ellipse">
              <a:avLst/>
            </a:prstGeom>
            <a:solidFill>
              <a:schemeClr val="bg1"/>
            </a:solidFill>
            <a:ln>
              <a:noFill/>
            </a:ln>
            <a:effectLst>
              <a:outerShdw blurRad="368300" dist="50800" dir="5400000" sx="94000" sy="94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45">
              <a:extLst>
                <a:ext uri="{FF2B5EF4-FFF2-40B4-BE49-F238E27FC236}">
                  <a16:creationId xmlns:a16="http://schemas.microsoft.com/office/drawing/2014/main" id="{3C92CD16-15B6-4707-BB9B-B75ABDF3E077}"/>
                </a:ext>
              </a:extLst>
            </p:cNvPr>
            <p:cNvSpPr>
              <a:spLocks/>
            </p:cNvSpPr>
            <p:nvPr/>
          </p:nvSpPr>
          <p:spPr bwMode="auto">
            <a:xfrm>
              <a:off x="8071271" y="3503946"/>
              <a:ext cx="98867" cy="175077"/>
            </a:xfrm>
            <a:custGeom>
              <a:avLst/>
              <a:gdLst>
                <a:gd name="T0" fmla="*/ 6350 w 96"/>
                <a:gd name="T1" fmla="*/ 33734 h 168"/>
                <a:gd name="T2" fmla="*/ 106363 w 96"/>
                <a:gd name="T3" fmla="*/ 134938 h 168"/>
                <a:gd name="T4" fmla="*/ 4763 w 96"/>
                <a:gd name="T5" fmla="*/ 237747 h 168"/>
                <a:gd name="T6" fmla="*/ 4763 w 96"/>
                <a:gd name="T7" fmla="*/ 237747 h 168"/>
                <a:gd name="T8" fmla="*/ 0 w 96"/>
                <a:gd name="T9" fmla="*/ 250598 h 168"/>
                <a:gd name="T10" fmla="*/ 19050 w 96"/>
                <a:gd name="T11" fmla="*/ 269875 h 168"/>
                <a:gd name="T12" fmla="*/ 31750 w 96"/>
                <a:gd name="T13" fmla="*/ 265056 h 168"/>
                <a:gd name="T14" fmla="*/ 31750 w 96"/>
                <a:gd name="T15" fmla="*/ 265056 h 168"/>
                <a:gd name="T16" fmla="*/ 146050 w 96"/>
                <a:gd name="T17" fmla="*/ 149395 h 168"/>
                <a:gd name="T18" fmla="*/ 146050 w 96"/>
                <a:gd name="T19" fmla="*/ 149395 h 168"/>
                <a:gd name="T20" fmla="*/ 152400 w 96"/>
                <a:gd name="T21" fmla="*/ 134938 h 168"/>
                <a:gd name="T22" fmla="*/ 152400 w 96"/>
                <a:gd name="T23" fmla="*/ 134938 h 168"/>
                <a:gd name="T24" fmla="*/ 152400 w 96"/>
                <a:gd name="T25" fmla="*/ 134938 h 168"/>
                <a:gd name="T26" fmla="*/ 146050 w 96"/>
                <a:gd name="T27" fmla="*/ 120480 h 168"/>
                <a:gd name="T28" fmla="*/ 146050 w 96"/>
                <a:gd name="T29" fmla="*/ 120480 h 168"/>
                <a:gd name="T30" fmla="*/ 31750 w 96"/>
                <a:gd name="T31" fmla="*/ 4819 h 168"/>
                <a:gd name="T32" fmla="*/ 31750 w 96"/>
                <a:gd name="T33" fmla="*/ 4819 h 168"/>
                <a:gd name="T34" fmla="*/ 19050 w 96"/>
                <a:gd name="T35" fmla="*/ 0 h 168"/>
                <a:gd name="T36" fmla="*/ 0 w 96"/>
                <a:gd name="T37" fmla="*/ 19277 h 168"/>
                <a:gd name="T38" fmla="*/ 6350 w 96"/>
                <a:gd name="T39" fmla="*/ 33734 h 168"/>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96" h="168">
                  <a:moveTo>
                    <a:pt x="4" y="21"/>
                  </a:moveTo>
                  <a:cubicBezTo>
                    <a:pt x="67" y="84"/>
                    <a:pt x="67" y="84"/>
                    <a:pt x="67" y="84"/>
                  </a:cubicBezTo>
                  <a:cubicBezTo>
                    <a:pt x="3" y="148"/>
                    <a:pt x="3" y="148"/>
                    <a:pt x="3" y="148"/>
                  </a:cubicBezTo>
                  <a:cubicBezTo>
                    <a:pt x="3" y="148"/>
                    <a:pt x="3" y="148"/>
                    <a:pt x="3" y="148"/>
                  </a:cubicBezTo>
                  <a:cubicBezTo>
                    <a:pt x="1" y="150"/>
                    <a:pt x="0" y="153"/>
                    <a:pt x="0" y="156"/>
                  </a:cubicBezTo>
                  <a:cubicBezTo>
                    <a:pt x="0" y="163"/>
                    <a:pt x="5" y="168"/>
                    <a:pt x="12" y="168"/>
                  </a:cubicBezTo>
                  <a:cubicBezTo>
                    <a:pt x="15" y="168"/>
                    <a:pt x="18" y="167"/>
                    <a:pt x="20" y="165"/>
                  </a:cubicBezTo>
                  <a:cubicBezTo>
                    <a:pt x="20" y="165"/>
                    <a:pt x="20" y="165"/>
                    <a:pt x="20" y="165"/>
                  </a:cubicBezTo>
                  <a:cubicBezTo>
                    <a:pt x="92" y="93"/>
                    <a:pt x="92" y="93"/>
                    <a:pt x="92" y="93"/>
                  </a:cubicBezTo>
                  <a:cubicBezTo>
                    <a:pt x="92" y="93"/>
                    <a:pt x="92" y="93"/>
                    <a:pt x="92" y="93"/>
                  </a:cubicBezTo>
                  <a:cubicBezTo>
                    <a:pt x="95" y="90"/>
                    <a:pt x="96" y="87"/>
                    <a:pt x="96" y="84"/>
                  </a:cubicBezTo>
                  <a:cubicBezTo>
                    <a:pt x="96" y="84"/>
                    <a:pt x="96" y="84"/>
                    <a:pt x="96" y="84"/>
                  </a:cubicBezTo>
                  <a:cubicBezTo>
                    <a:pt x="96" y="84"/>
                    <a:pt x="96" y="84"/>
                    <a:pt x="96" y="84"/>
                  </a:cubicBezTo>
                  <a:cubicBezTo>
                    <a:pt x="96" y="81"/>
                    <a:pt x="95" y="77"/>
                    <a:pt x="92" y="75"/>
                  </a:cubicBezTo>
                  <a:cubicBezTo>
                    <a:pt x="92" y="75"/>
                    <a:pt x="92" y="75"/>
                    <a:pt x="92" y="75"/>
                  </a:cubicBezTo>
                  <a:cubicBezTo>
                    <a:pt x="20" y="3"/>
                    <a:pt x="20" y="3"/>
                    <a:pt x="20" y="3"/>
                  </a:cubicBezTo>
                  <a:cubicBezTo>
                    <a:pt x="20" y="3"/>
                    <a:pt x="20" y="3"/>
                    <a:pt x="20" y="3"/>
                  </a:cubicBezTo>
                  <a:cubicBezTo>
                    <a:pt x="18" y="1"/>
                    <a:pt x="15" y="0"/>
                    <a:pt x="12" y="0"/>
                  </a:cubicBezTo>
                  <a:cubicBezTo>
                    <a:pt x="5" y="0"/>
                    <a:pt x="0" y="5"/>
                    <a:pt x="0" y="12"/>
                  </a:cubicBezTo>
                  <a:cubicBezTo>
                    <a:pt x="0" y="16"/>
                    <a:pt x="2" y="19"/>
                    <a:pt x="4" y="21"/>
                  </a:cubicBezTo>
                </a:path>
              </a:pathLst>
            </a:custGeom>
            <a:solidFill>
              <a:schemeClr val="bg1">
                <a:lumMod val="65000"/>
              </a:schemeClr>
            </a:solidFill>
            <a:ln>
              <a:noFill/>
            </a:ln>
          </p:spPr>
          <p:txBody>
            <a:bodyPr/>
            <a:lstStyle/>
            <a:p>
              <a:endParaRPr lang="en-US" dirty="0"/>
            </a:p>
          </p:txBody>
        </p:sp>
      </p:grpSp>
      <p:pic>
        <p:nvPicPr>
          <p:cNvPr id="10" name="Image 9">
            <a:extLst>
              <a:ext uri="{FF2B5EF4-FFF2-40B4-BE49-F238E27FC236}">
                <a16:creationId xmlns:a16="http://schemas.microsoft.com/office/drawing/2014/main" id="{B68AF7C7-7F34-6744-AA0D-885463CCFE6F}"/>
              </a:ext>
            </a:extLst>
          </p:cNvPr>
          <p:cNvPicPr>
            <a:picLocks noChangeAspect="1"/>
          </p:cNvPicPr>
          <p:nvPr/>
        </p:nvPicPr>
        <p:blipFill rotWithShape="1">
          <a:blip r:embed="rId2"/>
          <a:srcRect l="44047"/>
          <a:stretch/>
        </p:blipFill>
        <p:spPr>
          <a:xfrm>
            <a:off x="5379244" y="-1"/>
            <a:ext cx="6821774" cy="6858000"/>
          </a:xfrm>
          <a:prstGeom prst="rect">
            <a:avLst/>
          </a:prstGeom>
        </p:spPr>
      </p:pic>
      <p:grpSp>
        <p:nvGrpSpPr>
          <p:cNvPr id="13" name="Groupe 12">
            <a:extLst>
              <a:ext uri="{FF2B5EF4-FFF2-40B4-BE49-F238E27FC236}">
                <a16:creationId xmlns:a16="http://schemas.microsoft.com/office/drawing/2014/main" id="{53052452-C109-4B41-8F7F-2FC141A15F79}"/>
              </a:ext>
            </a:extLst>
          </p:cNvPr>
          <p:cNvGrpSpPr/>
          <p:nvPr/>
        </p:nvGrpSpPr>
        <p:grpSpPr>
          <a:xfrm>
            <a:off x="-14250" y="6306255"/>
            <a:ext cx="11604250" cy="369332"/>
            <a:chOff x="-14250" y="6306255"/>
            <a:chExt cx="11604250" cy="369332"/>
          </a:xfrm>
        </p:grpSpPr>
        <p:cxnSp>
          <p:nvCxnSpPr>
            <p:cNvPr id="14" name="Connecteur droit 13">
              <a:extLst>
                <a:ext uri="{FF2B5EF4-FFF2-40B4-BE49-F238E27FC236}">
                  <a16:creationId xmlns:a16="http://schemas.microsoft.com/office/drawing/2014/main" id="{059C87DA-1AE3-9940-8BFB-4A90CC844F7C}"/>
                </a:ext>
              </a:extLst>
            </p:cNvPr>
            <p:cNvCxnSpPr>
              <a:cxnSpLocks/>
            </p:cNvCxnSpPr>
            <p:nvPr/>
          </p:nvCxnSpPr>
          <p:spPr>
            <a:xfrm flipH="1">
              <a:off x="-14250" y="6507678"/>
              <a:ext cx="8629613"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16" name="TextBox 3">
              <a:extLst>
                <a:ext uri="{FF2B5EF4-FFF2-40B4-BE49-F238E27FC236}">
                  <a16:creationId xmlns:a16="http://schemas.microsoft.com/office/drawing/2014/main" id="{0B8810E4-2E6A-184F-8594-74CF3C5DD4CE}"/>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IDENTIFIER LE MÉLANOME</a:t>
              </a:r>
            </a:p>
          </p:txBody>
        </p:sp>
      </p:grpSp>
    </p:spTree>
    <p:extLst>
      <p:ext uri="{BB962C8B-B14F-4D97-AF65-F5344CB8AC3E}">
        <p14:creationId xmlns:p14="http://schemas.microsoft.com/office/powerpoint/2010/main" val="530153659"/>
      </p:ext>
    </p:extLst>
  </p:cSld>
  <p:clrMapOvr>
    <a:masterClrMapping/>
  </p:clrMapOvr>
  <mc:AlternateContent xmlns:mc="http://schemas.openxmlformats.org/markup-compatibility/2006" xmlns:p14="http://schemas.microsoft.com/office/powerpoint/2010/main">
    <mc:Choice Requires="p14">
      <p:transition spd="slow" p14:dur="1250" advClick="0" advTm="11000">
        <p14:flythrough dir="out"/>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31" presetClass="entr" presetSubtype="0" fill="hold" nodeType="withEffect">
                                  <p:stCondLst>
                                    <p:cond delay="1000"/>
                                  </p:stCondLst>
                                  <p:childTnLst>
                                    <p:set>
                                      <p:cBhvr>
                                        <p:cTn id="10" dur="1" fill="hold">
                                          <p:stCondLst>
                                            <p:cond delay="0"/>
                                          </p:stCondLst>
                                        </p:cTn>
                                        <p:tgtEl>
                                          <p:spTgt spid="20"/>
                                        </p:tgtEl>
                                        <p:attrNameLst>
                                          <p:attrName>style.visibility</p:attrName>
                                        </p:attrNameLst>
                                      </p:cBhvr>
                                      <p:to>
                                        <p:strVal val="visible"/>
                                      </p:to>
                                    </p:set>
                                    <p:anim calcmode="lin" valueType="num">
                                      <p:cBhvr>
                                        <p:cTn id="11" dur="500" fill="hold"/>
                                        <p:tgtEl>
                                          <p:spTgt spid="20"/>
                                        </p:tgtEl>
                                        <p:attrNameLst>
                                          <p:attrName>ppt_w</p:attrName>
                                        </p:attrNameLst>
                                      </p:cBhvr>
                                      <p:tavLst>
                                        <p:tav tm="0">
                                          <p:val>
                                            <p:fltVal val="0"/>
                                          </p:val>
                                        </p:tav>
                                        <p:tav tm="100000">
                                          <p:val>
                                            <p:strVal val="#ppt_w"/>
                                          </p:val>
                                        </p:tav>
                                      </p:tavLst>
                                    </p:anim>
                                    <p:anim calcmode="lin" valueType="num">
                                      <p:cBhvr>
                                        <p:cTn id="12" dur="500" fill="hold"/>
                                        <p:tgtEl>
                                          <p:spTgt spid="20"/>
                                        </p:tgtEl>
                                        <p:attrNameLst>
                                          <p:attrName>ppt_h</p:attrName>
                                        </p:attrNameLst>
                                      </p:cBhvr>
                                      <p:tavLst>
                                        <p:tav tm="0">
                                          <p:val>
                                            <p:fltVal val="0"/>
                                          </p:val>
                                        </p:tav>
                                        <p:tav tm="100000">
                                          <p:val>
                                            <p:strVal val="#ppt_h"/>
                                          </p:val>
                                        </p:tav>
                                      </p:tavLst>
                                    </p:anim>
                                    <p:anim calcmode="lin" valueType="num">
                                      <p:cBhvr>
                                        <p:cTn id="13" dur="500" fill="hold"/>
                                        <p:tgtEl>
                                          <p:spTgt spid="20"/>
                                        </p:tgtEl>
                                        <p:attrNameLst>
                                          <p:attrName>style.rotation</p:attrName>
                                        </p:attrNameLst>
                                      </p:cBhvr>
                                      <p:tavLst>
                                        <p:tav tm="0">
                                          <p:val>
                                            <p:fltVal val="90"/>
                                          </p:val>
                                        </p:tav>
                                        <p:tav tm="100000">
                                          <p:val>
                                            <p:fltVal val="0"/>
                                          </p:val>
                                        </p:tav>
                                      </p:tavLst>
                                    </p:anim>
                                    <p:animEffect transition="in" filter="fade">
                                      <p:cBhvr>
                                        <p:cTn id="14" dur="500"/>
                                        <p:tgtEl>
                                          <p:spTgt spid="20"/>
                                        </p:tgtEl>
                                      </p:cBhvr>
                                    </p:animEffect>
                                  </p:childTnLst>
                                </p:cTn>
                              </p:par>
                              <p:par>
                                <p:cTn id="15" presetID="22" presetClass="entr" presetSubtype="8" fill="hold" grpId="0" nodeType="withEffect">
                                  <p:stCondLst>
                                    <p:cond delay="175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descr="Untitled-1 copy">
            <a:extLst>
              <a:ext uri="{FF2B5EF4-FFF2-40B4-BE49-F238E27FC236}">
                <a16:creationId xmlns:a16="http://schemas.microsoft.com/office/drawing/2014/main" id="{C19D933A-653E-3B43-81F9-8FA67C06C024}"/>
              </a:ext>
            </a:extLst>
          </p:cNvPr>
          <p:cNvPicPr>
            <a:picLocks noGrp="1" noChangeAspect="1" noChangeArrowheads="1"/>
          </p:cNvPicPr>
          <p:nvPr>
            <p:ph type="pic" sz="quarter" idx="13"/>
          </p:nvPr>
        </p:nvPicPr>
        <p:blipFill rotWithShape="1">
          <a:blip r:embed="rId2">
            <a:extLst>
              <a:ext uri="{28A0092B-C50C-407E-A947-70E740481C1C}">
                <a14:useLocalDpi xmlns:a14="http://schemas.microsoft.com/office/drawing/2010/main" val="0"/>
              </a:ext>
            </a:extLst>
          </a:blip>
          <a:srcRect l="34055" r="23667"/>
          <a:stretch/>
        </p:blipFill>
        <p:spPr bwMode="auto">
          <a:xfrm>
            <a:off x="7681248" y="975683"/>
            <a:ext cx="2764258" cy="4402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Espace réservé pour une image  38" descr="Une image contenant intérieur, alimentation, smoothie, assiette&#10;&#10;Description générée automatiquement">
            <a:extLst>
              <a:ext uri="{FF2B5EF4-FFF2-40B4-BE49-F238E27FC236}">
                <a16:creationId xmlns:a16="http://schemas.microsoft.com/office/drawing/2014/main" id="{0969A9B2-9BE9-8E41-B7AC-A653BBE23F31}"/>
              </a:ext>
            </a:extLst>
          </p:cNvPr>
          <p:cNvPicPr>
            <a:picLocks noGrp="1" noChangeAspect="1"/>
          </p:cNvPicPr>
          <p:nvPr>
            <p:ph type="pic" sz="quarter" idx="12"/>
          </p:nvPr>
        </p:nvPicPr>
        <p:blipFill rotWithShape="1">
          <a:blip r:embed="rId3"/>
          <a:srcRect l="13067" r="2441"/>
          <a:stretch/>
        </p:blipFill>
        <p:spPr>
          <a:xfrm>
            <a:off x="4662714" y="975683"/>
            <a:ext cx="2762527" cy="4402722"/>
          </a:xfrm>
          <a:prstGeom prst="rect">
            <a:avLst/>
          </a:prstGeom>
        </p:spPr>
      </p:pic>
      <p:sp>
        <p:nvSpPr>
          <p:cNvPr id="41" name="TextBox 2">
            <a:extLst>
              <a:ext uri="{FF2B5EF4-FFF2-40B4-BE49-F238E27FC236}">
                <a16:creationId xmlns:a16="http://schemas.microsoft.com/office/drawing/2014/main" id="{E01FE0A8-1671-C743-9E5D-C45E7EFA37BA}"/>
              </a:ext>
            </a:extLst>
          </p:cNvPr>
          <p:cNvSpPr txBox="1"/>
          <p:nvPr/>
        </p:nvSpPr>
        <p:spPr>
          <a:xfrm>
            <a:off x="870605" y="2139759"/>
            <a:ext cx="3536102" cy="2062103"/>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Le mélanome :</a:t>
            </a:r>
          </a:p>
          <a:p>
            <a:endParaRPr lang="en-US" sz="24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a:p>
            <a:r>
              <a:rPr lang="en-US" sz="2600" dirty="0">
                <a:solidFill>
                  <a:schemeClr val="tx1">
                    <a:lumMod val="65000"/>
                    <a:lumOff val="35000"/>
                  </a:schemeClr>
                </a:solidFill>
                <a:latin typeface="Trebuchet MS" panose="020B0703020202090204" pitchFamily="34" charset="0"/>
              </a:rPr>
              <a:t>Signe </a:t>
            </a:r>
          </a:p>
          <a:p>
            <a:r>
              <a:rPr lang="en-US" sz="2600" dirty="0">
                <a:solidFill>
                  <a:schemeClr val="tx1">
                    <a:lumMod val="65000"/>
                    <a:lumOff val="35000"/>
                  </a:schemeClr>
                </a:solidFill>
                <a:latin typeface="Trebuchet MS" panose="020B0703020202090204" pitchFamily="34" charset="0"/>
              </a:rPr>
              <a:t>du “vilain petit canard”</a:t>
            </a:r>
            <a:endParaRPr lang="en-US" sz="2600"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sp>
        <p:nvSpPr>
          <p:cNvPr id="43" name="Arc 42">
            <a:extLst>
              <a:ext uri="{FF2B5EF4-FFF2-40B4-BE49-F238E27FC236}">
                <a16:creationId xmlns:a16="http://schemas.microsoft.com/office/drawing/2014/main" id="{C978D8DB-14A3-3746-BB4B-8815DB702885}"/>
              </a:ext>
            </a:extLst>
          </p:cNvPr>
          <p:cNvSpPr/>
          <p:nvPr/>
        </p:nvSpPr>
        <p:spPr>
          <a:xfrm>
            <a:off x="6661095" y="2948813"/>
            <a:ext cx="701333" cy="701332"/>
          </a:xfrm>
          <a:prstGeom prst="arc">
            <a:avLst>
              <a:gd name="adj1" fmla="val 10923634"/>
              <a:gd name="adj2" fmla="val 10799996"/>
            </a:avLst>
          </a:prstGeom>
          <a:ln w="76200" cap="rnd">
            <a:gradFill flip="none" rotWithShape="1">
              <a:gsLst>
                <a:gs pos="0">
                  <a:schemeClr val="accent1"/>
                </a:gs>
                <a:gs pos="100000">
                  <a:schemeClr val="accent2"/>
                </a:gs>
              </a:gsLst>
              <a:lin ang="81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44" name="Arc 43">
            <a:extLst>
              <a:ext uri="{FF2B5EF4-FFF2-40B4-BE49-F238E27FC236}">
                <a16:creationId xmlns:a16="http://schemas.microsoft.com/office/drawing/2014/main" id="{72BAEF01-749A-0F4C-A64D-50941CA7C25F}"/>
              </a:ext>
            </a:extLst>
          </p:cNvPr>
          <p:cNvSpPr/>
          <p:nvPr/>
        </p:nvSpPr>
        <p:spPr>
          <a:xfrm>
            <a:off x="8437358" y="2743999"/>
            <a:ext cx="701333" cy="701332"/>
          </a:xfrm>
          <a:prstGeom prst="arc">
            <a:avLst>
              <a:gd name="adj1" fmla="val 10923634"/>
              <a:gd name="adj2" fmla="val 10799996"/>
            </a:avLst>
          </a:prstGeom>
          <a:ln w="76200" cap="rnd">
            <a:gradFill flip="none" rotWithShape="1">
              <a:gsLst>
                <a:gs pos="0">
                  <a:schemeClr val="accent1"/>
                </a:gs>
                <a:gs pos="100000">
                  <a:schemeClr val="accent2"/>
                </a:gs>
              </a:gsLst>
              <a:lin ang="81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nvGrpSpPr>
          <p:cNvPr id="45" name="Groupe 44">
            <a:extLst>
              <a:ext uri="{FF2B5EF4-FFF2-40B4-BE49-F238E27FC236}">
                <a16:creationId xmlns:a16="http://schemas.microsoft.com/office/drawing/2014/main" id="{E534ED63-12B7-8F48-BE39-06ADA98B4630}"/>
              </a:ext>
            </a:extLst>
          </p:cNvPr>
          <p:cNvGrpSpPr/>
          <p:nvPr/>
        </p:nvGrpSpPr>
        <p:grpSpPr>
          <a:xfrm>
            <a:off x="-14250" y="6306255"/>
            <a:ext cx="11604250" cy="369332"/>
            <a:chOff x="-14250" y="6306255"/>
            <a:chExt cx="11604250" cy="369332"/>
          </a:xfrm>
        </p:grpSpPr>
        <p:cxnSp>
          <p:nvCxnSpPr>
            <p:cNvPr id="46" name="Connecteur droit 45">
              <a:extLst>
                <a:ext uri="{FF2B5EF4-FFF2-40B4-BE49-F238E27FC236}">
                  <a16:creationId xmlns:a16="http://schemas.microsoft.com/office/drawing/2014/main" id="{003BA06A-CD5D-C04C-9371-DFBAF204CC84}"/>
                </a:ext>
              </a:extLst>
            </p:cNvPr>
            <p:cNvCxnSpPr>
              <a:cxnSpLocks/>
            </p:cNvCxnSpPr>
            <p:nvPr/>
          </p:nvCxnSpPr>
          <p:spPr>
            <a:xfrm flipH="1">
              <a:off x="-14250" y="6507678"/>
              <a:ext cx="8629613"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47" name="TextBox 3">
              <a:extLst>
                <a:ext uri="{FF2B5EF4-FFF2-40B4-BE49-F238E27FC236}">
                  <a16:creationId xmlns:a16="http://schemas.microsoft.com/office/drawing/2014/main" id="{3568A79C-558F-8743-9BD9-A42EED14AF8A}"/>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IDENTIFIER LE MÉLANOME</a:t>
              </a:r>
            </a:p>
          </p:txBody>
        </p:sp>
      </p:grpSp>
    </p:spTree>
    <p:extLst>
      <p:ext uri="{BB962C8B-B14F-4D97-AF65-F5344CB8AC3E}">
        <p14:creationId xmlns:p14="http://schemas.microsoft.com/office/powerpoint/2010/main" val="3916042853"/>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750" fill="hold"/>
                                        <p:tgtEl>
                                          <p:spTgt spid="41"/>
                                        </p:tgtEl>
                                        <p:attrNameLst>
                                          <p:attrName>ppt_x</p:attrName>
                                        </p:attrNameLst>
                                      </p:cBhvr>
                                      <p:tavLst>
                                        <p:tav tm="0">
                                          <p:val>
                                            <p:strVal val="0-#ppt_w/2"/>
                                          </p:val>
                                        </p:tav>
                                        <p:tav tm="100000">
                                          <p:val>
                                            <p:strVal val="#ppt_x"/>
                                          </p:val>
                                        </p:tav>
                                      </p:tavLst>
                                    </p:anim>
                                    <p:anim calcmode="lin" valueType="num">
                                      <p:cBhvr additive="base">
                                        <p:cTn id="8" dur="750" fill="hold"/>
                                        <p:tgtEl>
                                          <p:spTgt spid="41"/>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6" presetClass="entr" presetSubtype="16" fill="hold" grpId="0" nodeType="afterEffect">
                                  <p:stCondLst>
                                    <p:cond delay="0"/>
                                  </p:stCondLst>
                                  <p:childTnLst>
                                    <p:set>
                                      <p:cBhvr>
                                        <p:cTn id="11" dur="1" fill="hold">
                                          <p:stCondLst>
                                            <p:cond delay="0"/>
                                          </p:stCondLst>
                                        </p:cTn>
                                        <p:tgtEl>
                                          <p:spTgt spid="43"/>
                                        </p:tgtEl>
                                        <p:attrNameLst>
                                          <p:attrName>style.visibility</p:attrName>
                                        </p:attrNameLst>
                                      </p:cBhvr>
                                      <p:to>
                                        <p:strVal val="visible"/>
                                      </p:to>
                                    </p:set>
                                    <p:animEffect transition="in" filter="circle(in)">
                                      <p:cBhvr>
                                        <p:cTn id="12" dur="500"/>
                                        <p:tgtEl>
                                          <p:spTgt spid="43"/>
                                        </p:tgtEl>
                                      </p:cBhvr>
                                    </p:animEffect>
                                  </p:childTnLst>
                                </p:cTn>
                              </p:par>
                            </p:childTnLst>
                          </p:cTn>
                        </p:par>
                        <p:par>
                          <p:cTn id="13" fill="hold">
                            <p:stCondLst>
                              <p:cond delay="1250"/>
                            </p:stCondLst>
                            <p:childTnLst>
                              <p:par>
                                <p:cTn id="14" presetID="6" presetClass="entr" presetSubtype="16"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circle(in)">
                                      <p:cBhvr>
                                        <p:cTn id="16"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P spid="43" grpId="0" animBg="1"/>
      <p:bldP spid="4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4">
            <a:extLst>
              <a:ext uri="{FF2B5EF4-FFF2-40B4-BE49-F238E27FC236}">
                <a16:creationId xmlns:a16="http://schemas.microsoft.com/office/drawing/2014/main" id="{A61C4F86-8D35-EE45-9FE5-F9B1B294EACA}"/>
              </a:ext>
            </a:extLst>
          </p:cNvPr>
          <p:cNvSpPr txBox="1"/>
          <p:nvPr/>
        </p:nvSpPr>
        <p:spPr>
          <a:xfrm>
            <a:off x="989234" y="2745573"/>
            <a:ext cx="2612219" cy="830979"/>
          </a:xfrm>
          <a:prstGeom prst="rect">
            <a:avLst/>
          </a:prstGeom>
          <a:noFill/>
        </p:spPr>
        <p:txBody>
          <a:bodyPr wrap="square" rtlCol="0">
            <a:spAutoFit/>
          </a:bodyPr>
          <a:lstStyle/>
          <a:p>
            <a:r>
              <a:rPr lang="en-US" sz="2400" dirty="0">
                <a:solidFill>
                  <a:schemeClr val="tx1">
                    <a:lumMod val="65000"/>
                    <a:lumOff val="35000"/>
                  </a:schemeClr>
                </a:solidFill>
                <a:latin typeface="Trebuchet MS" panose="020B0703020202090204" pitchFamily="34" charset="0"/>
              </a:rPr>
              <a:t>Présentation </a:t>
            </a:r>
            <a:endParaRPr lang="en-US" sz="24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a:p>
            <a:r>
              <a:rPr lang="en-US" sz="24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cliniques variées</a:t>
            </a:r>
          </a:p>
        </p:txBody>
      </p:sp>
      <p:grpSp>
        <p:nvGrpSpPr>
          <p:cNvPr id="12" name="Groupe 11">
            <a:extLst>
              <a:ext uri="{FF2B5EF4-FFF2-40B4-BE49-F238E27FC236}">
                <a16:creationId xmlns:a16="http://schemas.microsoft.com/office/drawing/2014/main" id="{019005F9-C499-944B-8F56-B478E9CD0714}"/>
              </a:ext>
            </a:extLst>
          </p:cNvPr>
          <p:cNvGrpSpPr/>
          <p:nvPr/>
        </p:nvGrpSpPr>
        <p:grpSpPr>
          <a:xfrm>
            <a:off x="-14250" y="6306255"/>
            <a:ext cx="11604250" cy="369332"/>
            <a:chOff x="-14250" y="6306255"/>
            <a:chExt cx="11604250" cy="369332"/>
          </a:xfrm>
        </p:grpSpPr>
        <p:cxnSp>
          <p:nvCxnSpPr>
            <p:cNvPr id="13" name="Connecteur droit 12">
              <a:extLst>
                <a:ext uri="{FF2B5EF4-FFF2-40B4-BE49-F238E27FC236}">
                  <a16:creationId xmlns:a16="http://schemas.microsoft.com/office/drawing/2014/main" id="{3AED9D1B-E42A-0544-9C44-A553195E25C2}"/>
                </a:ext>
              </a:extLst>
            </p:cNvPr>
            <p:cNvCxnSpPr>
              <a:cxnSpLocks/>
            </p:cNvCxnSpPr>
            <p:nvPr/>
          </p:nvCxnSpPr>
          <p:spPr>
            <a:xfrm flipH="1">
              <a:off x="-14250" y="6507678"/>
              <a:ext cx="8629613"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14" name="TextBox 3">
              <a:extLst>
                <a:ext uri="{FF2B5EF4-FFF2-40B4-BE49-F238E27FC236}">
                  <a16:creationId xmlns:a16="http://schemas.microsoft.com/office/drawing/2014/main" id="{A602FAC3-E33F-B440-BC89-64EF38A311C7}"/>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IDENTIFIER LE MÉLANOME</a:t>
              </a:r>
            </a:p>
          </p:txBody>
        </p:sp>
      </p:grpSp>
      <p:pic>
        <p:nvPicPr>
          <p:cNvPr id="20" name="Picture 12">
            <a:extLst>
              <a:ext uri="{FF2B5EF4-FFF2-40B4-BE49-F238E27FC236}">
                <a16:creationId xmlns:a16="http://schemas.microsoft.com/office/drawing/2014/main" id="{F543B0E4-9747-7545-8948-0EB4CEB9BD30}"/>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a:stretch/>
        </p:blipFill>
        <p:spPr bwMode="auto">
          <a:xfrm>
            <a:off x="6689559" y="99838"/>
            <a:ext cx="2340657" cy="19875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 name="Image 20">
            <a:extLst>
              <a:ext uri="{FF2B5EF4-FFF2-40B4-BE49-F238E27FC236}">
                <a16:creationId xmlns:a16="http://schemas.microsoft.com/office/drawing/2014/main" id="{9ECCBB12-EDF8-854A-B1F6-3C4BE721764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2931" r="8519"/>
          <a:stretch/>
        </p:blipFill>
        <p:spPr>
          <a:xfrm>
            <a:off x="9107279" y="100256"/>
            <a:ext cx="2329118" cy="1976764"/>
          </a:xfrm>
          <a:prstGeom prst="rect">
            <a:avLst/>
          </a:prstGeom>
        </p:spPr>
      </p:pic>
      <p:pic>
        <p:nvPicPr>
          <p:cNvPr id="24" name="Image 23">
            <a:extLst>
              <a:ext uri="{FF2B5EF4-FFF2-40B4-BE49-F238E27FC236}">
                <a16:creationId xmlns:a16="http://schemas.microsoft.com/office/drawing/2014/main" id="{CF796CFA-E14C-0347-BC98-FE5CB8C7C0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2922" b="17089"/>
          <a:stretch/>
        </p:blipFill>
        <p:spPr>
          <a:xfrm>
            <a:off x="6689559" y="2142389"/>
            <a:ext cx="2340656" cy="2021289"/>
          </a:xfrm>
          <a:prstGeom prst="rect">
            <a:avLst/>
          </a:prstGeom>
        </p:spPr>
      </p:pic>
      <p:pic>
        <p:nvPicPr>
          <p:cNvPr id="25" name="Image 24">
            <a:extLst>
              <a:ext uri="{FF2B5EF4-FFF2-40B4-BE49-F238E27FC236}">
                <a16:creationId xmlns:a16="http://schemas.microsoft.com/office/drawing/2014/main" id="{1CD89993-2D37-634C-A576-6B198A7C565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626" b="27148"/>
          <a:stretch/>
        </p:blipFill>
        <p:spPr>
          <a:xfrm>
            <a:off x="9105502" y="2142391"/>
            <a:ext cx="2322718" cy="2021288"/>
          </a:xfrm>
          <a:prstGeom prst="rect">
            <a:avLst/>
          </a:prstGeom>
        </p:spPr>
      </p:pic>
      <p:pic>
        <p:nvPicPr>
          <p:cNvPr id="28" name="Picture 6">
            <a:extLst>
              <a:ext uri="{FF2B5EF4-FFF2-40B4-BE49-F238E27FC236}">
                <a16:creationId xmlns:a16="http://schemas.microsoft.com/office/drawing/2014/main" id="{BAA3AF5D-1DB4-9D42-BBCC-F0CA14A85B4A}"/>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t="5249" b="7497"/>
          <a:stretch/>
        </p:blipFill>
        <p:spPr bwMode="auto">
          <a:xfrm>
            <a:off x="6701256" y="4218833"/>
            <a:ext cx="2340656" cy="2022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9" name="Picture 7">
            <a:extLst>
              <a:ext uri="{FF2B5EF4-FFF2-40B4-BE49-F238E27FC236}">
                <a16:creationId xmlns:a16="http://schemas.microsoft.com/office/drawing/2014/main" id="{98B7DB50-3028-6848-ADA5-6B356FE2610B}"/>
              </a:ext>
            </a:extLst>
          </p:cNvPr>
          <p:cNvPicPr>
            <a:picLocks noChangeAspect="1" noChangeArrowheads="1"/>
          </p:cNvPicPr>
          <p:nvPr/>
        </p:nvPicPr>
        <p:blipFill rotWithShape="1">
          <a:blip r:embed="rId7" cstate="hqprint">
            <a:extLst>
              <a:ext uri="{28A0092B-C50C-407E-A947-70E740481C1C}">
                <a14:useLocalDpi xmlns:a14="http://schemas.microsoft.com/office/drawing/2010/main"/>
              </a:ext>
            </a:extLst>
          </a:blip>
          <a:srcRect t="13243"/>
          <a:stretch/>
        </p:blipFill>
        <p:spPr bwMode="auto">
          <a:xfrm>
            <a:off x="9107606" y="4222846"/>
            <a:ext cx="2320614" cy="20008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Image 14">
            <a:extLst>
              <a:ext uri="{FF2B5EF4-FFF2-40B4-BE49-F238E27FC236}">
                <a16:creationId xmlns:a16="http://schemas.microsoft.com/office/drawing/2014/main" id="{BD1888CB-742F-8244-9477-A22C6EEFB54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3056" t="7430" r="19062" b="18251"/>
          <a:stretch/>
        </p:blipFill>
        <p:spPr>
          <a:xfrm rot="5400000">
            <a:off x="4464457" y="4066320"/>
            <a:ext cx="1995263" cy="2322720"/>
          </a:xfrm>
          <a:prstGeom prst="rect">
            <a:avLst/>
          </a:prstGeom>
        </p:spPr>
      </p:pic>
      <p:pic>
        <p:nvPicPr>
          <p:cNvPr id="31" name="Image 30">
            <a:extLst>
              <a:ext uri="{FF2B5EF4-FFF2-40B4-BE49-F238E27FC236}">
                <a16:creationId xmlns:a16="http://schemas.microsoft.com/office/drawing/2014/main" id="{CEB2923C-2CF2-A640-83E7-891A0468FE83}"/>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6437" t="3685" r="-140" b="4468"/>
          <a:stretch/>
        </p:blipFill>
        <p:spPr>
          <a:xfrm>
            <a:off x="4300729" y="2142389"/>
            <a:ext cx="2322718" cy="2021289"/>
          </a:xfrm>
          <a:prstGeom prst="rect">
            <a:avLst/>
          </a:prstGeom>
        </p:spPr>
      </p:pic>
      <p:pic>
        <p:nvPicPr>
          <p:cNvPr id="33" name="Image 32">
            <a:extLst>
              <a:ext uri="{FF2B5EF4-FFF2-40B4-BE49-F238E27FC236}">
                <a16:creationId xmlns:a16="http://schemas.microsoft.com/office/drawing/2014/main" id="{751E6910-8BC4-5A4B-8E79-32CB5D689DE7}"/>
              </a:ext>
            </a:extLst>
          </p:cNvPr>
          <p:cNvPicPr>
            <a:picLocks noChangeAspect="1"/>
          </p:cNvPicPr>
          <p:nvPr/>
        </p:nvPicPr>
        <p:blipFill rotWithShape="1">
          <a:blip r:embed="rId10"/>
          <a:srcRect l="4435" t="-699" r="6810" b="699"/>
          <a:stretch/>
        </p:blipFill>
        <p:spPr>
          <a:xfrm>
            <a:off x="4279860" y="97458"/>
            <a:ext cx="2340657" cy="1987577"/>
          </a:xfrm>
          <a:prstGeom prst="rect">
            <a:avLst/>
          </a:prstGeom>
        </p:spPr>
      </p:pic>
    </p:spTree>
    <p:extLst>
      <p:ext uri="{BB962C8B-B14F-4D97-AF65-F5344CB8AC3E}">
        <p14:creationId xmlns:p14="http://schemas.microsoft.com/office/powerpoint/2010/main" val="1849067528"/>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TextBox 4">
            <a:extLst>
              <a:ext uri="{FF2B5EF4-FFF2-40B4-BE49-F238E27FC236}">
                <a16:creationId xmlns:a16="http://schemas.microsoft.com/office/drawing/2014/main" id="{A61C4F86-8D35-EE45-9FE5-F9B1B294EACA}"/>
              </a:ext>
            </a:extLst>
          </p:cNvPr>
          <p:cNvSpPr txBox="1"/>
          <p:nvPr/>
        </p:nvSpPr>
        <p:spPr>
          <a:xfrm>
            <a:off x="981203" y="2746887"/>
            <a:ext cx="2613509" cy="830997"/>
          </a:xfrm>
          <a:prstGeom prst="rect">
            <a:avLst/>
          </a:prstGeom>
          <a:noFill/>
        </p:spPr>
        <p:txBody>
          <a:bodyPr wrap="square" rtlCol="0">
            <a:spAutoFit/>
          </a:bodyPr>
          <a:lstStyle/>
          <a:p>
            <a:r>
              <a:rPr lang="en-US" sz="2400" dirty="0">
                <a:solidFill>
                  <a:schemeClr val="tx1">
                    <a:lumMod val="65000"/>
                    <a:lumOff val="35000"/>
                  </a:schemeClr>
                </a:solidFill>
                <a:latin typeface="Trebuchet MS" panose="020B0703020202090204" pitchFamily="34" charset="0"/>
              </a:rPr>
              <a:t>Présentation </a:t>
            </a:r>
            <a:endParaRPr lang="en-US" sz="24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a:p>
            <a:r>
              <a:rPr lang="en-US" sz="24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cliniques variées</a:t>
            </a:r>
          </a:p>
        </p:txBody>
      </p:sp>
      <p:grpSp>
        <p:nvGrpSpPr>
          <p:cNvPr id="12" name="Groupe 11">
            <a:extLst>
              <a:ext uri="{FF2B5EF4-FFF2-40B4-BE49-F238E27FC236}">
                <a16:creationId xmlns:a16="http://schemas.microsoft.com/office/drawing/2014/main" id="{019005F9-C499-944B-8F56-B478E9CD0714}"/>
              </a:ext>
            </a:extLst>
          </p:cNvPr>
          <p:cNvGrpSpPr/>
          <p:nvPr/>
        </p:nvGrpSpPr>
        <p:grpSpPr>
          <a:xfrm>
            <a:off x="-14250" y="6306255"/>
            <a:ext cx="11604250" cy="369332"/>
            <a:chOff x="-14250" y="6306255"/>
            <a:chExt cx="11604250" cy="369332"/>
          </a:xfrm>
        </p:grpSpPr>
        <p:cxnSp>
          <p:nvCxnSpPr>
            <p:cNvPr id="13" name="Connecteur droit 12">
              <a:extLst>
                <a:ext uri="{FF2B5EF4-FFF2-40B4-BE49-F238E27FC236}">
                  <a16:creationId xmlns:a16="http://schemas.microsoft.com/office/drawing/2014/main" id="{3AED9D1B-E42A-0544-9C44-A553195E25C2}"/>
                </a:ext>
              </a:extLst>
            </p:cNvPr>
            <p:cNvCxnSpPr>
              <a:cxnSpLocks/>
            </p:cNvCxnSpPr>
            <p:nvPr/>
          </p:nvCxnSpPr>
          <p:spPr>
            <a:xfrm flipH="1">
              <a:off x="-14250" y="6507678"/>
              <a:ext cx="8629613"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14" name="TextBox 3">
              <a:extLst>
                <a:ext uri="{FF2B5EF4-FFF2-40B4-BE49-F238E27FC236}">
                  <a16:creationId xmlns:a16="http://schemas.microsoft.com/office/drawing/2014/main" id="{A602FAC3-E33F-B440-BC89-64EF38A311C7}"/>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IDENTIFIER LE MÉLANOME</a:t>
              </a:r>
            </a:p>
          </p:txBody>
        </p:sp>
      </p:grpSp>
      <p:grpSp>
        <p:nvGrpSpPr>
          <p:cNvPr id="16" name="Grouper 14">
            <a:extLst>
              <a:ext uri="{FF2B5EF4-FFF2-40B4-BE49-F238E27FC236}">
                <a16:creationId xmlns:a16="http://schemas.microsoft.com/office/drawing/2014/main" id="{0BA95CEF-528F-0443-83E9-915E21EAF3E6}"/>
              </a:ext>
            </a:extLst>
          </p:cNvPr>
          <p:cNvGrpSpPr/>
          <p:nvPr/>
        </p:nvGrpSpPr>
        <p:grpSpPr>
          <a:xfrm>
            <a:off x="8115180" y="450708"/>
            <a:ext cx="3934667" cy="3074610"/>
            <a:chOff x="8312910" y="3282007"/>
            <a:chExt cx="3934667" cy="3074610"/>
          </a:xfrm>
        </p:grpSpPr>
        <p:pic>
          <p:nvPicPr>
            <p:cNvPr id="17" name="Image 16">
              <a:extLst>
                <a:ext uri="{FF2B5EF4-FFF2-40B4-BE49-F238E27FC236}">
                  <a16:creationId xmlns:a16="http://schemas.microsoft.com/office/drawing/2014/main" id="{C677D4AC-D81F-0047-84C2-0345AA92EA91}"/>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9465" t="8959" r="14916" b="9167"/>
            <a:stretch/>
          </p:blipFill>
          <p:spPr>
            <a:xfrm>
              <a:off x="8312910" y="3790192"/>
              <a:ext cx="3370649" cy="2566425"/>
            </a:xfrm>
            <a:prstGeom prst="rect">
              <a:avLst/>
            </a:prstGeom>
          </p:spPr>
        </p:pic>
        <p:pic>
          <p:nvPicPr>
            <p:cNvPr id="18" name="Image 17">
              <a:extLst>
                <a:ext uri="{FF2B5EF4-FFF2-40B4-BE49-F238E27FC236}">
                  <a16:creationId xmlns:a16="http://schemas.microsoft.com/office/drawing/2014/main" id="{CA3AA2B5-65AC-8D4C-A532-14E84A73CE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3542" b="36875"/>
            <a:stretch/>
          </p:blipFill>
          <p:spPr>
            <a:xfrm>
              <a:off x="11104535" y="3282007"/>
              <a:ext cx="1143042" cy="1204405"/>
            </a:xfrm>
            <a:prstGeom prst="rect">
              <a:avLst/>
            </a:prstGeom>
          </p:spPr>
        </p:pic>
      </p:grpSp>
      <p:grpSp>
        <p:nvGrpSpPr>
          <p:cNvPr id="19" name="Grouper 12">
            <a:extLst>
              <a:ext uri="{FF2B5EF4-FFF2-40B4-BE49-F238E27FC236}">
                <a16:creationId xmlns:a16="http://schemas.microsoft.com/office/drawing/2014/main" id="{8685C2C5-3F24-C848-BF46-A5B0B6587219}"/>
              </a:ext>
            </a:extLst>
          </p:cNvPr>
          <p:cNvGrpSpPr/>
          <p:nvPr/>
        </p:nvGrpSpPr>
        <p:grpSpPr>
          <a:xfrm>
            <a:off x="4076821" y="393308"/>
            <a:ext cx="3850477" cy="3108970"/>
            <a:chOff x="3125127" y="3274062"/>
            <a:chExt cx="4950467" cy="3832439"/>
          </a:xfrm>
        </p:grpSpPr>
        <p:pic>
          <p:nvPicPr>
            <p:cNvPr id="22" name="Image 21">
              <a:extLst>
                <a:ext uri="{FF2B5EF4-FFF2-40B4-BE49-F238E27FC236}">
                  <a16:creationId xmlns:a16="http://schemas.microsoft.com/office/drawing/2014/main" id="{86880D60-E0C6-4F46-BF4F-1D395EFB23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25127" y="3948028"/>
              <a:ext cx="4211297" cy="3158473"/>
            </a:xfrm>
            <a:prstGeom prst="rect">
              <a:avLst/>
            </a:prstGeom>
          </p:spPr>
        </p:pic>
        <p:pic>
          <p:nvPicPr>
            <p:cNvPr id="23" name="Image 22">
              <a:extLst>
                <a:ext uri="{FF2B5EF4-FFF2-40B4-BE49-F238E27FC236}">
                  <a16:creationId xmlns:a16="http://schemas.microsoft.com/office/drawing/2014/main" id="{9CC3D488-9548-044F-A979-FDAC0FEF651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962" t="27709" r="36322" b="28541"/>
            <a:stretch/>
          </p:blipFill>
          <p:spPr>
            <a:xfrm rot="16200000">
              <a:off x="6576894" y="3248610"/>
              <a:ext cx="1473247" cy="1524152"/>
            </a:xfrm>
            <a:prstGeom prst="rect">
              <a:avLst/>
            </a:prstGeom>
          </p:spPr>
        </p:pic>
      </p:grpSp>
      <p:pic>
        <p:nvPicPr>
          <p:cNvPr id="27" name="Image 26">
            <a:extLst>
              <a:ext uri="{FF2B5EF4-FFF2-40B4-BE49-F238E27FC236}">
                <a16:creationId xmlns:a16="http://schemas.microsoft.com/office/drawing/2014/main" id="{053D4565-461F-204E-A434-F4BE55D2E82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7666" t="29445" r="20788" b="18267"/>
          <a:stretch/>
        </p:blipFill>
        <p:spPr>
          <a:xfrm rot="10800000">
            <a:off x="8115179" y="3805586"/>
            <a:ext cx="3370650" cy="2332761"/>
          </a:xfrm>
          <a:prstGeom prst="rect">
            <a:avLst/>
          </a:prstGeom>
        </p:spPr>
      </p:pic>
      <p:grpSp>
        <p:nvGrpSpPr>
          <p:cNvPr id="30" name="Grouper 13">
            <a:extLst>
              <a:ext uri="{FF2B5EF4-FFF2-40B4-BE49-F238E27FC236}">
                <a16:creationId xmlns:a16="http://schemas.microsoft.com/office/drawing/2014/main" id="{A7C368E5-F7C0-2F4F-8FF8-DF1BEBEB8F54}"/>
              </a:ext>
            </a:extLst>
          </p:cNvPr>
          <p:cNvGrpSpPr/>
          <p:nvPr/>
        </p:nvGrpSpPr>
        <p:grpSpPr>
          <a:xfrm>
            <a:off x="4076822" y="3700114"/>
            <a:ext cx="3745016" cy="2558714"/>
            <a:chOff x="-108661" y="3819045"/>
            <a:chExt cx="3379606" cy="2289087"/>
          </a:xfrm>
        </p:grpSpPr>
        <p:pic>
          <p:nvPicPr>
            <p:cNvPr id="31" name="Image 30">
              <a:extLst>
                <a:ext uri="{FF2B5EF4-FFF2-40B4-BE49-F238E27FC236}">
                  <a16:creationId xmlns:a16="http://schemas.microsoft.com/office/drawing/2014/main" id="{CEB2923C-2CF2-A640-83E7-891A0468FE8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0552" t="6404" r="-141" b="-486"/>
            <a:stretch/>
          </p:blipFill>
          <p:spPr>
            <a:xfrm>
              <a:off x="-108661" y="3913411"/>
              <a:ext cx="2915619" cy="2194721"/>
            </a:xfrm>
            <a:prstGeom prst="rect">
              <a:avLst/>
            </a:prstGeom>
          </p:spPr>
        </p:pic>
        <p:pic>
          <p:nvPicPr>
            <p:cNvPr id="32" name="Image 31">
              <a:extLst>
                <a:ext uri="{FF2B5EF4-FFF2-40B4-BE49-F238E27FC236}">
                  <a16:creationId xmlns:a16="http://schemas.microsoft.com/office/drawing/2014/main" id="{D0189C8F-2DEB-0948-8FAB-4E7369E72C1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7375" t="30492" r="39853" b="34284"/>
            <a:stretch/>
          </p:blipFill>
          <p:spPr>
            <a:xfrm rot="10800000">
              <a:off x="2258870" y="3819045"/>
              <a:ext cx="1012075" cy="900409"/>
            </a:xfrm>
            <a:prstGeom prst="rect">
              <a:avLst/>
            </a:prstGeom>
          </p:spPr>
        </p:pic>
      </p:grpSp>
    </p:spTree>
    <p:extLst>
      <p:ext uri="{BB962C8B-B14F-4D97-AF65-F5344CB8AC3E}">
        <p14:creationId xmlns:p14="http://schemas.microsoft.com/office/powerpoint/2010/main" val="2876912205"/>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ext Box 10">
            <a:extLst>
              <a:ext uri="{FF2B5EF4-FFF2-40B4-BE49-F238E27FC236}">
                <a16:creationId xmlns:a16="http://schemas.microsoft.com/office/drawing/2014/main" id="{C333CCC3-B933-C14E-BF0E-20A06AC4200D}"/>
              </a:ext>
            </a:extLst>
          </p:cNvPr>
          <p:cNvSpPr txBox="1">
            <a:spLocks noChangeArrowheads="1"/>
          </p:cNvSpPr>
          <p:nvPr/>
        </p:nvSpPr>
        <p:spPr bwMode="auto">
          <a:xfrm>
            <a:off x="3771781" y="5013036"/>
            <a:ext cx="2540970" cy="307777"/>
          </a:xfrm>
          <a:prstGeom prst="rect">
            <a:avLst/>
          </a:prstGeom>
          <a:noFill/>
          <a:ln w="9525">
            <a:noFill/>
            <a:miter lim="800000"/>
            <a:headEnd/>
            <a:tailEnd/>
          </a:ln>
        </p:spPr>
        <p:txBody>
          <a:bodyPr wrap="square" lIns="60960" tIns="30480" rIns="60960" bIns="30480">
            <a:spAutoFit/>
          </a:bodyPr>
          <a:lstStyle/>
          <a:p>
            <a:pPr algn="r" defTabSz="1450904"/>
            <a:r>
              <a:rPr lang="en-US" sz="1600" dirty="0">
                <a:solidFill>
                  <a:schemeClr val="tx1">
                    <a:lumMod val="65000"/>
                    <a:lumOff val="35000"/>
                  </a:schemeClr>
                </a:solidFill>
                <a:latin typeface="Helvetica" charset="0"/>
                <a:ea typeface="Helvetica" charset="0"/>
                <a:cs typeface="Helvetica" charset="0"/>
              </a:rPr>
              <a:t>Ganglion</a:t>
            </a:r>
          </a:p>
        </p:txBody>
      </p:sp>
      <p:sp>
        <p:nvSpPr>
          <p:cNvPr id="47" name="Text Box 10">
            <a:extLst>
              <a:ext uri="{FF2B5EF4-FFF2-40B4-BE49-F238E27FC236}">
                <a16:creationId xmlns:a16="http://schemas.microsoft.com/office/drawing/2014/main" id="{A979847B-59FB-2A42-A8D9-45988A5D3B8B}"/>
              </a:ext>
            </a:extLst>
          </p:cNvPr>
          <p:cNvSpPr txBox="1">
            <a:spLocks noChangeArrowheads="1"/>
          </p:cNvSpPr>
          <p:nvPr/>
        </p:nvSpPr>
        <p:spPr bwMode="auto">
          <a:xfrm>
            <a:off x="3771781" y="2781424"/>
            <a:ext cx="2540970" cy="800219"/>
          </a:xfrm>
          <a:prstGeom prst="rect">
            <a:avLst/>
          </a:prstGeom>
          <a:noFill/>
          <a:ln w="9525">
            <a:noFill/>
            <a:miter lim="800000"/>
            <a:headEnd/>
            <a:tailEnd/>
          </a:ln>
        </p:spPr>
        <p:txBody>
          <a:bodyPr wrap="square" lIns="60960" tIns="30480" rIns="60960" bIns="30480">
            <a:spAutoFit/>
          </a:bodyPr>
          <a:lstStyle/>
          <a:p>
            <a:pPr algn="r" defTabSz="1450904"/>
            <a:r>
              <a:rPr lang="en-US" sz="1600" dirty="0">
                <a:solidFill>
                  <a:schemeClr val="tx1">
                    <a:lumMod val="65000"/>
                    <a:lumOff val="35000"/>
                  </a:schemeClr>
                </a:solidFill>
                <a:latin typeface="Helvetica" charset="0"/>
                <a:ea typeface="Helvetica" charset="0"/>
                <a:cs typeface="Helvetica" charset="0"/>
              </a:rPr>
              <a:t>Nodule sur la cicatrice ou en transit (pigmenté ou non) ou sous-cutané.</a:t>
            </a:r>
          </a:p>
        </p:txBody>
      </p:sp>
      <p:pic>
        <p:nvPicPr>
          <p:cNvPr id="48" name="Image 47" descr="21984_31214_244464_1444078147.jpeg">
            <a:extLst>
              <a:ext uri="{FF2B5EF4-FFF2-40B4-BE49-F238E27FC236}">
                <a16:creationId xmlns:a16="http://schemas.microsoft.com/office/drawing/2014/main" id="{4A1DB3DD-AA90-9544-8A79-CFB3E0C415A7}"/>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l="957" t="2583"/>
          <a:stretch/>
        </p:blipFill>
        <p:spPr>
          <a:xfrm>
            <a:off x="6447855" y="105711"/>
            <a:ext cx="2455294" cy="2030910"/>
          </a:xfrm>
          <a:prstGeom prst="rect">
            <a:avLst/>
          </a:prstGeom>
        </p:spPr>
      </p:pic>
      <p:pic>
        <p:nvPicPr>
          <p:cNvPr id="49" name="Picture 2">
            <a:extLst>
              <a:ext uri="{FF2B5EF4-FFF2-40B4-BE49-F238E27FC236}">
                <a16:creationId xmlns:a16="http://schemas.microsoft.com/office/drawing/2014/main" id="{CFA557B6-8B71-C64D-888A-20D1F4A7A583}"/>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2583"/>
          <a:stretch/>
        </p:blipFill>
        <p:spPr bwMode="auto">
          <a:xfrm>
            <a:off x="8987926" y="96253"/>
            <a:ext cx="2450812" cy="203091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0" name="Espace réservé du contenu 3" descr="24054_35224_265610_1496100474.jpg">
            <a:extLst>
              <a:ext uri="{FF2B5EF4-FFF2-40B4-BE49-F238E27FC236}">
                <a16:creationId xmlns:a16="http://schemas.microsoft.com/office/drawing/2014/main" id="{FEA2CAB9-4F84-0946-9C9F-EBC46ABC7C3D}"/>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528" b="1219"/>
          <a:stretch/>
        </p:blipFill>
        <p:spPr>
          <a:xfrm>
            <a:off x="6452337" y="2191330"/>
            <a:ext cx="2455294" cy="2105555"/>
          </a:xfrm>
          <a:prstGeom prst="rect">
            <a:avLst/>
          </a:prstGeom>
        </p:spPr>
      </p:pic>
      <p:pic>
        <p:nvPicPr>
          <p:cNvPr id="53" name="Image 52" descr="22420_32278_250693_1459813129.jpg">
            <a:extLst>
              <a:ext uri="{FF2B5EF4-FFF2-40B4-BE49-F238E27FC236}">
                <a16:creationId xmlns:a16="http://schemas.microsoft.com/office/drawing/2014/main" id="{32CE7EE1-526A-D047-859C-AEF6AEFC8DB2}"/>
              </a:ext>
            </a:extLst>
          </p:cNvPr>
          <p:cNvPicPr>
            <a:picLocks noChangeAspect="1"/>
          </p:cNvPicPr>
          <p:nvPr/>
        </p:nvPicPr>
        <p:blipFill rotWithShape="1">
          <a:blip r:embed="rId5" cstate="hqprint">
            <a:extLst>
              <a:ext uri="{28A0092B-C50C-407E-A947-70E740481C1C}">
                <a14:useLocalDpi xmlns:a14="http://schemas.microsoft.com/office/drawing/2010/main"/>
              </a:ext>
            </a:extLst>
          </a:blip>
          <a:srcRect l="1" t="210" r="1755"/>
          <a:stretch/>
        </p:blipFill>
        <p:spPr>
          <a:xfrm>
            <a:off x="8987926" y="2191329"/>
            <a:ext cx="2450812" cy="2111373"/>
          </a:xfrm>
          <a:prstGeom prst="rect">
            <a:avLst/>
          </a:prstGeom>
        </p:spPr>
      </p:pic>
      <p:pic>
        <p:nvPicPr>
          <p:cNvPr id="56" name="Image 55" descr="10796_30884_242689_1438029428.jpeg">
            <a:extLst>
              <a:ext uri="{FF2B5EF4-FFF2-40B4-BE49-F238E27FC236}">
                <a16:creationId xmlns:a16="http://schemas.microsoft.com/office/drawing/2014/main" id="{814C1C37-33CF-4642-9E5E-095A975F3815}"/>
              </a:ext>
            </a:extLst>
          </p:cNvPr>
          <p:cNvPicPr>
            <a:picLocks noChangeAspect="1"/>
          </p:cNvPicPr>
          <p:nvPr/>
        </p:nvPicPr>
        <p:blipFill rotWithShape="1">
          <a:blip r:embed="rId6" cstate="hqprint">
            <a:extLst>
              <a:ext uri="{28A0092B-C50C-407E-A947-70E740481C1C}">
                <a14:useLocalDpi xmlns:a14="http://schemas.microsoft.com/office/drawing/2010/main"/>
              </a:ext>
            </a:extLst>
          </a:blip>
          <a:srcRect r="4421"/>
          <a:stretch/>
        </p:blipFill>
        <p:spPr>
          <a:xfrm rot="5400000">
            <a:off x="6673754" y="4134841"/>
            <a:ext cx="2012457" cy="2455293"/>
          </a:xfrm>
          <a:prstGeom prst="rect">
            <a:avLst/>
          </a:prstGeom>
        </p:spPr>
      </p:pic>
      <p:pic>
        <p:nvPicPr>
          <p:cNvPr id="57" name="Image 56" descr="Enlarged-lymph-nodes-in-the-inguinal-area-see-arrow.png.jpeg">
            <a:extLst>
              <a:ext uri="{FF2B5EF4-FFF2-40B4-BE49-F238E27FC236}">
                <a16:creationId xmlns:a16="http://schemas.microsoft.com/office/drawing/2014/main" id="{F9392A23-5C85-2E44-B3F0-C7EEB1E3BCF7}"/>
              </a:ext>
            </a:extLst>
          </p:cNvPr>
          <p:cNvPicPr>
            <a:picLocks noChangeAspect="1"/>
          </p:cNvPicPr>
          <p:nvPr/>
        </p:nvPicPr>
        <p:blipFill rotWithShape="1">
          <a:blip r:embed="rId7" cstate="hqprint">
            <a:extLst>
              <a:ext uri="{28A0092B-C50C-407E-A947-70E740481C1C}">
                <a14:useLocalDpi xmlns:a14="http://schemas.microsoft.com/office/drawing/2010/main"/>
              </a:ext>
            </a:extLst>
          </a:blip>
          <a:srcRect b="4421"/>
          <a:stretch/>
        </p:blipFill>
        <p:spPr>
          <a:xfrm>
            <a:off x="8987926" y="4350164"/>
            <a:ext cx="2441844" cy="2012457"/>
          </a:xfrm>
          <a:prstGeom prst="rect">
            <a:avLst/>
          </a:prstGeom>
        </p:spPr>
      </p:pic>
      <p:sp>
        <p:nvSpPr>
          <p:cNvPr id="58" name="Text Box 10">
            <a:extLst>
              <a:ext uri="{FF2B5EF4-FFF2-40B4-BE49-F238E27FC236}">
                <a16:creationId xmlns:a16="http://schemas.microsoft.com/office/drawing/2014/main" id="{25A59599-7DC7-3E4C-8647-8C795468BE1B}"/>
              </a:ext>
            </a:extLst>
          </p:cNvPr>
          <p:cNvSpPr txBox="1">
            <a:spLocks noChangeArrowheads="1"/>
          </p:cNvSpPr>
          <p:nvPr/>
        </p:nvSpPr>
        <p:spPr bwMode="auto">
          <a:xfrm>
            <a:off x="3775587" y="775226"/>
            <a:ext cx="2520419" cy="553998"/>
          </a:xfrm>
          <a:prstGeom prst="rect">
            <a:avLst/>
          </a:prstGeom>
          <a:noFill/>
          <a:ln w="9525">
            <a:noFill/>
            <a:miter lim="800000"/>
            <a:headEnd/>
            <a:tailEnd/>
          </a:ln>
        </p:spPr>
        <p:txBody>
          <a:bodyPr wrap="square" lIns="60960" tIns="30480" rIns="60960" bIns="30480">
            <a:spAutoFit/>
          </a:bodyPr>
          <a:lstStyle/>
          <a:p>
            <a:pPr algn="r" defTabSz="1450904"/>
            <a:r>
              <a:rPr lang="en-CA" sz="1600" dirty="0">
                <a:solidFill>
                  <a:schemeClr val="tx1">
                    <a:lumMod val="65000"/>
                    <a:lumOff val="35000"/>
                  </a:schemeClr>
                </a:solidFill>
                <a:latin typeface="Helvetica" charset="0"/>
                <a:ea typeface="Helvetica" charset="0"/>
                <a:cs typeface="Helvetica" charset="0"/>
              </a:rPr>
              <a:t>Résurgence pigmentaire sur la cicatrice</a:t>
            </a:r>
            <a:endParaRPr lang="en-US" sz="1600" dirty="0">
              <a:solidFill>
                <a:schemeClr val="tx1">
                  <a:lumMod val="65000"/>
                  <a:lumOff val="35000"/>
                </a:schemeClr>
              </a:solidFill>
              <a:latin typeface="Helvetica" charset="0"/>
              <a:ea typeface="Helvetica" charset="0"/>
              <a:cs typeface="Helvetica" charset="0"/>
            </a:endParaRPr>
          </a:p>
        </p:txBody>
      </p:sp>
      <p:sp>
        <p:nvSpPr>
          <p:cNvPr id="59" name="TextBox 4">
            <a:extLst>
              <a:ext uri="{FF2B5EF4-FFF2-40B4-BE49-F238E27FC236}">
                <a16:creationId xmlns:a16="http://schemas.microsoft.com/office/drawing/2014/main" id="{A61C4F86-8D35-EE45-9FE5-F9B1B294EACA}"/>
              </a:ext>
            </a:extLst>
          </p:cNvPr>
          <p:cNvSpPr txBox="1"/>
          <p:nvPr/>
        </p:nvSpPr>
        <p:spPr>
          <a:xfrm>
            <a:off x="530429" y="2381232"/>
            <a:ext cx="4060723" cy="892552"/>
          </a:xfrm>
          <a:prstGeom prst="rect">
            <a:avLst/>
          </a:prstGeom>
          <a:noFill/>
        </p:spPr>
        <p:txBody>
          <a:bodyPr wrap="square" rtlCol="0">
            <a:spAutoFit/>
          </a:bodyPr>
          <a:lstStyle/>
          <a:p>
            <a:r>
              <a:rPr lang="en-US" sz="2600" dirty="0">
                <a:solidFill>
                  <a:schemeClr val="tx1">
                    <a:lumMod val="65000"/>
                    <a:lumOff val="35000"/>
                  </a:schemeClr>
                </a:solidFill>
                <a:latin typeface="Trebuchet MS" panose="020B0703020202090204" pitchFamily="34" charset="0"/>
              </a:rPr>
              <a:t>Récidive du</a:t>
            </a:r>
            <a:endPar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mélanome connu</a:t>
            </a:r>
          </a:p>
        </p:txBody>
      </p:sp>
      <p:grpSp>
        <p:nvGrpSpPr>
          <p:cNvPr id="60" name="Groupe 59">
            <a:extLst>
              <a:ext uri="{FF2B5EF4-FFF2-40B4-BE49-F238E27FC236}">
                <a16:creationId xmlns:a16="http://schemas.microsoft.com/office/drawing/2014/main" id="{302AC093-BFAD-7C4E-80D0-2030FA5FAEE6}"/>
              </a:ext>
            </a:extLst>
          </p:cNvPr>
          <p:cNvGrpSpPr/>
          <p:nvPr/>
        </p:nvGrpSpPr>
        <p:grpSpPr>
          <a:xfrm>
            <a:off x="-14250" y="6306255"/>
            <a:ext cx="11604250" cy="369332"/>
            <a:chOff x="-14250" y="6306255"/>
            <a:chExt cx="11604250" cy="369332"/>
          </a:xfrm>
        </p:grpSpPr>
        <p:cxnSp>
          <p:nvCxnSpPr>
            <p:cNvPr id="61" name="Connecteur droit 60">
              <a:extLst>
                <a:ext uri="{FF2B5EF4-FFF2-40B4-BE49-F238E27FC236}">
                  <a16:creationId xmlns:a16="http://schemas.microsoft.com/office/drawing/2014/main" id="{45426B0C-0EEE-554F-A6DF-5F1A5D0F78DC}"/>
                </a:ext>
              </a:extLst>
            </p:cNvPr>
            <p:cNvCxnSpPr>
              <a:cxnSpLocks/>
            </p:cNvCxnSpPr>
            <p:nvPr/>
          </p:nvCxnSpPr>
          <p:spPr>
            <a:xfrm flipH="1">
              <a:off x="-14250" y="6507678"/>
              <a:ext cx="8629613"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62" name="TextBox 3">
              <a:extLst>
                <a:ext uri="{FF2B5EF4-FFF2-40B4-BE49-F238E27FC236}">
                  <a16:creationId xmlns:a16="http://schemas.microsoft.com/office/drawing/2014/main" id="{B909C517-7781-A44B-9B5D-AFBBE5383EEB}"/>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IDENTIFIER LE MÉLANOME</a:t>
              </a:r>
            </a:p>
          </p:txBody>
        </p:sp>
      </p:grpSp>
    </p:spTree>
    <p:extLst>
      <p:ext uri="{BB962C8B-B14F-4D97-AF65-F5344CB8AC3E}">
        <p14:creationId xmlns:p14="http://schemas.microsoft.com/office/powerpoint/2010/main" val="3418452753"/>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p:cTn id="7" dur="500" fill="hold"/>
                                        <p:tgtEl>
                                          <p:spTgt spid="46"/>
                                        </p:tgtEl>
                                        <p:attrNameLst>
                                          <p:attrName>ppt_w</p:attrName>
                                        </p:attrNameLst>
                                      </p:cBhvr>
                                      <p:tavLst>
                                        <p:tav tm="0">
                                          <p:val>
                                            <p:fltVal val="0"/>
                                          </p:val>
                                        </p:tav>
                                        <p:tav tm="100000">
                                          <p:val>
                                            <p:strVal val="#ppt_w"/>
                                          </p:val>
                                        </p:tav>
                                      </p:tavLst>
                                    </p:anim>
                                    <p:anim calcmode="lin" valueType="num">
                                      <p:cBhvr>
                                        <p:cTn id="8" dur="500" fill="hold"/>
                                        <p:tgtEl>
                                          <p:spTgt spid="46"/>
                                        </p:tgtEl>
                                        <p:attrNameLst>
                                          <p:attrName>ppt_h</p:attrName>
                                        </p:attrNameLst>
                                      </p:cBhvr>
                                      <p:tavLst>
                                        <p:tav tm="0">
                                          <p:val>
                                            <p:fltVal val="0"/>
                                          </p:val>
                                        </p:tav>
                                        <p:tav tm="100000">
                                          <p:val>
                                            <p:strVal val="#ppt_h"/>
                                          </p:val>
                                        </p:tav>
                                      </p:tavLst>
                                    </p:anim>
                                    <p:animEffect transition="in" filter="fade">
                                      <p:cBhvr>
                                        <p:cTn id="9" dur="500"/>
                                        <p:tgtEl>
                                          <p:spTgt spid="4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p:cTn id="12" dur="500" fill="hold"/>
                                        <p:tgtEl>
                                          <p:spTgt spid="47"/>
                                        </p:tgtEl>
                                        <p:attrNameLst>
                                          <p:attrName>ppt_w</p:attrName>
                                        </p:attrNameLst>
                                      </p:cBhvr>
                                      <p:tavLst>
                                        <p:tav tm="0">
                                          <p:val>
                                            <p:fltVal val="0"/>
                                          </p:val>
                                        </p:tav>
                                        <p:tav tm="100000">
                                          <p:val>
                                            <p:strVal val="#ppt_w"/>
                                          </p:val>
                                        </p:tav>
                                      </p:tavLst>
                                    </p:anim>
                                    <p:anim calcmode="lin" valueType="num">
                                      <p:cBhvr>
                                        <p:cTn id="13" dur="500" fill="hold"/>
                                        <p:tgtEl>
                                          <p:spTgt spid="47"/>
                                        </p:tgtEl>
                                        <p:attrNameLst>
                                          <p:attrName>ppt_h</p:attrName>
                                        </p:attrNameLst>
                                      </p:cBhvr>
                                      <p:tavLst>
                                        <p:tav tm="0">
                                          <p:val>
                                            <p:fltVal val="0"/>
                                          </p:val>
                                        </p:tav>
                                        <p:tav tm="100000">
                                          <p:val>
                                            <p:strVal val="#ppt_h"/>
                                          </p:val>
                                        </p:tav>
                                      </p:tavLst>
                                    </p:anim>
                                    <p:animEffect transition="in" filter="fade">
                                      <p:cBhvr>
                                        <p:cTn id="14" dur="500"/>
                                        <p:tgtEl>
                                          <p:spTgt spid="4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58"/>
                                        </p:tgtEl>
                                        <p:attrNameLst>
                                          <p:attrName>style.visibility</p:attrName>
                                        </p:attrNameLst>
                                      </p:cBhvr>
                                      <p:to>
                                        <p:strVal val="visible"/>
                                      </p:to>
                                    </p:set>
                                    <p:anim calcmode="lin" valueType="num">
                                      <p:cBhvr>
                                        <p:cTn id="17" dur="500" fill="hold"/>
                                        <p:tgtEl>
                                          <p:spTgt spid="58"/>
                                        </p:tgtEl>
                                        <p:attrNameLst>
                                          <p:attrName>ppt_w</p:attrName>
                                        </p:attrNameLst>
                                      </p:cBhvr>
                                      <p:tavLst>
                                        <p:tav tm="0">
                                          <p:val>
                                            <p:fltVal val="0"/>
                                          </p:val>
                                        </p:tav>
                                        <p:tav tm="100000">
                                          <p:val>
                                            <p:strVal val="#ppt_w"/>
                                          </p:val>
                                        </p:tav>
                                      </p:tavLst>
                                    </p:anim>
                                    <p:anim calcmode="lin" valueType="num">
                                      <p:cBhvr>
                                        <p:cTn id="18" dur="500" fill="hold"/>
                                        <p:tgtEl>
                                          <p:spTgt spid="58"/>
                                        </p:tgtEl>
                                        <p:attrNameLst>
                                          <p:attrName>ppt_h</p:attrName>
                                        </p:attrNameLst>
                                      </p:cBhvr>
                                      <p:tavLst>
                                        <p:tav tm="0">
                                          <p:val>
                                            <p:fltVal val="0"/>
                                          </p:val>
                                        </p:tav>
                                        <p:tav tm="100000">
                                          <p:val>
                                            <p:strVal val="#ppt_h"/>
                                          </p:val>
                                        </p:tav>
                                      </p:tavLst>
                                    </p:anim>
                                    <p:animEffect transition="in" filter="fade">
                                      <p:cBhvr>
                                        <p:cTn id="19"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5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D5EC80-4392-432E-8D17-DCD2A472194A}"/>
              </a:ext>
            </a:extLst>
          </p:cNvPr>
          <p:cNvSpPr/>
          <p:nvPr/>
        </p:nvSpPr>
        <p:spPr>
          <a:xfrm>
            <a:off x="-1" y="1153810"/>
            <a:ext cx="5775248" cy="4164332"/>
          </a:xfrm>
          <a:prstGeom prst="rect">
            <a:avLst/>
          </a:prstGeom>
          <a:gradFill flip="none" rotWithShape="1">
            <a:gsLst>
              <a:gs pos="0">
                <a:schemeClr val="accent1">
                  <a:alpha val="88000"/>
                </a:schemeClr>
              </a:gs>
              <a:gs pos="90000">
                <a:schemeClr val="accent2">
                  <a:alpha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TextBox 43">
            <a:extLst>
              <a:ext uri="{FF2B5EF4-FFF2-40B4-BE49-F238E27FC236}">
                <a16:creationId xmlns:a16="http://schemas.microsoft.com/office/drawing/2014/main" id="{5571E5D1-D6F4-4BC3-BEAD-7944057A7A5A}"/>
              </a:ext>
            </a:extLst>
          </p:cNvPr>
          <p:cNvSpPr txBox="1"/>
          <p:nvPr/>
        </p:nvSpPr>
        <p:spPr>
          <a:xfrm>
            <a:off x="882716" y="1718479"/>
            <a:ext cx="3273839" cy="492443"/>
          </a:xfrm>
          <a:prstGeom prst="rect">
            <a:avLst/>
          </a:prstGeom>
          <a:noFill/>
        </p:spPr>
        <p:txBody>
          <a:bodyPr wrap="square" rtlCol="0">
            <a:spAutoFit/>
          </a:bodyPr>
          <a:lstStyle/>
          <a:p>
            <a:r>
              <a:rPr lang="en-US" sz="2600" dirty="0">
                <a:solidFill>
                  <a:schemeClr val="bg1"/>
                </a:solidFill>
                <a:latin typeface="Trebuchet MS" panose="020B0703020202090204" pitchFamily="34" charset="0"/>
              </a:rPr>
              <a:t>Vérifier </a:t>
            </a:r>
            <a:r>
              <a:rPr lang="en-US" sz="2600" b="1" dirty="0">
                <a:solidFill>
                  <a:schemeClr val="bg1"/>
                </a:solidFill>
                <a:latin typeface="Trebuchet MS" panose="020B0703020202090204" pitchFamily="34" charset="0"/>
              </a:rPr>
              <a:t>sa peau</a:t>
            </a:r>
          </a:p>
        </p:txBody>
      </p:sp>
      <p:sp>
        <p:nvSpPr>
          <p:cNvPr id="46" name="TextBox 45">
            <a:extLst>
              <a:ext uri="{FF2B5EF4-FFF2-40B4-BE49-F238E27FC236}">
                <a16:creationId xmlns:a16="http://schemas.microsoft.com/office/drawing/2014/main" id="{501C970A-319B-414A-98E4-65BDC4003BD9}"/>
              </a:ext>
            </a:extLst>
          </p:cNvPr>
          <p:cNvSpPr txBox="1"/>
          <p:nvPr/>
        </p:nvSpPr>
        <p:spPr>
          <a:xfrm>
            <a:off x="882715" y="2395494"/>
            <a:ext cx="3923071" cy="2800767"/>
          </a:xfrm>
          <a:prstGeom prst="rect">
            <a:avLst/>
          </a:prstGeom>
          <a:noFill/>
        </p:spPr>
        <p:txBody>
          <a:bodyPr wrap="square" rtlCol="0">
            <a:spAutoFit/>
          </a:bodyPr>
          <a:lstStyle/>
          <a:p>
            <a:r>
              <a:rPr lang="fr-FR" sz="1600" dirty="0">
                <a:solidFill>
                  <a:schemeClr val="bg1"/>
                </a:solidFill>
                <a:latin typeface="Helvetica" charset="0"/>
                <a:ea typeface="Helvetica" charset="0"/>
                <a:cs typeface="Helvetica" charset="0"/>
              </a:rPr>
              <a:t>Vérifier votre peau signifie </a:t>
            </a:r>
            <a:r>
              <a:rPr lang="fr-FR" sz="1600" b="1" dirty="0">
                <a:solidFill>
                  <a:schemeClr val="bg1"/>
                </a:solidFill>
                <a:latin typeface="Helvetica" charset="0"/>
                <a:ea typeface="Helvetica" charset="0"/>
                <a:cs typeface="Helvetica" charset="0"/>
              </a:rPr>
              <a:t>prendre note de tous les points de votre corps, des grains de beauté, tâches de rousseur, tâches de vieillesse</a:t>
            </a:r>
            <a:r>
              <a:rPr lang="fr-FR" sz="1600" dirty="0">
                <a:solidFill>
                  <a:schemeClr val="bg1"/>
                </a:solidFill>
                <a:latin typeface="Helvetica" charset="0"/>
                <a:ea typeface="Helvetica" charset="0"/>
                <a:cs typeface="Helvetica" charset="0"/>
              </a:rPr>
              <a:t>.</a:t>
            </a:r>
            <a:br>
              <a:rPr lang="fr-FR" sz="1600" dirty="0">
                <a:solidFill>
                  <a:schemeClr val="bg1"/>
                </a:solidFill>
                <a:latin typeface="Helvetica" charset="0"/>
                <a:ea typeface="Helvetica" charset="0"/>
                <a:cs typeface="Helvetica" charset="0"/>
              </a:rPr>
            </a:br>
            <a:r>
              <a:rPr lang="fr-FR" sz="1600" dirty="0">
                <a:solidFill>
                  <a:schemeClr val="bg1"/>
                </a:solidFill>
                <a:latin typeface="Helvetica" charset="0"/>
                <a:ea typeface="Helvetica" charset="0"/>
                <a:cs typeface="Helvetica" charset="0"/>
              </a:rPr>
              <a:t>Le mélanome peut se développer n'importe où sur la peau et est l'un des rares cancers généralement visible.</a:t>
            </a:r>
          </a:p>
          <a:p>
            <a:br>
              <a:rPr lang="fr-FR" sz="1600" dirty="0">
                <a:solidFill>
                  <a:schemeClr val="bg1"/>
                </a:solidFill>
                <a:latin typeface="Helvetica" charset="0"/>
                <a:ea typeface="Helvetica" charset="0"/>
                <a:cs typeface="Helvetica" charset="0"/>
              </a:rPr>
            </a:br>
            <a:r>
              <a:rPr lang="fr-FR" sz="1600" b="1" dirty="0">
                <a:solidFill>
                  <a:schemeClr val="bg1"/>
                </a:solidFill>
                <a:latin typeface="Helvetica" charset="0"/>
                <a:ea typeface="Helvetica" charset="0"/>
                <a:cs typeface="Helvetica" charset="0"/>
              </a:rPr>
              <a:t>Demandez de l'aide à quelqu'un </a:t>
            </a:r>
            <a:r>
              <a:rPr lang="fr-FR" sz="1600" dirty="0">
                <a:solidFill>
                  <a:schemeClr val="bg1"/>
                </a:solidFill>
                <a:latin typeface="Helvetica" charset="0"/>
                <a:ea typeface="Helvetica" charset="0"/>
                <a:cs typeface="Helvetica" charset="0"/>
              </a:rPr>
              <a:t>pour vérifier votre peau, en particulier dans les endroits difficiles à voir.</a:t>
            </a:r>
          </a:p>
        </p:txBody>
      </p:sp>
      <p:sp>
        <p:nvSpPr>
          <p:cNvPr id="60" name="Freeform 166">
            <a:extLst>
              <a:ext uri="{FF2B5EF4-FFF2-40B4-BE49-F238E27FC236}">
                <a16:creationId xmlns:a16="http://schemas.microsoft.com/office/drawing/2014/main" id="{47EB85BD-4ECA-441A-B380-417B56FBD875}"/>
              </a:ext>
            </a:extLst>
          </p:cNvPr>
          <p:cNvSpPr>
            <a:spLocks noChangeArrowheads="1"/>
          </p:cNvSpPr>
          <p:nvPr/>
        </p:nvSpPr>
        <p:spPr bwMode="auto">
          <a:xfrm>
            <a:off x="7007225" y="1558842"/>
            <a:ext cx="153137" cy="175412"/>
          </a:xfrm>
          <a:custGeom>
            <a:avLst/>
            <a:gdLst>
              <a:gd name="T0" fmla="*/ 166118 w 390"/>
              <a:gd name="T1" fmla="*/ 0 h 445"/>
              <a:gd name="T2" fmla="*/ 166118 w 390"/>
              <a:gd name="T3" fmla="*/ 0 h 445"/>
              <a:gd name="T4" fmla="*/ 138804 w 390"/>
              <a:gd name="T5" fmla="*/ 0 h 445"/>
              <a:gd name="T6" fmla="*/ 130745 w 390"/>
              <a:gd name="T7" fmla="*/ 12586 h 445"/>
              <a:gd name="T8" fmla="*/ 130745 w 390"/>
              <a:gd name="T9" fmla="*/ 199576 h 445"/>
              <a:gd name="T10" fmla="*/ 174177 w 390"/>
              <a:gd name="T11" fmla="*/ 199576 h 445"/>
              <a:gd name="T12" fmla="*/ 174177 w 390"/>
              <a:gd name="T13" fmla="*/ 12586 h 445"/>
              <a:gd name="T14" fmla="*/ 166118 w 390"/>
              <a:gd name="T15" fmla="*/ 0 h 445"/>
              <a:gd name="T16" fmla="*/ 98954 w 390"/>
              <a:gd name="T17" fmla="*/ 67874 h 445"/>
              <a:gd name="T18" fmla="*/ 98954 w 390"/>
              <a:gd name="T19" fmla="*/ 67874 h 445"/>
              <a:gd name="T20" fmla="*/ 75223 w 390"/>
              <a:gd name="T21" fmla="*/ 67874 h 445"/>
              <a:gd name="T22" fmla="*/ 63134 w 390"/>
              <a:gd name="T23" fmla="*/ 80010 h 445"/>
              <a:gd name="T24" fmla="*/ 63134 w 390"/>
              <a:gd name="T25" fmla="*/ 199576 h 445"/>
              <a:gd name="T26" fmla="*/ 111044 w 390"/>
              <a:gd name="T27" fmla="*/ 199576 h 445"/>
              <a:gd name="T28" fmla="*/ 111044 w 390"/>
              <a:gd name="T29" fmla="*/ 80010 h 445"/>
              <a:gd name="T30" fmla="*/ 98954 w 390"/>
              <a:gd name="T31" fmla="*/ 67874 h 445"/>
              <a:gd name="T32" fmla="*/ 31343 w 390"/>
              <a:gd name="T33" fmla="*/ 135747 h 445"/>
              <a:gd name="T34" fmla="*/ 31343 w 390"/>
              <a:gd name="T35" fmla="*/ 135747 h 445"/>
              <a:gd name="T36" fmla="*/ 7612 w 390"/>
              <a:gd name="T37" fmla="*/ 135747 h 445"/>
              <a:gd name="T38" fmla="*/ 0 w 390"/>
              <a:gd name="T39" fmla="*/ 143389 h 445"/>
              <a:gd name="T40" fmla="*/ 0 w 390"/>
              <a:gd name="T41" fmla="*/ 199576 h 445"/>
              <a:gd name="T42" fmla="*/ 43432 w 390"/>
              <a:gd name="T43" fmla="*/ 199576 h 445"/>
              <a:gd name="T44" fmla="*/ 43432 w 390"/>
              <a:gd name="T45" fmla="*/ 143389 h 445"/>
              <a:gd name="T46" fmla="*/ 31343 w 390"/>
              <a:gd name="T47" fmla="*/ 135747 h 445"/>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390" h="445">
                <a:moveTo>
                  <a:pt x="371" y="0"/>
                </a:moveTo>
                <a:lnTo>
                  <a:pt x="371" y="0"/>
                </a:lnTo>
                <a:cubicBezTo>
                  <a:pt x="310" y="0"/>
                  <a:pt x="310" y="0"/>
                  <a:pt x="310" y="0"/>
                </a:cubicBezTo>
                <a:cubicBezTo>
                  <a:pt x="301" y="0"/>
                  <a:pt x="292" y="10"/>
                  <a:pt x="292" y="28"/>
                </a:cubicBezTo>
                <a:cubicBezTo>
                  <a:pt x="292" y="444"/>
                  <a:pt x="292" y="444"/>
                  <a:pt x="292" y="444"/>
                </a:cubicBezTo>
                <a:cubicBezTo>
                  <a:pt x="389" y="444"/>
                  <a:pt x="389" y="444"/>
                  <a:pt x="389" y="444"/>
                </a:cubicBezTo>
                <a:cubicBezTo>
                  <a:pt x="389" y="28"/>
                  <a:pt x="389" y="28"/>
                  <a:pt x="389" y="28"/>
                </a:cubicBezTo>
                <a:cubicBezTo>
                  <a:pt x="389" y="10"/>
                  <a:pt x="380" y="0"/>
                  <a:pt x="371" y="0"/>
                </a:cubicBezTo>
                <a:close/>
                <a:moveTo>
                  <a:pt x="221" y="151"/>
                </a:moveTo>
                <a:lnTo>
                  <a:pt x="221" y="151"/>
                </a:lnTo>
                <a:cubicBezTo>
                  <a:pt x="168" y="151"/>
                  <a:pt x="168" y="151"/>
                  <a:pt x="168" y="151"/>
                </a:cubicBezTo>
                <a:cubicBezTo>
                  <a:pt x="150" y="151"/>
                  <a:pt x="141" y="160"/>
                  <a:pt x="141" y="178"/>
                </a:cubicBezTo>
                <a:cubicBezTo>
                  <a:pt x="141" y="444"/>
                  <a:pt x="141" y="444"/>
                  <a:pt x="141" y="444"/>
                </a:cubicBezTo>
                <a:cubicBezTo>
                  <a:pt x="248" y="444"/>
                  <a:pt x="248" y="444"/>
                  <a:pt x="248" y="444"/>
                </a:cubicBezTo>
                <a:cubicBezTo>
                  <a:pt x="248" y="178"/>
                  <a:pt x="248" y="178"/>
                  <a:pt x="248" y="178"/>
                </a:cubicBezTo>
                <a:cubicBezTo>
                  <a:pt x="248" y="160"/>
                  <a:pt x="230" y="151"/>
                  <a:pt x="221" y="151"/>
                </a:cubicBezTo>
                <a:close/>
                <a:moveTo>
                  <a:pt x="70" y="302"/>
                </a:moveTo>
                <a:lnTo>
                  <a:pt x="70" y="302"/>
                </a:lnTo>
                <a:cubicBezTo>
                  <a:pt x="17" y="302"/>
                  <a:pt x="17" y="302"/>
                  <a:pt x="17" y="302"/>
                </a:cubicBezTo>
                <a:cubicBezTo>
                  <a:pt x="0" y="302"/>
                  <a:pt x="0" y="310"/>
                  <a:pt x="0" y="319"/>
                </a:cubicBezTo>
                <a:cubicBezTo>
                  <a:pt x="0" y="444"/>
                  <a:pt x="0" y="444"/>
                  <a:pt x="0" y="444"/>
                </a:cubicBezTo>
                <a:cubicBezTo>
                  <a:pt x="97" y="444"/>
                  <a:pt x="97" y="444"/>
                  <a:pt x="97" y="444"/>
                </a:cubicBezTo>
                <a:cubicBezTo>
                  <a:pt x="97" y="319"/>
                  <a:pt x="97" y="319"/>
                  <a:pt x="97" y="319"/>
                </a:cubicBezTo>
                <a:cubicBezTo>
                  <a:pt x="97" y="310"/>
                  <a:pt x="88" y="302"/>
                  <a:pt x="70" y="302"/>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sp>
        <p:nvSpPr>
          <p:cNvPr id="33" name="Freeform 5">
            <a:extLst>
              <a:ext uri="{FF2B5EF4-FFF2-40B4-BE49-F238E27FC236}">
                <a16:creationId xmlns:a16="http://schemas.microsoft.com/office/drawing/2014/main" id="{FBB13865-9A78-9C40-8962-905E372C21D1}"/>
              </a:ext>
            </a:extLst>
          </p:cNvPr>
          <p:cNvSpPr>
            <a:spLocks/>
          </p:cNvSpPr>
          <p:nvPr/>
        </p:nvSpPr>
        <p:spPr bwMode="auto">
          <a:xfrm>
            <a:off x="5039271" y="934918"/>
            <a:ext cx="1734470" cy="5193038"/>
          </a:xfrm>
          <a:custGeom>
            <a:avLst/>
            <a:gdLst>
              <a:gd name="T0" fmla="*/ 273 w 282"/>
              <a:gd name="T1" fmla="*/ 473 h 845"/>
              <a:gd name="T2" fmla="*/ 260 w 282"/>
              <a:gd name="T3" fmla="*/ 472 h 845"/>
              <a:gd name="T4" fmla="*/ 254 w 282"/>
              <a:gd name="T5" fmla="*/ 464 h 845"/>
              <a:gd name="T6" fmla="*/ 246 w 282"/>
              <a:gd name="T7" fmla="*/ 460 h 845"/>
              <a:gd name="T8" fmla="*/ 241 w 282"/>
              <a:gd name="T9" fmla="*/ 358 h 845"/>
              <a:gd name="T10" fmla="*/ 221 w 282"/>
              <a:gd name="T11" fmla="*/ 264 h 845"/>
              <a:gd name="T12" fmla="*/ 200 w 282"/>
              <a:gd name="T13" fmla="*/ 313 h 845"/>
              <a:gd name="T14" fmla="*/ 217 w 282"/>
              <a:gd name="T15" fmla="*/ 435 h 845"/>
              <a:gd name="T16" fmla="*/ 206 w 282"/>
              <a:gd name="T17" fmla="*/ 618 h 845"/>
              <a:gd name="T18" fmla="*/ 196 w 282"/>
              <a:gd name="T19" fmla="*/ 782 h 845"/>
              <a:gd name="T20" fmla="*/ 208 w 282"/>
              <a:gd name="T21" fmla="*/ 833 h 845"/>
              <a:gd name="T22" fmla="*/ 174 w 282"/>
              <a:gd name="T23" fmla="*/ 845 h 845"/>
              <a:gd name="T24" fmla="*/ 159 w 282"/>
              <a:gd name="T25" fmla="*/ 828 h 845"/>
              <a:gd name="T26" fmla="*/ 165 w 282"/>
              <a:gd name="T27" fmla="*/ 780 h 845"/>
              <a:gd name="T28" fmla="*/ 161 w 282"/>
              <a:gd name="T29" fmla="*/ 623 h 845"/>
              <a:gd name="T30" fmla="*/ 149 w 282"/>
              <a:gd name="T31" fmla="*/ 523 h 845"/>
              <a:gd name="T32" fmla="*/ 124 w 282"/>
              <a:gd name="T33" fmla="*/ 581 h 845"/>
              <a:gd name="T34" fmla="*/ 126 w 282"/>
              <a:gd name="T35" fmla="*/ 660 h 845"/>
              <a:gd name="T36" fmla="*/ 119 w 282"/>
              <a:gd name="T37" fmla="*/ 794 h 845"/>
              <a:gd name="T38" fmla="*/ 123 w 282"/>
              <a:gd name="T39" fmla="*/ 841 h 845"/>
              <a:gd name="T40" fmla="*/ 84 w 282"/>
              <a:gd name="T41" fmla="*/ 842 h 845"/>
              <a:gd name="T42" fmla="*/ 84 w 282"/>
              <a:gd name="T43" fmla="*/ 817 h 845"/>
              <a:gd name="T44" fmla="*/ 77 w 282"/>
              <a:gd name="T45" fmla="*/ 728 h 845"/>
              <a:gd name="T46" fmla="*/ 76 w 282"/>
              <a:gd name="T47" fmla="*/ 585 h 845"/>
              <a:gd name="T48" fmla="*/ 75 w 282"/>
              <a:gd name="T49" fmla="*/ 378 h 845"/>
              <a:gd name="T50" fmla="*/ 79 w 282"/>
              <a:gd name="T51" fmla="*/ 282 h 845"/>
              <a:gd name="T52" fmla="*/ 52 w 282"/>
              <a:gd name="T53" fmla="*/ 294 h 845"/>
              <a:gd name="T54" fmla="*/ 25 w 282"/>
              <a:gd name="T55" fmla="*/ 414 h 845"/>
              <a:gd name="T56" fmla="*/ 37 w 282"/>
              <a:gd name="T57" fmla="*/ 475 h 845"/>
              <a:gd name="T58" fmla="*/ 24 w 282"/>
              <a:gd name="T59" fmla="*/ 452 h 845"/>
              <a:gd name="T60" fmla="*/ 31 w 282"/>
              <a:gd name="T61" fmla="*/ 489 h 845"/>
              <a:gd name="T62" fmla="*/ 5 w 282"/>
              <a:gd name="T63" fmla="*/ 461 h 845"/>
              <a:gd name="T64" fmla="*/ 4 w 282"/>
              <a:gd name="T65" fmla="*/ 398 h 845"/>
              <a:gd name="T66" fmla="*/ 24 w 282"/>
              <a:gd name="T67" fmla="*/ 264 h 845"/>
              <a:gd name="T68" fmla="*/ 49 w 282"/>
              <a:gd name="T69" fmla="*/ 154 h 845"/>
              <a:gd name="T70" fmla="*/ 114 w 282"/>
              <a:gd name="T71" fmla="*/ 112 h 845"/>
              <a:gd name="T72" fmla="*/ 110 w 282"/>
              <a:gd name="T73" fmla="*/ 74 h 845"/>
              <a:gd name="T74" fmla="*/ 102 w 282"/>
              <a:gd name="T75" fmla="*/ 52 h 845"/>
              <a:gd name="T76" fmla="*/ 124 w 282"/>
              <a:gd name="T77" fmla="*/ 4 h 845"/>
              <a:gd name="T78" fmla="*/ 179 w 282"/>
              <a:gd name="T79" fmla="*/ 27 h 845"/>
              <a:gd name="T80" fmla="*/ 178 w 282"/>
              <a:gd name="T81" fmla="*/ 64 h 845"/>
              <a:gd name="T82" fmla="*/ 171 w 282"/>
              <a:gd name="T83" fmla="*/ 85 h 845"/>
              <a:gd name="T84" fmla="*/ 173 w 282"/>
              <a:gd name="T85" fmla="*/ 125 h 845"/>
              <a:gd name="T86" fmla="*/ 251 w 282"/>
              <a:gd name="T87" fmla="*/ 193 h 845"/>
              <a:gd name="T88" fmla="*/ 265 w 282"/>
              <a:gd name="T89" fmla="*/ 290 h 845"/>
              <a:gd name="T90" fmla="*/ 281 w 282"/>
              <a:gd name="T91" fmla="*/ 414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 h="845">
                <a:moveTo>
                  <a:pt x="282" y="441"/>
                </a:moveTo>
                <a:cubicBezTo>
                  <a:pt x="282" y="445"/>
                  <a:pt x="278" y="455"/>
                  <a:pt x="277" y="461"/>
                </a:cubicBezTo>
                <a:cubicBezTo>
                  <a:pt x="276" y="467"/>
                  <a:pt x="274" y="472"/>
                  <a:pt x="273" y="473"/>
                </a:cubicBezTo>
                <a:cubicBezTo>
                  <a:pt x="272" y="475"/>
                  <a:pt x="259" y="488"/>
                  <a:pt x="256" y="493"/>
                </a:cubicBezTo>
                <a:cubicBezTo>
                  <a:pt x="252" y="497"/>
                  <a:pt x="252" y="492"/>
                  <a:pt x="252" y="489"/>
                </a:cubicBezTo>
                <a:cubicBezTo>
                  <a:pt x="252" y="486"/>
                  <a:pt x="260" y="473"/>
                  <a:pt x="260" y="472"/>
                </a:cubicBezTo>
                <a:cubicBezTo>
                  <a:pt x="261" y="470"/>
                  <a:pt x="262" y="463"/>
                  <a:pt x="261" y="460"/>
                </a:cubicBezTo>
                <a:cubicBezTo>
                  <a:pt x="261" y="458"/>
                  <a:pt x="259" y="452"/>
                  <a:pt x="259" y="452"/>
                </a:cubicBezTo>
                <a:cubicBezTo>
                  <a:pt x="259" y="452"/>
                  <a:pt x="254" y="462"/>
                  <a:pt x="254" y="464"/>
                </a:cubicBezTo>
                <a:cubicBezTo>
                  <a:pt x="254" y="465"/>
                  <a:pt x="253" y="477"/>
                  <a:pt x="250" y="479"/>
                </a:cubicBezTo>
                <a:cubicBezTo>
                  <a:pt x="246" y="482"/>
                  <a:pt x="246" y="479"/>
                  <a:pt x="246" y="475"/>
                </a:cubicBezTo>
                <a:cubicBezTo>
                  <a:pt x="246" y="470"/>
                  <a:pt x="245" y="463"/>
                  <a:pt x="246" y="460"/>
                </a:cubicBezTo>
                <a:cubicBezTo>
                  <a:pt x="247" y="458"/>
                  <a:pt x="248" y="445"/>
                  <a:pt x="248" y="442"/>
                </a:cubicBezTo>
                <a:cubicBezTo>
                  <a:pt x="248" y="438"/>
                  <a:pt x="257" y="416"/>
                  <a:pt x="257" y="414"/>
                </a:cubicBezTo>
                <a:cubicBezTo>
                  <a:pt x="257" y="412"/>
                  <a:pt x="249" y="375"/>
                  <a:pt x="241" y="358"/>
                </a:cubicBezTo>
                <a:cubicBezTo>
                  <a:pt x="234" y="342"/>
                  <a:pt x="231" y="327"/>
                  <a:pt x="231" y="314"/>
                </a:cubicBezTo>
                <a:cubicBezTo>
                  <a:pt x="231" y="300"/>
                  <a:pt x="231" y="295"/>
                  <a:pt x="230" y="294"/>
                </a:cubicBezTo>
                <a:cubicBezTo>
                  <a:pt x="230" y="292"/>
                  <a:pt x="224" y="273"/>
                  <a:pt x="221" y="264"/>
                </a:cubicBezTo>
                <a:cubicBezTo>
                  <a:pt x="219" y="255"/>
                  <a:pt x="215" y="239"/>
                  <a:pt x="215" y="239"/>
                </a:cubicBezTo>
                <a:cubicBezTo>
                  <a:pt x="215" y="239"/>
                  <a:pt x="206" y="273"/>
                  <a:pt x="204" y="282"/>
                </a:cubicBezTo>
                <a:cubicBezTo>
                  <a:pt x="201" y="290"/>
                  <a:pt x="200" y="305"/>
                  <a:pt x="200" y="313"/>
                </a:cubicBezTo>
                <a:cubicBezTo>
                  <a:pt x="200" y="321"/>
                  <a:pt x="200" y="345"/>
                  <a:pt x="201" y="350"/>
                </a:cubicBezTo>
                <a:cubicBezTo>
                  <a:pt x="201" y="355"/>
                  <a:pt x="206" y="373"/>
                  <a:pt x="207" y="378"/>
                </a:cubicBezTo>
                <a:cubicBezTo>
                  <a:pt x="209" y="383"/>
                  <a:pt x="216" y="421"/>
                  <a:pt x="217" y="435"/>
                </a:cubicBezTo>
                <a:cubicBezTo>
                  <a:pt x="218" y="449"/>
                  <a:pt x="222" y="484"/>
                  <a:pt x="216" y="523"/>
                </a:cubicBezTo>
                <a:cubicBezTo>
                  <a:pt x="209" y="563"/>
                  <a:pt x="208" y="578"/>
                  <a:pt x="207" y="585"/>
                </a:cubicBezTo>
                <a:cubicBezTo>
                  <a:pt x="205" y="593"/>
                  <a:pt x="207" y="612"/>
                  <a:pt x="206" y="618"/>
                </a:cubicBezTo>
                <a:cubicBezTo>
                  <a:pt x="206" y="625"/>
                  <a:pt x="207" y="642"/>
                  <a:pt x="211" y="661"/>
                </a:cubicBezTo>
                <a:cubicBezTo>
                  <a:pt x="214" y="680"/>
                  <a:pt x="210" y="707"/>
                  <a:pt x="206" y="728"/>
                </a:cubicBezTo>
                <a:cubicBezTo>
                  <a:pt x="202" y="750"/>
                  <a:pt x="196" y="776"/>
                  <a:pt x="196" y="782"/>
                </a:cubicBezTo>
                <a:cubicBezTo>
                  <a:pt x="196" y="788"/>
                  <a:pt x="198" y="797"/>
                  <a:pt x="197" y="801"/>
                </a:cubicBezTo>
                <a:cubicBezTo>
                  <a:pt x="197" y="804"/>
                  <a:pt x="197" y="810"/>
                  <a:pt x="199" y="817"/>
                </a:cubicBezTo>
                <a:cubicBezTo>
                  <a:pt x="201" y="823"/>
                  <a:pt x="208" y="832"/>
                  <a:pt x="208" y="833"/>
                </a:cubicBezTo>
                <a:cubicBezTo>
                  <a:pt x="208" y="835"/>
                  <a:pt x="206" y="838"/>
                  <a:pt x="206" y="838"/>
                </a:cubicBezTo>
                <a:cubicBezTo>
                  <a:pt x="206" y="838"/>
                  <a:pt x="205" y="840"/>
                  <a:pt x="199" y="842"/>
                </a:cubicBezTo>
                <a:cubicBezTo>
                  <a:pt x="193" y="844"/>
                  <a:pt x="177" y="845"/>
                  <a:pt x="174" y="845"/>
                </a:cubicBezTo>
                <a:cubicBezTo>
                  <a:pt x="171" y="845"/>
                  <a:pt x="167" y="843"/>
                  <a:pt x="167" y="843"/>
                </a:cubicBezTo>
                <a:cubicBezTo>
                  <a:pt x="167" y="843"/>
                  <a:pt x="161" y="843"/>
                  <a:pt x="159" y="841"/>
                </a:cubicBezTo>
                <a:cubicBezTo>
                  <a:pt x="157" y="839"/>
                  <a:pt x="157" y="832"/>
                  <a:pt x="159" y="828"/>
                </a:cubicBezTo>
                <a:cubicBezTo>
                  <a:pt x="161" y="825"/>
                  <a:pt x="159" y="822"/>
                  <a:pt x="160" y="817"/>
                </a:cubicBezTo>
                <a:cubicBezTo>
                  <a:pt x="161" y="812"/>
                  <a:pt x="164" y="797"/>
                  <a:pt x="164" y="794"/>
                </a:cubicBezTo>
                <a:cubicBezTo>
                  <a:pt x="164" y="791"/>
                  <a:pt x="163" y="784"/>
                  <a:pt x="165" y="780"/>
                </a:cubicBezTo>
                <a:cubicBezTo>
                  <a:pt x="166" y="777"/>
                  <a:pt x="167" y="744"/>
                  <a:pt x="162" y="717"/>
                </a:cubicBezTo>
                <a:cubicBezTo>
                  <a:pt x="157" y="689"/>
                  <a:pt x="154" y="673"/>
                  <a:pt x="157" y="660"/>
                </a:cubicBezTo>
                <a:cubicBezTo>
                  <a:pt x="159" y="646"/>
                  <a:pt x="161" y="627"/>
                  <a:pt x="161" y="623"/>
                </a:cubicBezTo>
                <a:cubicBezTo>
                  <a:pt x="161" y="619"/>
                  <a:pt x="158" y="603"/>
                  <a:pt x="159" y="595"/>
                </a:cubicBezTo>
                <a:cubicBezTo>
                  <a:pt x="159" y="586"/>
                  <a:pt x="159" y="585"/>
                  <a:pt x="159" y="581"/>
                </a:cubicBezTo>
                <a:cubicBezTo>
                  <a:pt x="159" y="577"/>
                  <a:pt x="151" y="539"/>
                  <a:pt x="149" y="523"/>
                </a:cubicBezTo>
                <a:cubicBezTo>
                  <a:pt x="146" y="507"/>
                  <a:pt x="141" y="457"/>
                  <a:pt x="141" y="457"/>
                </a:cubicBezTo>
                <a:cubicBezTo>
                  <a:pt x="141" y="457"/>
                  <a:pt x="137" y="507"/>
                  <a:pt x="134" y="523"/>
                </a:cubicBezTo>
                <a:cubicBezTo>
                  <a:pt x="131" y="539"/>
                  <a:pt x="124" y="577"/>
                  <a:pt x="124" y="581"/>
                </a:cubicBezTo>
                <a:cubicBezTo>
                  <a:pt x="124" y="585"/>
                  <a:pt x="124" y="586"/>
                  <a:pt x="124" y="595"/>
                </a:cubicBezTo>
                <a:cubicBezTo>
                  <a:pt x="124" y="603"/>
                  <a:pt x="122" y="619"/>
                  <a:pt x="121" y="623"/>
                </a:cubicBezTo>
                <a:cubicBezTo>
                  <a:pt x="121" y="627"/>
                  <a:pt x="124" y="646"/>
                  <a:pt x="126" y="660"/>
                </a:cubicBezTo>
                <a:cubicBezTo>
                  <a:pt x="128" y="673"/>
                  <a:pt x="126" y="689"/>
                  <a:pt x="120" y="717"/>
                </a:cubicBezTo>
                <a:cubicBezTo>
                  <a:pt x="115" y="744"/>
                  <a:pt x="116" y="777"/>
                  <a:pt x="118" y="780"/>
                </a:cubicBezTo>
                <a:cubicBezTo>
                  <a:pt x="119" y="784"/>
                  <a:pt x="119" y="791"/>
                  <a:pt x="119" y="794"/>
                </a:cubicBezTo>
                <a:cubicBezTo>
                  <a:pt x="119" y="797"/>
                  <a:pt x="121" y="812"/>
                  <a:pt x="122" y="817"/>
                </a:cubicBezTo>
                <a:cubicBezTo>
                  <a:pt x="123" y="822"/>
                  <a:pt x="122" y="825"/>
                  <a:pt x="124" y="828"/>
                </a:cubicBezTo>
                <a:cubicBezTo>
                  <a:pt x="125" y="832"/>
                  <a:pt x="125" y="839"/>
                  <a:pt x="123" y="841"/>
                </a:cubicBezTo>
                <a:cubicBezTo>
                  <a:pt x="122" y="843"/>
                  <a:pt x="115" y="843"/>
                  <a:pt x="115" y="843"/>
                </a:cubicBezTo>
                <a:cubicBezTo>
                  <a:pt x="115" y="843"/>
                  <a:pt x="111" y="845"/>
                  <a:pt x="108" y="845"/>
                </a:cubicBezTo>
                <a:cubicBezTo>
                  <a:pt x="105" y="845"/>
                  <a:pt x="90" y="844"/>
                  <a:pt x="84" y="842"/>
                </a:cubicBezTo>
                <a:cubicBezTo>
                  <a:pt x="77" y="840"/>
                  <a:pt x="77" y="838"/>
                  <a:pt x="77" y="838"/>
                </a:cubicBezTo>
                <a:cubicBezTo>
                  <a:pt x="77" y="838"/>
                  <a:pt x="74" y="835"/>
                  <a:pt x="74" y="833"/>
                </a:cubicBezTo>
                <a:cubicBezTo>
                  <a:pt x="74" y="832"/>
                  <a:pt x="82" y="823"/>
                  <a:pt x="84" y="817"/>
                </a:cubicBezTo>
                <a:cubicBezTo>
                  <a:pt x="86" y="810"/>
                  <a:pt x="86" y="804"/>
                  <a:pt x="85" y="801"/>
                </a:cubicBezTo>
                <a:cubicBezTo>
                  <a:pt x="85" y="797"/>
                  <a:pt x="87" y="788"/>
                  <a:pt x="87" y="782"/>
                </a:cubicBezTo>
                <a:cubicBezTo>
                  <a:pt x="87" y="776"/>
                  <a:pt x="81" y="750"/>
                  <a:pt x="77" y="728"/>
                </a:cubicBezTo>
                <a:cubicBezTo>
                  <a:pt x="72" y="707"/>
                  <a:pt x="69" y="680"/>
                  <a:pt x="72" y="661"/>
                </a:cubicBezTo>
                <a:cubicBezTo>
                  <a:pt x="75" y="642"/>
                  <a:pt x="77" y="625"/>
                  <a:pt x="76" y="618"/>
                </a:cubicBezTo>
                <a:cubicBezTo>
                  <a:pt x="76" y="612"/>
                  <a:pt x="77" y="593"/>
                  <a:pt x="76" y="585"/>
                </a:cubicBezTo>
                <a:cubicBezTo>
                  <a:pt x="75" y="578"/>
                  <a:pt x="73" y="563"/>
                  <a:pt x="67" y="523"/>
                </a:cubicBezTo>
                <a:cubicBezTo>
                  <a:pt x="60" y="484"/>
                  <a:pt x="65" y="449"/>
                  <a:pt x="66" y="435"/>
                </a:cubicBezTo>
                <a:cubicBezTo>
                  <a:pt x="67" y="421"/>
                  <a:pt x="74" y="383"/>
                  <a:pt x="75" y="378"/>
                </a:cubicBezTo>
                <a:cubicBezTo>
                  <a:pt x="77" y="373"/>
                  <a:pt x="82" y="355"/>
                  <a:pt x="82" y="350"/>
                </a:cubicBezTo>
                <a:cubicBezTo>
                  <a:pt x="82" y="345"/>
                  <a:pt x="82" y="321"/>
                  <a:pt x="82" y="313"/>
                </a:cubicBezTo>
                <a:cubicBezTo>
                  <a:pt x="82" y="305"/>
                  <a:pt x="81" y="290"/>
                  <a:pt x="79" y="282"/>
                </a:cubicBezTo>
                <a:cubicBezTo>
                  <a:pt x="76" y="273"/>
                  <a:pt x="68" y="239"/>
                  <a:pt x="68" y="239"/>
                </a:cubicBezTo>
                <a:cubicBezTo>
                  <a:pt x="68" y="239"/>
                  <a:pt x="64" y="255"/>
                  <a:pt x="61" y="264"/>
                </a:cubicBezTo>
                <a:cubicBezTo>
                  <a:pt x="59" y="273"/>
                  <a:pt x="53" y="292"/>
                  <a:pt x="52" y="294"/>
                </a:cubicBezTo>
                <a:cubicBezTo>
                  <a:pt x="52" y="295"/>
                  <a:pt x="51" y="300"/>
                  <a:pt x="51" y="314"/>
                </a:cubicBezTo>
                <a:cubicBezTo>
                  <a:pt x="51" y="327"/>
                  <a:pt x="49" y="342"/>
                  <a:pt x="41" y="358"/>
                </a:cubicBezTo>
                <a:cubicBezTo>
                  <a:pt x="34" y="375"/>
                  <a:pt x="25" y="412"/>
                  <a:pt x="25" y="414"/>
                </a:cubicBezTo>
                <a:cubicBezTo>
                  <a:pt x="25" y="416"/>
                  <a:pt x="34" y="438"/>
                  <a:pt x="34" y="442"/>
                </a:cubicBezTo>
                <a:cubicBezTo>
                  <a:pt x="35" y="445"/>
                  <a:pt x="35" y="458"/>
                  <a:pt x="36" y="460"/>
                </a:cubicBezTo>
                <a:cubicBezTo>
                  <a:pt x="37" y="463"/>
                  <a:pt x="37" y="470"/>
                  <a:pt x="37" y="475"/>
                </a:cubicBezTo>
                <a:cubicBezTo>
                  <a:pt x="36" y="479"/>
                  <a:pt x="36" y="482"/>
                  <a:pt x="33" y="479"/>
                </a:cubicBezTo>
                <a:cubicBezTo>
                  <a:pt x="30" y="477"/>
                  <a:pt x="29" y="465"/>
                  <a:pt x="29" y="464"/>
                </a:cubicBezTo>
                <a:cubicBezTo>
                  <a:pt x="29" y="462"/>
                  <a:pt x="24" y="452"/>
                  <a:pt x="24" y="452"/>
                </a:cubicBezTo>
                <a:cubicBezTo>
                  <a:pt x="24" y="452"/>
                  <a:pt x="22" y="458"/>
                  <a:pt x="21" y="460"/>
                </a:cubicBezTo>
                <a:cubicBezTo>
                  <a:pt x="21" y="463"/>
                  <a:pt x="22" y="470"/>
                  <a:pt x="22" y="472"/>
                </a:cubicBezTo>
                <a:cubicBezTo>
                  <a:pt x="23" y="473"/>
                  <a:pt x="31" y="486"/>
                  <a:pt x="31" y="489"/>
                </a:cubicBezTo>
                <a:cubicBezTo>
                  <a:pt x="31" y="492"/>
                  <a:pt x="30" y="497"/>
                  <a:pt x="27" y="493"/>
                </a:cubicBezTo>
                <a:cubicBezTo>
                  <a:pt x="23" y="488"/>
                  <a:pt x="11" y="475"/>
                  <a:pt x="10" y="473"/>
                </a:cubicBezTo>
                <a:cubicBezTo>
                  <a:pt x="9" y="472"/>
                  <a:pt x="6" y="467"/>
                  <a:pt x="5" y="461"/>
                </a:cubicBezTo>
                <a:cubicBezTo>
                  <a:pt x="4" y="455"/>
                  <a:pt x="0" y="445"/>
                  <a:pt x="0" y="441"/>
                </a:cubicBezTo>
                <a:cubicBezTo>
                  <a:pt x="1" y="437"/>
                  <a:pt x="2" y="416"/>
                  <a:pt x="2" y="414"/>
                </a:cubicBezTo>
                <a:cubicBezTo>
                  <a:pt x="2" y="411"/>
                  <a:pt x="2" y="406"/>
                  <a:pt x="4" y="398"/>
                </a:cubicBezTo>
                <a:cubicBezTo>
                  <a:pt x="5" y="390"/>
                  <a:pt x="8" y="333"/>
                  <a:pt x="9" y="319"/>
                </a:cubicBezTo>
                <a:cubicBezTo>
                  <a:pt x="10" y="306"/>
                  <a:pt x="15" y="298"/>
                  <a:pt x="18" y="290"/>
                </a:cubicBezTo>
                <a:cubicBezTo>
                  <a:pt x="21" y="282"/>
                  <a:pt x="24" y="277"/>
                  <a:pt x="24" y="264"/>
                </a:cubicBezTo>
                <a:cubicBezTo>
                  <a:pt x="25" y="250"/>
                  <a:pt x="28" y="224"/>
                  <a:pt x="29" y="220"/>
                </a:cubicBezTo>
                <a:cubicBezTo>
                  <a:pt x="30" y="215"/>
                  <a:pt x="30" y="210"/>
                  <a:pt x="31" y="193"/>
                </a:cubicBezTo>
                <a:cubicBezTo>
                  <a:pt x="32" y="175"/>
                  <a:pt x="42" y="160"/>
                  <a:pt x="49" y="154"/>
                </a:cubicBezTo>
                <a:cubicBezTo>
                  <a:pt x="56" y="147"/>
                  <a:pt x="69" y="146"/>
                  <a:pt x="69" y="146"/>
                </a:cubicBezTo>
                <a:cubicBezTo>
                  <a:pt x="69" y="146"/>
                  <a:pt x="108" y="126"/>
                  <a:pt x="109" y="125"/>
                </a:cubicBezTo>
                <a:cubicBezTo>
                  <a:pt x="110" y="124"/>
                  <a:pt x="113" y="117"/>
                  <a:pt x="114" y="112"/>
                </a:cubicBezTo>
                <a:cubicBezTo>
                  <a:pt x="115" y="107"/>
                  <a:pt x="115" y="93"/>
                  <a:pt x="115" y="93"/>
                </a:cubicBezTo>
                <a:cubicBezTo>
                  <a:pt x="115" y="93"/>
                  <a:pt x="112" y="89"/>
                  <a:pt x="112" y="85"/>
                </a:cubicBezTo>
                <a:cubicBezTo>
                  <a:pt x="111" y="81"/>
                  <a:pt x="110" y="74"/>
                  <a:pt x="110" y="74"/>
                </a:cubicBezTo>
                <a:cubicBezTo>
                  <a:pt x="110" y="74"/>
                  <a:pt x="108" y="74"/>
                  <a:pt x="106" y="72"/>
                </a:cubicBezTo>
                <a:cubicBezTo>
                  <a:pt x="105" y="71"/>
                  <a:pt x="104" y="67"/>
                  <a:pt x="104" y="64"/>
                </a:cubicBezTo>
                <a:cubicBezTo>
                  <a:pt x="104" y="61"/>
                  <a:pt x="103" y="56"/>
                  <a:pt x="102" y="52"/>
                </a:cubicBezTo>
                <a:cubicBezTo>
                  <a:pt x="102" y="48"/>
                  <a:pt x="106" y="49"/>
                  <a:pt x="106" y="49"/>
                </a:cubicBezTo>
                <a:cubicBezTo>
                  <a:pt x="106" y="49"/>
                  <a:pt x="103" y="33"/>
                  <a:pt x="103" y="27"/>
                </a:cubicBezTo>
                <a:cubicBezTo>
                  <a:pt x="104" y="21"/>
                  <a:pt x="112" y="8"/>
                  <a:pt x="124" y="4"/>
                </a:cubicBezTo>
                <a:cubicBezTo>
                  <a:pt x="136" y="0"/>
                  <a:pt x="141" y="4"/>
                  <a:pt x="141" y="4"/>
                </a:cubicBezTo>
                <a:cubicBezTo>
                  <a:pt x="141" y="4"/>
                  <a:pt x="146" y="0"/>
                  <a:pt x="158" y="4"/>
                </a:cubicBezTo>
                <a:cubicBezTo>
                  <a:pt x="170" y="8"/>
                  <a:pt x="179" y="21"/>
                  <a:pt x="179" y="27"/>
                </a:cubicBezTo>
                <a:cubicBezTo>
                  <a:pt x="180" y="33"/>
                  <a:pt x="177" y="49"/>
                  <a:pt x="177" y="49"/>
                </a:cubicBezTo>
                <a:cubicBezTo>
                  <a:pt x="177" y="49"/>
                  <a:pt x="181" y="48"/>
                  <a:pt x="180" y="52"/>
                </a:cubicBezTo>
                <a:cubicBezTo>
                  <a:pt x="180" y="56"/>
                  <a:pt x="178" y="61"/>
                  <a:pt x="178" y="64"/>
                </a:cubicBezTo>
                <a:cubicBezTo>
                  <a:pt x="178" y="67"/>
                  <a:pt x="177" y="71"/>
                  <a:pt x="176" y="72"/>
                </a:cubicBezTo>
                <a:cubicBezTo>
                  <a:pt x="175" y="74"/>
                  <a:pt x="172" y="74"/>
                  <a:pt x="172" y="74"/>
                </a:cubicBezTo>
                <a:cubicBezTo>
                  <a:pt x="172" y="74"/>
                  <a:pt x="171" y="81"/>
                  <a:pt x="171" y="85"/>
                </a:cubicBezTo>
                <a:cubicBezTo>
                  <a:pt x="170" y="89"/>
                  <a:pt x="168" y="93"/>
                  <a:pt x="168" y="93"/>
                </a:cubicBezTo>
                <a:cubicBezTo>
                  <a:pt x="168" y="93"/>
                  <a:pt x="168" y="107"/>
                  <a:pt x="169" y="112"/>
                </a:cubicBezTo>
                <a:cubicBezTo>
                  <a:pt x="170" y="117"/>
                  <a:pt x="172" y="124"/>
                  <a:pt x="173" y="125"/>
                </a:cubicBezTo>
                <a:cubicBezTo>
                  <a:pt x="174" y="126"/>
                  <a:pt x="213" y="146"/>
                  <a:pt x="213" y="146"/>
                </a:cubicBezTo>
                <a:cubicBezTo>
                  <a:pt x="213" y="146"/>
                  <a:pt x="226" y="147"/>
                  <a:pt x="234" y="154"/>
                </a:cubicBezTo>
                <a:cubicBezTo>
                  <a:pt x="241" y="160"/>
                  <a:pt x="251" y="175"/>
                  <a:pt x="251" y="193"/>
                </a:cubicBezTo>
                <a:cubicBezTo>
                  <a:pt x="252" y="210"/>
                  <a:pt x="252" y="215"/>
                  <a:pt x="254" y="220"/>
                </a:cubicBezTo>
                <a:cubicBezTo>
                  <a:pt x="255" y="224"/>
                  <a:pt x="258" y="250"/>
                  <a:pt x="258" y="264"/>
                </a:cubicBezTo>
                <a:cubicBezTo>
                  <a:pt x="259" y="277"/>
                  <a:pt x="262" y="282"/>
                  <a:pt x="265" y="290"/>
                </a:cubicBezTo>
                <a:cubicBezTo>
                  <a:pt x="268" y="298"/>
                  <a:pt x="273" y="306"/>
                  <a:pt x="274" y="319"/>
                </a:cubicBezTo>
                <a:cubicBezTo>
                  <a:pt x="274" y="333"/>
                  <a:pt x="277" y="390"/>
                  <a:pt x="279" y="398"/>
                </a:cubicBezTo>
                <a:cubicBezTo>
                  <a:pt x="281" y="406"/>
                  <a:pt x="281" y="411"/>
                  <a:pt x="281" y="414"/>
                </a:cubicBezTo>
                <a:cubicBezTo>
                  <a:pt x="281" y="416"/>
                  <a:pt x="282" y="437"/>
                  <a:pt x="282" y="441"/>
                </a:cubicBezTo>
                <a:close/>
              </a:path>
            </a:pathLst>
          </a:custGeom>
          <a:pattFill prst="pct75">
            <a:fgClr>
              <a:schemeClr val="tx2">
                <a:lumMod val="50000"/>
              </a:schemeClr>
            </a:fgClr>
            <a:bgClr>
              <a:schemeClr val="tx2">
                <a:lumMod val="75000"/>
              </a:schemeClr>
            </a:bgClr>
          </a:pattFill>
          <a:ln>
            <a:noFill/>
          </a:ln>
        </p:spPr>
        <p:txBody>
          <a:bodyPr vert="horz" wrap="square" lIns="91440" tIns="45721" rIns="91440" bIns="45721" numCol="1" anchor="t" anchorCtr="0" compatLnSpc="1">
            <a:prstTxWarp prst="textNoShape">
              <a:avLst/>
            </a:prstTxWarp>
          </a:bodyPr>
          <a:lstStyle/>
          <a:p>
            <a:endParaRPr lang="en-US" sz="1801" dirty="0"/>
          </a:p>
        </p:txBody>
      </p:sp>
      <p:grpSp>
        <p:nvGrpSpPr>
          <p:cNvPr id="18" name="Groupe 17">
            <a:extLst>
              <a:ext uri="{FF2B5EF4-FFF2-40B4-BE49-F238E27FC236}">
                <a16:creationId xmlns:a16="http://schemas.microsoft.com/office/drawing/2014/main" id="{0002CCB8-4D88-8C40-9F72-4F63FDADD887}"/>
              </a:ext>
            </a:extLst>
          </p:cNvPr>
          <p:cNvGrpSpPr/>
          <p:nvPr/>
        </p:nvGrpSpPr>
        <p:grpSpPr>
          <a:xfrm>
            <a:off x="5904983" y="491116"/>
            <a:ext cx="6701058" cy="1155372"/>
            <a:chOff x="5904983" y="491116"/>
            <a:chExt cx="6701058" cy="1155372"/>
          </a:xfrm>
        </p:grpSpPr>
        <p:cxnSp>
          <p:nvCxnSpPr>
            <p:cNvPr id="34" name="Straight Connector 13">
              <a:extLst>
                <a:ext uri="{FF2B5EF4-FFF2-40B4-BE49-F238E27FC236}">
                  <a16:creationId xmlns:a16="http://schemas.microsoft.com/office/drawing/2014/main" id="{28A154B3-FFBB-9C4C-9CCF-A1FF3DDDA7B1}"/>
                </a:ext>
              </a:extLst>
            </p:cNvPr>
            <p:cNvCxnSpPr>
              <a:cxnSpLocks/>
            </p:cNvCxnSpPr>
            <p:nvPr/>
          </p:nvCxnSpPr>
          <p:spPr>
            <a:xfrm flipH="1">
              <a:off x="5904983" y="665271"/>
              <a:ext cx="1427355" cy="0"/>
            </a:xfrm>
            <a:prstGeom prst="line">
              <a:avLst/>
            </a:prstGeom>
            <a:ln w="19050">
              <a:solidFill>
                <a:schemeClr val="accent1"/>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35" name="Rectangle 34">
              <a:extLst>
                <a:ext uri="{FF2B5EF4-FFF2-40B4-BE49-F238E27FC236}">
                  <a16:creationId xmlns:a16="http://schemas.microsoft.com/office/drawing/2014/main" id="{AEFBC854-E6E5-2246-91B2-27B2FF46857D}"/>
                </a:ext>
              </a:extLst>
            </p:cNvPr>
            <p:cNvSpPr/>
            <p:nvPr/>
          </p:nvSpPr>
          <p:spPr>
            <a:xfrm>
              <a:off x="7408997" y="491116"/>
              <a:ext cx="5197044" cy="334772"/>
            </a:xfrm>
            <a:prstGeom prst="rect">
              <a:avLst/>
            </a:prstGeom>
          </p:spPr>
          <p:txBody>
            <a:bodyPr wrap="square">
              <a:spAutoFit/>
            </a:bodyPr>
            <a:lstStyle/>
            <a:p>
              <a:pPr>
                <a:lnSpc>
                  <a:spcPct val="107000"/>
                </a:lnSpc>
                <a:spcAft>
                  <a:spcPts val="0"/>
                </a:spcAft>
              </a:pPr>
              <a:r>
                <a:rPr lang="id-ID" sz="1600" b="1" dirty="0">
                  <a:solidFill>
                    <a:srgbClr val="0F6FC6"/>
                  </a:solidFill>
                  <a:latin typeface="Helvetica Neue" panose="02000503000000020004" pitchFamily="2" charset="0"/>
                  <a:ea typeface="Helvetica Neue" panose="02000503000000020004" pitchFamily="2" charset="0"/>
                  <a:cs typeface="Helvetica Neue" panose="02000503000000020004" pitchFamily="2" charset="0"/>
                </a:rPr>
                <a:t>1. Corps</a:t>
              </a:r>
              <a:endParaRPr lang="id-ID" sz="1600" b="1" dirty="0">
                <a:solidFill>
                  <a:srgbClr val="0F6FC6"/>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Rectangle 35">
              <a:extLst>
                <a:ext uri="{FF2B5EF4-FFF2-40B4-BE49-F238E27FC236}">
                  <a16:creationId xmlns:a16="http://schemas.microsoft.com/office/drawing/2014/main" id="{E6375A56-8633-0B4A-9200-1E6493B2827F}"/>
                </a:ext>
              </a:extLst>
            </p:cNvPr>
            <p:cNvSpPr/>
            <p:nvPr/>
          </p:nvSpPr>
          <p:spPr>
            <a:xfrm>
              <a:off x="7656457" y="772979"/>
              <a:ext cx="3965271" cy="873509"/>
            </a:xfrm>
            <a:prstGeom prst="rect">
              <a:avLst/>
            </a:prstGeom>
          </p:spPr>
          <p:txBody>
            <a:bodyPr wrap="square">
              <a:spAutoFit/>
            </a:bodyPr>
            <a:lstStyle/>
            <a:p>
              <a:pPr algn="just">
                <a:lnSpc>
                  <a:spcPct val="107000"/>
                </a:lnSpc>
                <a:spcAft>
                  <a:spcPts val="0"/>
                </a:spcAft>
              </a:pPr>
              <a:r>
                <a:rPr lang="id-ID" sz="1600" dirty="0">
                  <a:solidFill>
                    <a:srgbClr val="000000"/>
                  </a:solidFill>
                  <a:latin typeface="Helvetica" pitchFamily="2" charset="0"/>
                  <a:ea typeface="Helvetica Neue" panose="02000503000000020004" pitchFamily="2" charset="0"/>
                  <a:cs typeface="Helvetica Neue" panose="02000503000000020004" pitchFamily="2" charset="0"/>
                </a:rPr>
                <a:t>Examiner le devant et l’arrière du corps dans le miroir, puis les côtés droit et gauche, les bras relevés.</a:t>
              </a:r>
              <a:endParaRPr lang="id-ID" sz="1600" b="1" i="1" dirty="0">
                <a:solidFill>
                  <a:schemeClr val="accent1"/>
                </a:solidFill>
                <a:effectLst/>
                <a:latin typeface="Helvetica" pitchFamily="2" charset="0"/>
                <a:ea typeface="Helvetica Neue" panose="02000503000000020004" pitchFamily="2" charset="0"/>
                <a:cs typeface="Helvetica Neue" panose="02000503000000020004" pitchFamily="2" charset="0"/>
              </a:endParaRPr>
            </a:p>
          </p:txBody>
        </p:sp>
      </p:grpSp>
      <p:grpSp>
        <p:nvGrpSpPr>
          <p:cNvPr id="19" name="Groupe 18">
            <a:extLst>
              <a:ext uri="{FF2B5EF4-FFF2-40B4-BE49-F238E27FC236}">
                <a16:creationId xmlns:a16="http://schemas.microsoft.com/office/drawing/2014/main" id="{B1A4FC34-6497-6344-B84F-88C5D747440E}"/>
              </a:ext>
            </a:extLst>
          </p:cNvPr>
          <p:cNvGrpSpPr/>
          <p:nvPr/>
        </p:nvGrpSpPr>
        <p:grpSpPr>
          <a:xfrm>
            <a:off x="6680006" y="1680525"/>
            <a:ext cx="5926035" cy="1404093"/>
            <a:chOff x="6680006" y="1680525"/>
            <a:chExt cx="5926035" cy="1404093"/>
          </a:xfrm>
        </p:grpSpPr>
        <p:cxnSp>
          <p:nvCxnSpPr>
            <p:cNvPr id="37" name="Straight Connector 13">
              <a:extLst>
                <a:ext uri="{FF2B5EF4-FFF2-40B4-BE49-F238E27FC236}">
                  <a16:creationId xmlns:a16="http://schemas.microsoft.com/office/drawing/2014/main" id="{3DD0DBEE-E789-D946-84AD-F71D207E7196}"/>
                </a:ext>
              </a:extLst>
            </p:cNvPr>
            <p:cNvCxnSpPr>
              <a:cxnSpLocks/>
            </p:cNvCxnSpPr>
            <p:nvPr/>
          </p:nvCxnSpPr>
          <p:spPr>
            <a:xfrm flipH="1">
              <a:off x="6680006" y="1854680"/>
              <a:ext cx="652334" cy="0"/>
            </a:xfrm>
            <a:prstGeom prst="line">
              <a:avLst/>
            </a:prstGeom>
            <a:ln w="19050">
              <a:solidFill>
                <a:schemeClr val="accent2"/>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38" name="Rectangle 37">
              <a:extLst>
                <a:ext uri="{FF2B5EF4-FFF2-40B4-BE49-F238E27FC236}">
                  <a16:creationId xmlns:a16="http://schemas.microsoft.com/office/drawing/2014/main" id="{5101864F-9081-5E4E-AB88-0D777FE8B1D2}"/>
                </a:ext>
              </a:extLst>
            </p:cNvPr>
            <p:cNvSpPr/>
            <p:nvPr/>
          </p:nvSpPr>
          <p:spPr>
            <a:xfrm>
              <a:off x="7408997" y="1680525"/>
              <a:ext cx="5197044" cy="334772"/>
            </a:xfrm>
            <a:prstGeom prst="rect">
              <a:avLst/>
            </a:prstGeom>
          </p:spPr>
          <p:txBody>
            <a:bodyPr wrap="square">
              <a:spAutoFit/>
            </a:bodyPr>
            <a:lstStyle/>
            <a:p>
              <a:pPr>
                <a:lnSpc>
                  <a:spcPct val="107000"/>
                </a:lnSpc>
                <a:spcAft>
                  <a:spcPts val="0"/>
                </a:spcAft>
              </a:pPr>
              <a:r>
                <a:rPr lang="id-ID" sz="1600" b="1" dirty="0">
                  <a:solidFill>
                    <a:schemeClr val="accent2"/>
                  </a:solidFill>
                  <a:latin typeface="Helvetica Neue" panose="02000503000000020004" pitchFamily="2" charset="0"/>
                  <a:ea typeface="Helvetica Neue" panose="02000503000000020004" pitchFamily="2" charset="0"/>
                  <a:cs typeface="Helvetica Neue" panose="02000503000000020004" pitchFamily="2" charset="0"/>
                </a:rPr>
                <a:t>2. Cou et cuir chevelu</a:t>
              </a:r>
              <a:endParaRPr lang="id-ID" sz="1600" b="1" dirty="0">
                <a:solidFill>
                  <a:schemeClr val="accent2"/>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9" name="Rectangle 38">
              <a:extLst>
                <a:ext uri="{FF2B5EF4-FFF2-40B4-BE49-F238E27FC236}">
                  <a16:creationId xmlns:a16="http://schemas.microsoft.com/office/drawing/2014/main" id="{8BFEEA47-5729-354B-B2AC-9DE627AE3C5B}"/>
                </a:ext>
              </a:extLst>
            </p:cNvPr>
            <p:cNvSpPr/>
            <p:nvPr/>
          </p:nvSpPr>
          <p:spPr>
            <a:xfrm>
              <a:off x="7656457" y="1947640"/>
              <a:ext cx="3965271" cy="1136978"/>
            </a:xfrm>
            <a:prstGeom prst="rect">
              <a:avLst/>
            </a:prstGeom>
          </p:spPr>
          <p:txBody>
            <a:bodyPr wrap="square">
              <a:spAutoFit/>
            </a:bodyPr>
            <a:lstStyle/>
            <a:p>
              <a:pPr algn="just">
                <a:lnSpc>
                  <a:spcPct val="107000"/>
                </a:lnSpc>
                <a:spcAft>
                  <a:spcPts val="0"/>
                </a:spcAft>
              </a:pPr>
              <a:r>
                <a:rPr lang="id-ID" sz="1600" dirty="0">
                  <a:solidFill>
                    <a:srgbClr val="000000"/>
                  </a:solidFill>
                  <a:latin typeface="Helvetica" pitchFamily="2" charset="0"/>
                  <a:ea typeface="Helvetica Neue" panose="02000503000000020004" pitchFamily="2" charset="0"/>
                  <a:cs typeface="Helvetica Neue" panose="02000503000000020004" pitchFamily="2" charset="0"/>
                </a:rPr>
                <a:t>Examiner l’arrière du cou et du cuir chevelu avec un miroir. Écarter vos cheveux pour un regard plus attentif sur le cuir chevelu.</a:t>
              </a:r>
              <a:endParaRPr lang="id-ID" sz="1600" b="1" i="1" dirty="0">
                <a:solidFill>
                  <a:schemeClr val="accent1"/>
                </a:solidFill>
                <a:effectLst/>
                <a:latin typeface="Helvetica" pitchFamily="2" charset="0"/>
                <a:ea typeface="Helvetica Neue" panose="02000503000000020004" pitchFamily="2" charset="0"/>
                <a:cs typeface="Helvetica Neue" panose="02000503000000020004" pitchFamily="2" charset="0"/>
              </a:endParaRPr>
            </a:p>
          </p:txBody>
        </p:sp>
      </p:grpSp>
      <p:grpSp>
        <p:nvGrpSpPr>
          <p:cNvPr id="20" name="Groupe 19">
            <a:extLst>
              <a:ext uri="{FF2B5EF4-FFF2-40B4-BE49-F238E27FC236}">
                <a16:creationId xmlns:a16="http://schemas.microsoft.com/office/drawing/2014/main" id="{E1C4241E-7B12-B84F-851A-D0F8047AF4A3}"/>
              </a:ext>
            </a:extLst>
          </p:cNvPr>
          <p:cNvGrpSpPr/>
          <p:nvPr/>
        </p:nvGrpSpPr>
        <p:grpSpPr>
          <a:xfrm>
            <a:off x="6826589" y="3105902"/>
            <a:ext cx="6223980" cy="877154"/>
            <a:chOff x="6826589" y="3105902"/>
            <a:chExt cx="6223980" cy="877154"/>
          </a:xfrm>
        </p:grpSpPr>
        <p:cxnSp>
          <p:nvCxnSpPr>
            <p:cNvPr id="40" name="Straight Connector 13">
              <a:extLst>
                <a:ext uri="{FF2B5EF4-FFF2-40B4-BE49-F238E27FC236}">
                  <a16:creationId xmlns:a16="http://schemas.microsoft.com/office/drawing/2014/main" id="{38DDBB38-3A0A-8142-B5A8-1ACC43631660}"/>
                </a:ext>
              </a:extLst>
            </p:cNvPr>
            <p:cNvCxnSpPr>
              <a:cxnSpLocks/>
            </p:cNvCxnSpPr>
            <p:nvPr/>
          </p:nvCxnSpPr>
          <p:spPr>
            <a:xfrm flipH="1">
              <a:off x="6826589" y="3280057"/>
              <a:ext cx="505750" cy="0"/>
            </a:xfrm>
            <a:prstGeom prst="line">
              <a:avLst/>
            </a:prstGeom>
            <a:ln w="19050">
              <a:solidFill>
                <a:schemeClr val="accent3"/>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41" name="Rectangle 40">
              <a:extLst>
                <a:ext uri="{FF2B5EF4-FFF2-40B4-BE49-F238E27FC236}">
                  <a16:creationId xmlns:a16="http://schemas.microsoft.com/office/drawing/2014/main" id="{AD527B2F-2ECE-6B4D-9DA0-EE4FC1622033}"/>
                </a:ext>
              </a:extLst>
            </p:cNvPr>
            <p:cNvSpPr/>
            <p:nvPr/>
          </p:nvSpPr>
          <p:spPr>
            <a:xfrm>
              <a:off x="7408997" y="3105902"/>
              <a:ext cx="5641572" cy="334772"/>
            </a:xfrm>
            <a:prstGeom prst="rect">
              <a:avLst/>
            </a:prstGeom>
          </p:spPr>
          <p:txBody>
            <a:bodyPr wrap="square">
              <a:spAutoFit/>
            </a:bodyPr>
            <a:lstStyle/>
            <a:p>
              <a:pPr>
                <a:lnSpc>
                  <a:spcPct val="107000"/>
                </a:lnSpc>
                <a:spcAft>
                  <a:spcPts val="0"/>
                </a:spcAft>
              </a:pPr>
              <a:r>
                <a:rPr lang="id-ID" sz="1600" b="1" dirty="0">
                  <a:solidFill>
                    <a:schemeClr val="accent3"/>
                  </a:solidFill>
                  <a:latin typeface="Helvetica Neue" panose="02000503000000020004" pitchFamily="2" charset="0"/>
                  <a:ea typeface="Helvetica Neue" panose="02000503000000020004" pitchFamily="2" charset="0"/>
                  <a:cs typeface="Helvetica Neue" panose="02000503000000020004" pitchFamily="2" charset="0"/>
                </a:rPr>
                <a:t>3. Bras et mains</a:t>
              </a:r>
              <a:endParaRPr lang="id-ID" sz="1600" b="1" dirty="0">
                <a:solidFill>
                  <a:schemeClr val="accent3"/>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2" name="Rectangle 41">
              <a:extLst>
                <a:ext uri="{FF2B5EF4-FFF2-40B4-BE49-F238E27FC236}">
                  <a16:creationId xmlns:a16="http://schemas.microsoft.com/office/drawing/2014/main" id="{01160CD8-DB55-B140-92CD-D24F95531561}"/>
                </a:ext>
              </a:extLst>
            </p:cNvPr>
            <p:cNvSpPr/>
            <p:nvPr/>
          </p:nvSpPr>
          <p:spPr>
            <a:xfrm>
              <a:off x="7656457" y="3373017"/>
              <a:ext cx="3965271" cy="610039"/>
            </a:xfrm>
            <a:prstGeom prst="rect">
              <a:avLst/>
            </a:prstGeom>
          </p:spPr>
          <p:txBody>
            <a:bodyPr wrap="square">
              <a:spAutoFit/>
            </a:bodyPr>
            <a:lstStyle/>
            <a:p>
              <a:pPr algn="just">
                <a:lnSpc>
                  <a:spcPct val="107000"/>
                </a:lnSpc>
                <a:spcAft>
                  <a:spcPts val="0"/>
                </a:spcAft>
              </a:pPr>
              <a:r>
                <a:rPr lang="id-ID" sz="1600" dirty="0">
                  <a:solidFill>
                    <a:srgbClr val="000000"/>
                  </a:solidFill>
                  <a:latin typeface="Helvetica" pitchFamily="2" charset="0"/>
                  <a:ea typeface="Helvetica Neue" panose="02000503000000020004" pitchFamily="2" charset="0"/>
                  <a:cs typeface="Helvetica Neue" panose="02000503000000020004" pitchFamily="2" charset="0"/>
                </a:rPr>
                <a:t>Plier les coudes, regarder soigneusement les avant-bras ainsi que les mains.</a:t>
              </a:r>
              <a:endParaRPr lang="id-ID" sz="1600" b="1" i="1" dirty="0">
                <a:solidFill>
                  <a:schemeClr val="accent1"/>
                </a:solidFill>
                <a:effectLst/>
                <a:latin typeface="Helvetica" pitchFamily="2" charset="0"/>
                <a:ea typeface="Helvetica Neue" panose="02000503000000020004" pitchFamily="2" charset="0"/>
                <a:cs typeface="Helvetica Neue" panose="02000503000000020004" pitchFamily="2" charset="0"/>
              </a:endParaRPr>
            </a:p>
          </p:txBody>
        </p:sp>
      </p:grpSp>
      <p:grpSp>
        <p:nvGrpSpPr>
          <p:cNvPr id="21" name="Groupe 20">
            <a:extLst>
              <a:ext uri="{FF2B5EF4-FFF2-40B4-BE49-F238E27FC236}">
                <a16:creationId xmlns:a16="http://schemas.microsoft.com/office/drawing/2014/main" id="{CB47E8D6-DEE9-FC4E-A0EB-44E96F1E2F69}"/>
              </a:ext>
            </a:extLst>
          </p:cNvPr>
          <p:cNvGrpSpPr/>
          <p:nvPr/>
        </p:nvGrpSpPr>
        <p:grpSpPr>
          <a:xfrm>
            <a:off x="6797151" y="4023867"/>
            <a:ext cx="5808890" cy="877154"/>
            <a:chOff x="6797151" y="4023867"/>
            <a:chExt cx="5808890" cy="877154"/>
          </a:xfrm>
        </p:grpSpPr>
        <p:cxnSp>
          <p:nvCxnSpPr>
            <p:cNvPr id="43" name="Straight Connector 13">
              <a:extLst>
                <a:ext uri="{FF2B5EF4-FFF2-40B4-BE49-F238E27FC236}">
                  <a16:creationId xmlns:a16="http://schemas.microsoft.com/office/drawing/2014/main" id="{73521481-3F69-6347-9166-BC50A5AE7565}"/>
                </a:ext>
              </a:extLst>
            </p:cNvPr>
            <p:cNvCxnSpPr>
              <a:cxnSpLocks/>
            </p:cNvCxnSpPr>
            <p:nvPr/>
          </p:nvCxnSpPr>
          <p:spPr>
            <a:xfrm flipH="1">
              <a:off x="6797151" y="4242266"/>
              <a:ext cx="420148" cy="0"/>
            </a:xfrm>
            <a:prstGeom prst="line">
              <a:avLst/>
            </a:prstGeom>
            <a:ln w="19050">
              <a:solidFill>
                <a:schemeClr val="accent4"/>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47" name="Rectangle 46">
              <a:extLst>
                <a:ext uri="{FF2B5EF4-FFF2-40B4-BE49-F238E27FC236}">
                  <a16:creationId xmlns:a16="http://schemas.microsoft.com/office/drawing/2014/main" id="{D08BFBCD-9E8A-7946-8AA9-063BD0815867}"/>
                </a:ext>
              </a:extLst>
            </p:cNvPr>
            <p:cNvSpPr/>
            <p:nvPr/>
          </p:nvSpPr>
          <p:spPr>
            <a:xfrm>
              <a:off x="7408997" y="4023867"/>
              <a:ext cx="5197044" cy="334772"/>
            </a:xfrm>
            <a:prstGeom prst="rect">
              <a:avLst/>
            </a:prstGeom>
          </p:spPr>
          <p:txBody>
            <a:bodyPr wrap="square">
              <a:spAutoFit/>
            </a:bodyPr>
            <a:lstStyle/>
            <a:p>
              <a:pPr>
                <a:lnSpc>
                  <a:spcPct val="107000"/>
                </a:lnSpc>
                <a:spcAft>
                  <a:spcPts val="0"/>
                </a:spcAft>
              </a:pPr>
              <a:r>
                <a:rPr lang="id-ID" sz="1600" b="1" dirty="0">
                  <a:solidFill>
                    <a:schemeClr val="accent4"/>
                  </a:solidFill>
                  <a:latin typeface="Helvetica Neue" panose="02000503000000020004" pitchFamily="2" charset="0"/>
                  <a:ea typeface="Helvetica Neue" panose="02000503000000020004" pitchFamily="2" charset="0"/>
                  <a:cs typeface="Helvetica Neue" panose="02000503000000020004" pitchFamily="2" charset="0"/>
                </a:rPr>
                <a:t>4. Dos, fessiers et organes génitaux</a:t>
              </a:r>
              <a:endParaRPr lang="id-ID" sz="1600" b="1" dirty="0">
                <a:solidFill>
                  <a:schemeClr val="accent4"/>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8" name="Rectangle 47">
              <a:extLst>
                <a:ext uri="{FF2B5EF4-FFF2-40B4-BE49-F238E27FC236}">
                  <a16:creationId xmlns:a16="http://schemas.microsoft.com/office/drawing/2014/main" id="{AF4C1916-60F6-0449-8BC2-4E465C28F82C}"/>
                </a:ext>
              </a:extLst>
            </p:cNvPr>
            <p:cNvSpPr/>
            <p:nvPr/>
          </p:nvSpPr>
          <p:spPr>
            <a:xfrm>
              <a:off x="7656457" y="4290982"/>
              <a:ext cx="3965271" cy="610039"/>
            </a:xfrm>
            <a:prstGeom prst="rect">
              <a:avLst/>
            </a:prstGeom>
          </p:spPr>
          <p:txBody>
            <a:bodyPr wrap="square">
              <a:spAutoFit/>
            </a:bodyPr>
            <a:lstStyle/>
            <a:p>
              <a:pPr algn="just">
                <a:lnSpc>
                  <a:spcPct val="107000"/>
                </a:lnSpc>
                <a:spcAft>
                  <a:spcPts val="0"/>
                </a:spcAft>
              </a:pPr>
              <a:r>
                <a:rPr lang="id-ID" sz="1600" dirty="0">
                  <a:solidFill>
                    <a:srgbClr val="000000"/>
                  </a:solidFill>
                  <a:latin typeface="Helvetica" pitchFamily="2" charset="0"/>
                  <a:ea typeface="Helvetica Neue" panose="02000503000000020004" pitchFamily="2" charset="0"/>
                  <a:cs typeface="Helvetica Neue" panose="02000503000000020004" pitchFamily="2" charset="0"/>
                </a:rPr>
                <a:t>Vérifier le dos, les fessiers et les organes génitaux avec un miroir.</a:t>
              </a:r>
              <a:endParaRPr lang="id-ID" sz="1600" b="1" i="1" dirty="0">
                <a:solidFill>
                  <a:schemeClr val="accent1"/>
                </a:solidFill>
                <a:effectLst/>
                <a:latin typeface="Helvetica" pitchFamily="2" charset="0"/>
                <a:ea typeface="Helvetica Neue" panose="02000503000000020004" pitchFamily="2" charset="0"/>
                <a:cs typeface="Helvetica Neue" panose="02000503000000020004" pitchFamily="2" charset="0"/>
              </a:endParaRPr>
            </a:p>
          </p:txBody>
        </p:sp>
      </p:grpSp>
      <p:grpSp>
        <p:nvGrpSpPr>
          <p:cNvPr id="23" name="Groupe 22">
            <a:extLst>
              <a:ext uri="{FF2B5EF4-FFF2-40B4-BE49-F238E27FC236}">
                <a16:creationId xmlns:a16="http://schemas.microsoft.com/office/drawing/2014/main" id="{CC308EEE-E3FB-3549-A196-8A786C2E1FC9}"/>
              </a:ext>
            </a:extLst>
          </p:cNvPr>
          <p:cNvGrpSpPr/>
          <p:nvPr/>
        </p:nvGrpSpPr>
        <p:grpSpPr>
          <a:xfrm>
            <a:off x="6491542" y="4941836"/>
            <a:ext cx="6114499" cy="1170119"/>
            <a:chOff x="6491542" y="4941836"/>
            <a:chExt cx="6114499" cy="1170119"/>
          </a:xfrm>
        </p:grpSpPr>
        <p:cxnSp>
          <p:nvCxnSpPr>
            <p:cNvPr id="50" name="Straight Connector 13">
              <a:extLst>
                <a:ext uri="{FF2B5EF4-FFF2-40B4-BE49-F238E27FC236}">
                  <a16:creationId xmlns:a16="http://schemas.microsoft.com/office/drawing/2014/main" id="{8A8FAC81-A1E8-804B-AD41-1373BC0AB6ED}"/>
                </a:ext>
              </a:extLst>
            </p:cNvPr>
            <p:cNvCxnSpPr>
              <a:cxnSpLocks/>
            </p:cNvCxnSpPr>
            <p:nvPr/>
          </p:nvCxnSpPr>
          <p:spPr>
            <a:xfrm flipH="1">
              <a:off x="6491542" y="5145486"/>
              <a:ext cx="840798" cy="0"/>
            </a:xfrm>
            <a:prstGeom prst="line">
              <a:avLst/>
            </a:prstGeom>
            <a:ln w="19050">
              <a:solidFill>
                <a:schemeClr val="accent5"/>
              </a:solidFill>
              <a:prstDash val="sysDash"/>
              <a:tailEnd type="oval"/>
            </a:ln>
          </p:spPr>
          <p:style>
            <a:lnRef idx="1">
              <a:schemeClr val="accent1"/>
            </a:lnRef>
            <a:fillRef idx="0">
              <a:schemeClr val="accent1"/>
            </a:fillRef>
            <a:effectRef idx="0">
              <a:schemeClr val="accent1"/>
            </a:effectRef>
            <a:fontRef idx="minor">
              <a:schemeClr val="tx1"/>
            </a:fontRef>
          </p:style>
        </p:cxnSp>
        <p:sp>
          <p:nvSpPr>
            <p:cNvPr id="58" name="Rectangle 57">
              <a:extLst>
                <a:ext uri="{FF2B5EF4-FFF2-40B4-BE49-F238E27FC236}">
                  <a16:creationId xmlns:a16="http://schemas.microsoft.com/office/drawing/2014/main" id="{86E9D433-A34A-9C41-B866-73B93AE5934B}"/>
                </a:ext>
              </a:extLst>
            </p:cNvPr>
            <p:cNvSpPr/>
            <p:nvPr/>
          </p:nvSpPr>
          <p:spPr>
            <a:xfrm>
              <a:off x="7408997" y="4941836"/>
              <a:ext cx="5197044" cy="334772"/>
            </a:xfrm>
            <a:prstGeom prst="rect">
              <a:avLst/>
            </a:prstGeom>
          </p:spPr>
          <p:txBody>
            <a:bodyPr wrap="square">
              <a:spAutoFit/>
            </a:bodyPr>
            <a:lstStyle/>
            <a:p>
              <a:pPr>
                <a:lnSpc>
                  <a:spcPct val="107000"/>
                </a:lnSpc>
                <a:spcAft>
                  <a:spcPts val="0"/>
                </a:spcAft>
              </a:pPr>
              <a:r>
                <a:rPr lang="id-ID" sz="1600" b="1" dirty="0">
                  <a:solidFill>
                    <a:schemeClr val="accent5"/>
                  </a:solidFill>
                  <a:latin typeface="Helvetica Neue" panose="02000503000000020004" pitchFamily="2" charset="0"/>
                  <a:ea typeface="Helvetica Neue" panose="02000503000000020004" pitchFamily="2" charset="0"/>
                  <a:cs typeface="Helvetica Neue" panose="02000503000000020004" pitchFamily="2" charset="0"/>
                </a:rPr>
                <a:t>5. Jambes et pieds</a:t>
              </a:r>
              <a:endParaRPr lang="id-ID" sz="1600" b="1" dirty="0">
                <a:solidFill>
                  <a:schemeClr val="accent5"/>
                </a:solidFill>
                <a:effectLst/>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4" name="Rectangle 63">
              <a:extLst>
                <a:ext uri="{FF2B5EF4-FFF2-40B4-BE49-F238E27FC236}">
                  <a16:creationId xmlns:a16="http://schemas.microsoft.com/office/drawing/2014/main" id="{36B3BF9E-8A45-8946-95A0-882CB4F83B38}"/>
                </a:ext>
              </a:extLst>
            </p:cNvPr>
            <p:cNvSpPr/>
            <p:nvPr/>
          </p:nvSpPr>
          <p:spPr>
            <a:xfrm>
              <a:off x="7656457" y="5238446"/>
              <a:ext cx="3965271" cy="873509"/>
            </a:xfrm>
            <a:prstGeom prst="rect">
              <a:avLst/>
            </a:prstGeom>
          </p:spPr>
          <p:txBody>
            <a:bodyPr wrap="square">
              <a:spAutoFit/>
            </a:bodyPr>
            <a:lstStyle/>
            <a:p>
              <a:pPr algn="just">
                <a:lnSpc>
                  <a:spcPct val="107000"/>
                </a:lnSpc>
                <a:spcAft>
                  <a:spcPts val="0"/>
                </a:spcAft>
              </a:pPr>
              <a:r>
                <a:rPr lang="id-ID" sz="1600" dirty="0">
                  <a:solidFill>
                    <a:srgbClr val="000000"/>
                  </a:solidFill>
                  <a:latin typeface="Helvetica" pitchFamily="2" charset="0"/>
                  <a:ea typeface="Helvetica Neue" panose="02000503000000020004" pitchFamily="2" charset="0"/>
                  <a:cs typeface="Helvetica Neue" panose="02000503000000020004" pitchFamily="2" charset="0"/>
                </a:rPr>
                <a:t>Enfin, regarder l’arrière des jambes et les pieds ainsi que les espaces entre les orteils.</a:t>
              </a:r>
              <a:endParaRPr lang="id-ID" sz="1600" b="1" i="1" dirty="0">
                <a:solidFill>
                  <a:schemeClr val="accent1"/>
                </a:solidFill>
                <a:effectLst/>
                <a:latin typeface="Helvetica" pitchFamily="2" charset="0"/>
                <a:ea typeface="Helvetica Neue" panose="02000503000000020004" pitchFamily="2" charset="0"/>
                <a:cs typeface="Helvetica Neue" panose="02000503000000020004" pitchFamily="2" charset="0"/>
              </a:endParaRPr>
            </a:p>
          </p:txBody>
        </p:sp>
      </p:grpSp>
    </p:spTree>
    <p:extLst>
      <p:ext uri="{BB962C8B-B14F-4D97-AF65-F5344CB8AC3E}">
        <p14:creationId xmlns:p14="http://schemas.microsoft.com/office/powerpoint/2010/main" val="562382647"/>
      </p:ext>
    </p:extLst>
  </p:cSld>
  <p:clrMapOvr>
    <a:masterClrMapping/>
  </p:clrMapOvr>
  <mc:AlternateContent xmlns:mc="http://schemas.openxmlformats.org/markup-compatibility/2006" xmlns:p14="http://schemas.microsoft.com/office/powerpoint/2010/main">
    <mc:Choice Requires="p14">
      <p:transition spd="slow" p14:dur="1250" advClick="0" advTm="15000">
        <p14:flythrough dir="out"/>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500"/>
                                  </p:stCondLst>
                                  <p:childTnLst>
                                    <p:set>
                                      <p:cBhvr>
                                        <p:cTn id="10" dur="1" fill="hold">
                                          <p:stCondLst>
                                            <p:cond delay="0"/>
                                          </p:stCondLst>
                                        </p:cTn>
                                        <p:tgtEl>
                                          <p:spTgt spid="33"/>
                                        </p:tgtEl>
                                        <p:attrNameLst>
                                          <p:attrName>style.visibility</p:attrName>
                                        </p:attrNameLst>
                                      </p:cBhvr>
                                      <p:to>
                                        <p:strVal val="visible"/>
                                      </p:to>
                                    </p:set>
                                    <p:anim calcmode="lin" valueType="num">
                                      <p:cBhvr additive="base">
                                        <p:cTn id="11" dur="1000" fill="hold"/>
                                        <p:tgtEl>
                                          <p:spTgt spid="33"/>
                                        </p:tgtEl>
                                        <p:attrNameLst>
                                          <p:attrName>ppt_x</p:attrName>
                                        </p:attrNameLst>
                                      </p:cBhvr>
                                      <p:tavLst>
                                        <p:tav tm="0">
                                          <p:val>
                                            <p:strVal val="0-#ppt_w/2"/>
                                          </p:val>
                                        </p:tav>
                                        <p:tav tm="100000">
                                          <p:val>
                                            <p:strVal val="#ppt_x"/>
                                          </p:val>
                                        </p:tav>
                                      </p:tavLst>
                                    </p:anim>
                                    <p:anim calcmode="lin" valueType="num">
                                      <p:cBhvr additive="base">
                                        <p:cTn id="12" dur="1000" fill="hold"/>
                                        <p:tgtEl>
                                          <p:spTgt spid="33"/>
                                        </p:tgtEl>
                                        <p:attrNameLst>
                                          <p:attrName>ppt_y</p:attrName>
                                        </p:attrNameLst>
                                      </p:cBhvr>
                                      <p:tavLst>
                                        <p:tav tm="0">
                                          <p:val>
                                            <p:strVal val="#ppt_y"/>
                                          </p:val>
                                        </p:tav>
                                        <p:tav tm="100000">
                                          <p:val>
                                            <p:strVal val="#ppt_y"/>
                                          </p:val>
                                        </p:tav>
                                      </p:tavLst>
                                    </p:anim>
                                  </p:childTnLst>
                                </p:cTn>
                              </p:par>
                              <p:par>
                                <p:cTn id="13" presetID="2" presetClass="entr" presetSubtype="8" decel="50000" fill="hold" grpId="0" nodeType="withEffect">
                                  <p:stCondLst>
                                    <p:cond delay="500"/>
                                  </p:stCondLst>
                                  <p:childTnLst>
                                    <p:set>
                                      <p:cBhvr>
                                        <p:cTn id="14" dur="1" fill="hold">
                                          <p:stCondLst>
                                            <p:cond delay="0"/>
                                          </p:stCondLst>
                                        </p:cTn>
                                        <p:tgtEl>
                                          <p:spTgt spid="44"/>
                                        </p:tgtEl>
                                        <p:attrNameLst>
                                          <p:attrName>style.visibility</p:attrName>
                                        </p:attrNameLst>
                                      </p:cBhvr>
                                      <p:to>
                                        <p:strVal val="visible"/>
                                      </p:to>
                                    </p:set>
                                    <p:anim calcmode="lin" valueType="num">
                                      <p:cBhvr additive="base">
                                        <p:cTn id="15" dur="1000" fill="hold"/>
                                        <p:tgtEl>
                                          <p:spTgt spid="44"/>
                                        </p:tgtEl>
                                        <p:attrNameLst>
                                          <p:attrName>ppt_x</p:attrName>
                                        </p:attrNameLst>
                                      </p:cBhvr>
                                      <p:tavLst>
                                        <p:tav tm="0">
                                          <p:val>
                                            <p:strVal val="0-#ppt_w/2"/>
                                          </p:val>
                                        </p:tav>
                                        <p:tav tm="100000">
                                          <p:val>
                                            <p:strVal val="#ppt_x"/>
                                          </p:val>
                                        </p:tav>
                                      </p:tavLst>
                                    </p:anim>
                                    <p:anim calcmode="lin" valueType="num">
                                      <p:cBhvr additive="base">
                                        <p:cTn id="16" dur="1000" fill="hold"/>
                                        <p:tgtEl>
                                          <p:spTgt spid="44"/>
                                        </p:tgtEl>
                                        <p:attrNameLst>
                                          <p:attrName>ppt_y</p:attrName>
                                        </p:attrNameLst>
                                      </p:cBhvr>
                                      <p:tavLst>
                                        <p:tav tm="0">
                                          <p:val>
                                            <p:strVal val="#ppt_y"/>
                                          </p:val>
                                        </p:tav>
                                        <p:tav tm="100000">
                                          <p:val>
                                            <p:strVal val="#ppt_y"/>
                                          </p:val>
                                        </p:tav>
                                      </p:tavLst>
                                    </p:anim>
                                  </p:childTnLst>
                                </p:cTn>
                              </p:par>
                              <p:par>
                                <p:cTn id="17" presetID="22" presetClass="entr" presetSubtype="8" fill="hold" grpId="0" nodeType="withEffect">
                                  <p:stCondLst>
                                    <p:cond delay="1750"/>
                                  </p:stCondLst>
                                  <p:childTnLst>
                                    <p:set>
                                      <p:cBhvr>
                                        <p:cTn id="18" dur="1" fill="hold">
                                          <p:stCondLst>
                                            <p:cond delay="0"/>
                                          </p:stCondLst>
                                        </p:cTn>
                                        <p:tgtEl>
                                          <p:spTgt spid="46"/>
                                        </p:tgtEl>
                                        <p:attrNameLst>
                                          <p:attrName>style.visibility</p:attrName>
                                        </p:attrNameLst>
                                      </p:cBhvr>
                                      <p:to>
                                        <p:strVal val="visible"/>
                                      </p:to>
                                    </p:set>
                                    <p:animEffect transition="in" filter="wipe(left)">
                                      <p:cBhvr>
                                        <p:cTn id="19" dur="750"/>
                                        <p:tgtEl>
                                          <p:spTgt spid="46"/>
                                        </p:tgtEl>
                                      </p:cBhvr>
                                    </p:animEffect>
                                  </p:childTnLst>
                                </p:cTn>
                              </p:par>
                            </p:childTnLst>
                          </p:cTn>
                        </p:par>
                        <p:par>
                          <p:cTn id="20" fill="hold">
                            <p:stCondLst>
                              <p:cond delay="2500"/>
                            </p:stCondLst>
                            <p:childTnLst>
                              <p:par>
                                <p:cTn id="21" presetID="2" presetClass="entr" presetSubtype="2"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750" fill="hold"/>
                                        <p:tgtEl>
                                          <p:spTgt spid="18"/>
                                        </p:tgtEl>
                                        <p:attrNameLst>
                                          <p:attrName>ppt_x</p:attrName>
                                        </p:attrNameLst>
                                      </p:cBhvr>
                                      <p:tavLst>
                                        <p:tav tm="0">
                                          <p:val>
                                            <p:strVal val="1+#ppt_w/2"/>
                                          </p:val>
                                        </p:tav>
                                        <p:tav tm="100000">
                                          <p:val>
                                            <p:strVal val="#ppt_x"/>
                                          </p:val>
                                        </p:tav>
                                      </p:tavLst>
                                    </p:anim>
                                    <p:anim calcmode="lin" valueType="num">
                                      <p:cBhvr additive="base">
                                        <p:cTn id="24" dur="750" fill="hold"/>
                                        <p:tgtEl>
                                          <p:spTgt spid="18"/>
                                        </p:tgtEl>
                                        <p:attrNameLst>
                                          <p:attrName>ppt_y</p:attrName>
                                        </p:attrNameLst>
                                      </p:cBhvr>
                                      <p:tavLst>
                                        <p:tav tm="0">
                                          <p:val>
                                            <p:strVal val="#ppt_y"/>
                                          </p:val>
                                        </p:tav>
                                        <p:tav tm="100000">
                                          <p:val>
                                            <p:strVal val="#ppt_y"/>
                                          </p:val>
                                        </p:tav>
                                      </p:tavLst>
                                    </p:anim>
                                  </p:childTnLst>
                                </p:cTn>
                              </p:par>
                            </p:childTnLst>
                          </p:cTn>
                        </p:par>
                        <p:par>
                          <p:cTn id="25" fill="hold">
                            <p:stCondLst>
                              <p:cond delay="3250"/>
                            </p:stCondLst>
                            <p:childTnLst>
                              <p:par>
                                <p:cTn id="26" presetID="2" presetClass="entr" presetSubtype="2" fill="hold" nodeType="after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additive="base">
                                        <p:cTn id="28" dur="750" fill="hold"/>
                                        <p:tgtEl>
                                          <p:spTgt spid="19"/>
                                        </p:tgtEl>
                                        <p:attrNameLst>
                                          <p:attrName>ppt_x</p:attrName>
                                        </p:attrNameLst>
                                      </p:cBhvr>
                                      <p:tavLst>
                                        <p:tav tm="0">
                                          <p:val>
                                            <p:strVal val="1+#ppt_w/2"/>
                                          </p:val>
                                        </p:tav>
                                        <p:tav tm="100000">
                                          <p:val>
                                            <p:strVal val="#ppt_x"/>
                                          </p:val>
                                        </p:tav>
                                      </p:tavLst>
                                    </p:anim>
                                    <p:anim calcmode="lin" valueType="num">
                                      <p:cBhvr additive="base">
                                        <p:cTn id="29" dur="750" fill="hold"/>
                                        <p:tgtEl>
                                          <p:spTgt spid="19"/>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2" presetClass="entr" presetSubtype="2" fill="hold" nodeType="afterEffect">
                                  <p:stCondLst>
                                    <p:cond delay="0"/>
                                  </p:stCondLst>
                                  <p:childTnLst>
                                    <p:set>
                                      <p:cBhvr>
                                        <p:cTn id="32" dur="1" fill="hold">
                                          <p:stCondLst>
                                            <p:cond delay="0"/>
                                          </p:stCondLst>
                                        </p:cTn>
                                        <p:tgtEl>
                                          <p:spTgt spid="20"/>
                                        </p:tgtEl>
                                        <p:attrNameLst>
                                          <p:attrName>style.visibility</p:attrName>
                                        </p:attrNameLst>
                                      </p:cBhvr>
                                      <p:to>
                                        <p:strVal val="visible"/>
                                      </p:to>
                                    </p:set>
                                    <p:anim calcmode="lin" valueType="num">
                                      <p:cBhvr additive="base">
                                        <p:cTn id="33" dur="750" fill="hold"/>
                                        <p:tgtEl>
                                          <p:spTgt spid="20"/>
                                        </p:tgtEl>
                                        <p:attrNameLst>
                                          <p:attrName>ppt_x</p:attrName>
                                        </p:attrNameLst>
                                      </p:cBhvr>
                                      <p:tavLst>
                                        <p:tav tm="0">
                                          <p:val>
                                            <p:strVal val="1+#ppt_w/2"/>
                                          </p:val>
                                        </p:tav>
                                        <p:tav tm="100000">
                                          <p:val>
                                            <p:strVal val="#ppt_x"/>
                                          </p:val>
                                        </p:tav>
                                      </p:tavLst>
                                    </p:anim>
                                    <p:anim calcmode="lin" valueType="num">
                                      <p:cBhvr additive="base">
                                        <p:cTn id="34" dur="750" fill="hold"/>
                                        <p:tgtEl>
                                          <p:spTgt spid="20"/>
                                        </p:tgtEl>
                                        <p:attrNameLst>
                                          <p:attrName>ppt_y</p:attrName>
                                        </p:attrNameLst>
                                      </p:cBhvr>
                                      <p:tavLst>
                                        <p:tav tm="0">
                                          <p:val>
                                            <p:strVal val="#ppt_y"/>
                                          </p:val>
                                        </p:tav>
                                        <p:tav tm="100000">
                                          <p:val>
                                            <p:strVal val="#ppt_y"/>
                                          </p:val>
                                        </p:tav>
                                      </p:tavLst>
                                    </p:anim>
                                  </p:childTnLst>
                                </p:cTn>
                              </p:par>
                            </p:childTnLst>
                          </p:cTn>
                        </p:par>
                        <p:par>
                          <p:cTn id="35" fill="hold">
                            <p:stCondLst>
                              <p:cond delay="4750"/>
                            </p:stCondLst>
                            <p:childTnLst>
                              <p:par>
                                <p:cTn id="36" presetID="2" presetClass="entr" presetSubtype="2" fill="hold" nodeType="afterEffect">
                                  <p:stCondLst>
                                    <p:cond delay="0"/>
                                  </p:stCondLst>
                                  <p:childTnLst>
                                    <p:set>
                                      <p:cBhvr>
                                        <p:cTn id="37" dur="1" fill="hold">
                                          <p:stCondLst>
                                            <p:cond delay="0"/>
                                          </p:stCondLst>
                                        </p:cTn>
                                        <p:tgtEl>
                                          <p:spTgt spid="21"/>
                                        </p:tgtEl>
                                        <p:attrNameLst>
                                          <p:attrName>style.visibility</p:attrName>
                                        </p:attrNameLst>
                                      </p:cBhvr>
                                      <p:to>
                                        <p:strVal val="visible"/>
                                      </p:to>
                                    </p:set>
                                    <p:anim calcmode="lin" valueType="num">
                                      <p:cBhvr additive="base">
                                        <p:cTn id="38" dur="750" fill="hold"/>
                                        <p:tgtEl>
                                          <p:spTgt spid="21"/>
                                        </p:tgtEl>
                                        <p:attrNameLst>
                                          <p:attrName>ppt_x</p:attrName>
                                        </p:attrNameLst>
                                      </p:cBhvr>
                                      <p:tavLst>
                                        <p:tav tm="0">
                                          <p:val>
                                            <p:strVal val="1+#ppt_w/2"/>
                                          </p:val>
                                        </p:tav>
                                        <p:tav tm="100000">
                                          <p:val>
                                            <p:strVal val="#ppt_x"/>
                                          </p:val>
                                        </p:tav>
                                      </p:tavLst>
                                    </p:anim>
                                    <p:anim calcmode="lin" valueType="num">
                                      <p:cBhvr additive="base">
                                        <p:cTn id="39" dur="750" fill="hold"/>
                                        <p:tgtEl>
                                          <p:spTgt spid="21"/>
                                        </p:tgtEl>
                                        <p:attrNameLst>
                                          <p:attrName>ppt_y</p:attrName>
                                        </p:attrNameLst>
                                      </p:cBhvr>
                                      <p:tavLst>
                                        <p:tav tm="0">
                                          <p:val>
                                            <p:strVal val="#ppt_y"/>
                                          </p:val>
                                        </p:tav>
                                        <p:tav tm="100000">
                                          <p:val>
                                            <p:strVal val="#ppt_y"/>
                                          </p:val>
                                        </p:tav>
                                      </p:tavLst>
                                    </p:anim>
                                  </p:childTnLst>
                                </p:cTn>
                              </p:par>
                            </p:childTnLst>
                          </p:cTn>
                        </p:par>
                        <p:par>
                          <p:cTn id="40" fill="hold">
                            <p:stCondLst>
                              <p:cond delay="5500"/>
                            </p:stCondLst>
                            <p:childTnLst>
                              <p:par>
                                <p:cTn id="41" presetID="2" presetClass="entr" presetSubtype="2" fill="hold" nodeType="after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750" fill="hold"/>
                                        <p:tgtEl>
                                          <p:spTgt spid="23"/>
                                        </p:tgtEl>
                                        <p:attrNameLst>
                                          <p:attrName>ppt_x</p:attrName>
                                        </p:attrNameLst>
                                      </p:cBhvr>
                                      <p:tavLst>
                                        <p:tav tm="0">
                                          <p:val>
                                            <p:strVal val="1+#ppt_w/2"/>
                                          </p:val>
                                        </p:tav>
                                        <p:tav tm="100000">
                                          <p:val>
                                            <p:strVal val="#ppt_x"/>
                                          </p:val>
                                        </p:tav>
                                      </p:tavLst>
                                    </p:anim>
                                    <p:anim calcmode="lin" valueType="num">
                                      <p:cBhvr additive="base">
                                        <p:cTn id="44" dur="750" fill="hold"/>
                                        <p:tgtEl>
                                          <p:spTgt spid="2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4" grpId="0"/>
      <p:bldP spid="46" grpId="0"/>
      <p:bldP spid="3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e 11">
            <a:extLst>
              <a:ext uri="{FF2B5EF4-FFF2-40B4-BE49-F238E27FC236}">
                <a16:creationId xmlns:a16="http://schemas.microsoft.com/office/drawing/2014/main" id="{FCC4A141-6F49-7F4C-ADF3-9873F31514F7}"/>
              </a:ext>
            </a:extLst>
          </p:cNvPr>
          <p:cNvGrpSpPr/>
          <p:nvPr/>
        </p:nvGrpSpPr>
        <p:grpSpPr>
          <a:xfrm>
            <a:off x="1069043" y="2352794"/>
            <a:ext cx="10051242" cy="2522793"/>
            <a:chOff x="1069043" y="2352794"/>
            <a:chExt cx="10051242" cy="2522793"/>
          </a:xfrm>
        </p:grpSpPr>
        <p:sp>
          <p:nvSpPr>
            <p:cNvPr id="2" name="Freeform: Shape 1">
              <a:extLst>
                <a:ext uri="{FF2B5EF4-FFF2-40B4-BE49-F238E27FC236}">
                  <a16:creationId xmlns:a16="http://schemas.microsoft.com/office/drawing/2014/main" id="{C4016EFB-0694-446B-BBBA-0444D7D9B81D}"/>
                </a:ext>
              </a:extLst>
            </p:cNvPr>
            <p:cNvSpPr/>
            <p:nvPr/>
          </p:nvSpPr>
          <p:spPr>
            <a:xfrm>
              <a:off x="1071716" y="2356731"/>
              <a:ext cx="10048568" cy="2512142"/>
            </a:xfrm>
            <a:custGeom>
              <a:avLst/>
              <a:gdLst>
                <a:gd name="connsiteX0" fmla="*/ 19134 w 2301228"/>
                <a:gd name="connsiteY0" fmla="*/ 0 h 1639569"/>
                <a:gd name="connsiteX1" fmla="*/ 2282094 w 2301228"/>
                <a:gd name="connsiteY1" fmla="*/ 0 h 1639569"/>
                <a:gd name="connsiteX2" fmla="*/ 2301228 w 2301228"/>
                <a:gd name="connsiteY2" fmla="*/ 19134 h 1639569"/>
                <a:gd name="connsiteX3" fmla="*/ 2301228 w 2301228"/>
                <a:gd name="connsiteY3" fmla="*/ 1620435 h 1639569"/>
                <a:gd name="connsiteX4" fmla="*/ 2282094 w 2301228"/>
                <a:gd name="connsiteY4" fmla="*/ 1639569 h 1639569"/>
                <a:gd name="connsiteX5" fmla="*/ 19134 w 2301228"/>
                <a:gd name="connsiteY5" fmla="*/ 1639569 h 1639569"/>
                <a:gd name="connsiteX6" fmla="*/ 0 w 2301228"/>
                <a:gd name="connsiteY6" fmla="*/ 1620435 h 1639569"/>
                <a:gd name="connsiteX7" fmla="*/ 0 w 2301228"/>
                <a:gd name="connsiteY7" fmla="*/ 19134 h 1639569"/>
                <a:gd name="connsiteX8" fmla="*/ 19134 w 2301228"/>
                <a:gd name="connsiteY8" fmla="*/ 0 h 163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1228" h="1639569">
                  <a:moveTo>
                    <a:pt x="19134" y="0"/>
                  </a:moveTo>
                  <a:lnTo>
                    <a:pt x="2282094" y="0"/>
                  </a:lnTo>
                  <a:cubicBezTo>
                    <a:pt x="2292661" y="0"/>
                    <a:pt x="2301228" y="8567"/>
                    <a:pt x="2301228" y="19134"/>
                  </a:cubicBezTo>
                  <a:lnTo>
                    <a:pt x="2301228" y="1620435"/>
                  </a:lnTo>
                  <a:cubicBezTo>
                    <a:pt x="2301228" y="1631002"/>
                    <a:pt x="2292661" y="1639569"/>
                    <a:pt x="2282094" y="1639569"/>
                  </a:cubicBezTo>
                  <a:lnTo>
                    <a:pt x="19134" y="1639569"/>
                  </a:lnTo>
                  <a:cubicBezTo>
                    <a:pt x="8567" y="1639569"/>
                    <a:pt x="0" y="1631002"/>
                    <a:pt x="0" y="1620435"/>
                  </a:cubicBezTo>
                  <a:lnTo>
                    <a:pt x="0" y="19134"/>
                  </a:lnTo>
                  <a:cubicBezTo>
                    <a:pt x="0" y="8567"/>
                    <a:pt x="8567" y="0"/>
                    <a:pt x="19134" y="0"/>
                  </a:cubicBezTo>
                  <a:close/>
                </a:path>
              </a:pathLst>
            </a:custGeom>
            <a:solidFill>
              <a:schemeClr val="bg1"/>
            </a:solidFill>
            <a:ln w="12700">
              <a:noFill/>
            </a:ln>
            <a:effectLst>
              <a:outerShdw blurRad="127000" dist="38100" dir="5400000" algn="t" rotWithShape="0">
                <a:prstClr val="black">
                  <a:alpha val="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45" name="Picture 14">
              <a:extLst>
                <a:ext uri="{FF2B5EF4-FFF2-40B4-BE49-F238E27FC236}">
                  <a16:creationId xmlns:a16="http://schemas.microsoft.com/office/drawing/2014/main" id="{AEBF4AD6-5F30-E34A-A2B9-72BB6D584D8F}"/>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l="-1" r="1078"/>
            <a:stretch/>
          </p:blipFill>
          <p:spPr bwMode="auto">
            <a:xfrm>
              <a:off x="1069043" y="2359242"/>
              <a:ext cx="2512131" cy="25121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6" name="Picture 7">
              <a:extLst>
                <a:ext uri="{FF2B5EF4-FFF2-40B4-BE49-F238E27FC236}">
                  <a16:creationId xmlns:a16="http://schemas.microsoft.com/office/drawing/2014/main" id="{C0BC3FD4-FF3D-214A-9B6B-1FC037A8EB68}"/>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a:stretch/>
          </p:blipFill>
          <p:spPr bwMode="auto">
            <a:xfrm>
              <a:off x="3580486" y="2354220"/>
              <a:ext cx="2528124" cy="252136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nvGrpSpPr>
            <p:cNvPr id="10" name="Groupe 9">
              <a:extLst>
                <a:ext uri="{FF2B5EF4-FFF2-40B4-BE49-F238E27FC236}">
                  <a16:creationId xmlns:a16="http://schemas.microsoft.com/office/drawing/2014/main" id="{B45213E6-9C05-1548-B3C3-FFF236141354}"/>
                </a:ext>
              </a:extLst>
            </p:cNvPr>
            <p:cNvGrpSpPr/>
            <p:nvPr/>
          </p:nvGrpSpPr>
          <p:grpSpPr>
            <a:xfrm>
              <a:off x="6094917" y="2353795"/>
              <a:ext cx="2518874" cy="2520089"/>
              <a:chOff x="6219860" y="2354761"/>
              <a:chExt cx="2914294" cy="2872563"/>
            </a:xfrm>
          </p:grpSpPr>
          <p:pic>
            <p:nvPicPr>
              <p:cNvPr id="44" name="Picture 8">
                <a:extLst>
                  <a:ext uri="{FF2B5EF4-FFF2-40B4-BE49-F238E27FC236}">
                    <a16:creationId xmlns:a16="http://schemas.microsoft.com/office/drawing/2014/main" id="{F24A2867-3873-DB40-9527-8876D2BBA4D3}"/>
                  </a:ext>
                </a:extLst>
              </p:cNvPr>
              <p:cNvPicPr>
                <a:picLocks noChangeAspect="1" noChangeArrowheads="1"/>
              </p:cNvPicPr>
              <p:nvPr/>
            </p:nvPicPr>
            <p:blipFill rotWithShape="1">
              <a:blip r:embed="rId4" cstate="hqprint">
                <a:extLst>
                  <a:ext uri="{28A0092B-C50C-407E-A947-70E740481C1C}">
                    <a14:useLocalDpi xmlns:a14="http://schemas.microsoft.com/office/drawing/2010/main"/>
                  </a:ext>
                </a:extLst>
              </a:blip>
              <a:srcRect t="19217" b="-19217"/>
              <a:stretch/>
            </p:blipFill>
            <p:spPr bwMode="auto">
              <a:xfrm>
                <a:off x="6219860" y="2354761"/>
                <a:ext cx="2914294" cy="2872563"/>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47" name="Picture 5">
                <a:extLst>
                  <a:ext uri="{FF2B5EF4-FFF2-40B4-BE49-F238E27FC236}">
                    <a16:creationId xmlns:a16="http://schemas.microsoft.com/office/drawing/2014/main" id="{3FC5B3F1-E0EF-E249-90C1-8ACF61ED1D5F}"/>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l="740" t="-7728" r="183" b="43416"/>
              <a:stretch/>
            </p:blipFill>
            <p:spPr bwMode="auto">
              <a:xfrm>
                <a:off x="6222702" y="3567299"/>
                <a:ext cx="2906255" cy="1660025"/>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pSp>
        <p:pic>
          <p:nvPicPr>
            <p:cNvPr id="48" name="Picture 11">
              <a:extLst>
                <a:ext uri="{FF2B5EF4-FFF2-40B4-BE49-F238E27FC236}">
                  <a16:creationId xmlns:a16="http://schemas.microsoft.com/office/drawing/2014/main" id="{050B96F6-8A5E-C449-80BC-E655A9D88E5E}"/>
                </a:ext>
              </a:extLst>
            </p:cNvPr>
            <p:cNvPicPr>
              <a:picLocks noChangeAspect="1" noChangeArrowheads="1"/>
            </p:cNvPicPr>
            <p:nvPr/>
          </p:nvPicPr>
          <p:blipFill rotWithShape="1">
            <a:blip r:embed="rId6" cstate="hqprint">
              <a:extLst>
                <a:ext uri="{28A0092B-C50C-407E-A947-70E740481C1C}">
                  <a14:useLocalDpi xmlns:a14="http://schemas.microsoft.com/office/drawing/2010/main"/>
                </a:ext>
              </a:extLst>
            </a:blip>
            <a:srcRect/>
            <a:stretch/>
          </p:blipFill>
          <p:spPr bwMode="auto">
            <a:xfrm>
              <a:off x="8601413" y="2352794"/>
              <a:ext cx="2518872" cy="2512142"/>
            </a:xfrm>
            <a:prstGeom prst="rect">
              <a:avLst/>
            </a:prstGeom>
            <a:noFill/>
            <a:ln>
              <a:noFill/>
            </a:ln>
            <a:extLst>
              <a:ext uri="{909E8E84-426E-40dd-AFC4-6F175D3DCCD1}">
                <a14:hiddenFill xmlns="" xmlns:a14="http://schemas.microsoft.com/office/drawing/2010/main">
                  <a:solidFill>
                    <a:schemeClr val="accent1"/>
                  </a:solidFill>
                </a14:hiddenFill>
              </a:ext>
            </a:extLst>
          </p:spPr>
        </p:pic>
      </p:grpSp>
      <p:sp>
        <p:nvSpPr>
          <p:cNvPr id="100" name="TextBox 99">
            <a:extLst>
              <a:ext uri="{FF2B5EF4-FFF2-40B4-BE49-F238E27FC236}">
                <a16:creationId xmlns:a16="http://schemas.microsoft.com/office/drawing/2014/main" id="{21E069E2-A9F1-434B-B174-4A9EC74E870D}"/>
              </a:ext>
            </a:extLst>
          </p:cNvPr>
          <p:cNvSpPr txBox="1"/>
          <p:nvPr/>
        </p:nvSpPr>
        <p:spPr>
          <a:xfrm>
            <a:off x="1514168" y="762867"/>
            <a:ext cx="9163664" cy="892552"/>
          </a:xfrm>
          <a:prstGeom prst="rect">
            <a:avLst/>
          </a:prstGeom>
          <a:noFill/>
        </p:spPr>
        <p:txBody>
          <a:bodyPr wrap="square" rtlCol="0">
            <a:spAutoFit/>
          </a:bodyPr>
          <a:lstStyle/>
          <a:p>
            <a:pPr algn="ctr"/>
            <a:r>
              <a:rPr lang="en-US" sz="2600" dirty="0">
                <a:solidFill>
                  <a:schemeClr val="tx1">
                    <a:lumMod val="65000"/>
                    <a:lumOff val="35000"/>
                  </a:schemeClr>
                </a:solidFill>
                <a:latin typeface="Trebuchet MS" panose="020B0703020202090204" pitchFamily="34" charset="0"/>
              </a:rPr>
              <a:t>Toute </a:t>
            </a:r>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lesion pigmentée</a:t>
            </a:r>
          </a:p>
          <a:p>
            <a:pPr algn="ctr"/>
            <a:r>
              <a:rPr lang="en-US" sz="2600" dirty="0">
                <a:solidFill>
                  <a:schemeClr val="tx1">
                    <a:lumMod val="65000"/>
                    <a:lumOff val="35000"/>
                  </a:schemeClr>
                </a:solidFill>
                <a:latin typeface="Trebuchet MS" panose="020B0703020202090204" pitchFamily="34" charset="0"/>
              </a:rPr>
              <a:t>n’est pas synonyme de </a:t>
            </a:r>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mélanome </a:t>
            </a:r>
          </a:p>
        </p:txBody>
      </p:sp>
      <p:grpSp>
        <p:nvGrpSpPr>
          <p:cNvPr id="33" name="Group 32">
            <a:extLst>
              <a:ext uri="{FF2B5EF4-FFF2-40B4-BE49-F238E27FC236}">
                <a16:creationId xmlns:a16="http://schemas.microsoft.com/office/drawing/2014/main" id="{C0A76595-9E19-4FEF-B84E-F0B0AE2D4409}"/>
              </a:ext>
            </a:extLst>
          </p:cNvPr>
          <p:cNvGrpSpPr/>
          <p:nvPr/>
        </p:nvGrpSpPr>
        <p:grpSpPr>
          <a:xfrm>
            <a:off x="3578210" y="2356731"/>
            <a:ext cx="5035580" cy="2512142"/>
            <a:chOff x="3578210" y="3684640"/>
            <a:chExt cx="5035580" cy="2512142"/>
          </a:xfrm>
        </p:grpSpPr>
        <p:cxnSp>
          <p:nvCxnSpPr>
            <p:cNvPr id="30" name="Straight Connector 29">
              <a:extLst>
                <a:ext uri="{FF2B5EF4-FFF2-40B4-BE49-F238E27FC236}">
                  <a16:creationId xmlns:a16="http://schemas.microsoft.com/office/drawing/2014/main" id="{A247F772-A35D-4078-A5E2-5A19D35E5A32}"/>
                </a:ext>
              </a:extLst>
            </p:cNvPr>
            <p:cNvCxnSpPr>
              <a:cxnSpLocks/>
            </p:cNvCxnSpPr>
            <p:nvPr/>
          </p:nvCxnSpPr>
          <p:spPr>
            <a:xfrm>
              <a:off x="8613790" y="3684640"/>
              <a:ext cx="0" cy="2512142"/>
            </a:xfrm>
            <a:prstGeom prst="line">
              <a:avLst/>
            </a:prstGeom>
            <a:ln w="12700">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C599D2A7-A83D-4A16-B4D3-EA6B266C6420}"/>
                </a:ext>
              </a:extLst>
            </p:cNvPr>
            <p:cNvCxnSpPr>
              <a:cxnSpLocks/>
            </p:cNvCxnSpPr>
            <p:nvPr/>
          </p:nvCxnSpPr>
          <p:spPr>
            <a:xfrm>
              <a:off x="6096000" y="3684640"/>
              <a:ext cx="0" cy="2512142"/>
            </a:xfrm>
            <a:prstGeom prst="line">
              <a:avLst/>
            </a:prstGeom>
            <a:ln w="12700">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86DA9D47-5B62-449D-AB8F-0C16E28835A1}"/>
                </a:ext>
              </a:extLst>
            </p:cNvPr>
            <p:cNvCxnSpPr>
              <a:cxnSpLocks/>
            </p:cNvCxnSpPr>
            <p:nvPr/>
          </p:nvCxnSpPr>
          <p:spPr>
            <a:xfrm>
              <a:off x="3578210" y="3684640"/>
              <a:ext cx="0" cy="2512142"/>
            </a:xfrm>
            <a:prstGeom prst="line">
              <a:avLst/>
            </a:prstGeom>
            <a:ln w="12700">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grpSp>
      <p:grpSp>
        <p:nvGrpSpPr>
          <p:cNvPr id="13" name="Groupe 12">
            <a:extLst>
              <a:ext uri="{FF2B5EF4-FFF2-40B4-BE49-F238E27FC236}">
                <a16:creationId xmlns:a16="http://schemas.microsoft.com/office/drawing/2014/main" id="{F39A7F5D-8834-8547-9ED6-5FC9DE402186}"/>
              </a:ext>
            </a:extLst>
          </p:cNvPr>
          <p:cNvGrpSpPr/>
          <p:nvPr/>
        </p:nvGrpSpPr>
        <p:grpSpPr>
          <a:xfrm>
            <a:off x="1222887" y="4973937"/>
            <a:ext cx="9746226" cy="584775"/>
            <a:chOff x="1222887" y="4973937"/>
            <a:chExt cx="9746226" cy="584775"/>
          </a:xfrm>
        </p:grpSpPr>
        <p:sp>
          <p:nvSpPr>
            <p:cNvPr id="22" name="TextBox 21">
              <a:extLst>
                <a:ext uri="{FF2B5EF4-FFF2-40B4-BE49-F238E27FC236}">
                  <a16:creationId xmlns:a16="http://schemas.microsoft.com/office/drawing/2014/main" id="{5CF937DA-54F2-4B89-8A65-8D5908577D6E}"/>
                </a:ext>
              </a:extLst>
            </p:cNvPr>
            <p:cNvSpPr txBox="1"/>
            <p:nvPr/>
          </p:nvSpPr>
          <p:spPr>
            <a:xfrm>
              <a:off x="1222887" y="4973937"/>
              <a:ext cx="2209800" cy="584775"/>
            </a:xfrm>
            <a:prstGeom prst="rect">
              <a:avLst/>
            </a:prstGeom>
            <a:noFill/>
          </p:spPr>
          <p:txBody>
            <a:bodyPr wrap="square" rtlCol="0">
              <a:spAutoFit/>
            </a:bodyPr>
            <a:lstStyle/>
            <a:p>
              <a:pPr algn="ctr"/>
              <a:r>
                <a:rPr lang="en-US" sz="1600" dirty="0">
                  <a:solidFill>
                    <a:schemeClr val="tx1">
                      <a:lumMod val="65000"/>
                      <a:lumOff val="35000"/>
                    </a:schemeClr>
                  </a:solidFill>
                  <a:latin typeface="Helvetica" pitchFamily="2" charset="0"/>
                </a:rPr>
                <a:t>Nævus / grain de beauté</a:t>
              </a:r>
            </a:p>
          </p:txBody>
        </p:sp>
        <p:sp>
          <p:nvSpPr>
            <p:cNvPr id="26" name="TextBox 25">
              <a:extLst>
                <a:ext uri="{FF2B5EF4-FFF2-40B4-BE49-F238E27FC236}">
                  <a16:creationId xmlns:a16="http://schemas.microsoft.com/office/drawing/2014/main" id="{8A1A6541-BF62-4F3C-9193-01E458E99528}"/>
                </a:ext>
              </a:extLst>
            </p:cNvPr>
            <p:cNvSpPr txBox="1"/>
            <p:nvPr/>
          </p:nvSpPr>
          <p:spPr>
            <a:xfrm>
              <a:off x="3735029" y="4973937"/>
              <a:ext cx="2209800" cy="338554"/>
            </a:xfrm>
            <a:prstGeom prst="rect">
              <a:avLst/>
            </a:prstGeom>
            <a:noFill/>
          </p:spPr>
          <p:txBody>
            <a:bodyPr wrap="square" rtlCol="0">
              <a:spAutoFit/>
            </a:bodyPr>
            <a:lstStyle/>
            <a:p>
              <a:pPr algn="ctr"/>
              <a:r>
                <a:rPr lang="en-US" sz="1600" dirty="0">
                  <a:solidFill>
                    <a:schemeClr val="tx1">
                      <a:lumMod val="65000"/>
                      <a:lumOff val="35000"/>
                    </a:schemeClr>
                  </a:solidFill>
                  <a:latin typeface="+mj-lt"/>
                </a:rPr>
                <a:t>Kératose séborrhéique</a:t>
              </a:r>
            </a:p>
          </p:txBody>
        </p:sp>
        <p:sp>
          <p:nvSpPr>
            <p:cNvPr id="18" name="TextBox 17">
              <a:extLst>
                <a:ext uri="{FF2B5EF4-FFF2-40B4-BE49-F238E27FC236}">
                  <a16:creationId xmlns:a16="http://schemas.microsoft.com/office/drawing/2014/main" id="{76E129C4-CA69-44AD-9395-50AAD090B3AC}"/>
                </a:ext>
              </a:extLst>
            </p:cNvPr>
            <p:cNvSpPr txBox="1"/>
            <p:nvPr/>
          </p:nvSpPr>
          <p:spPr>
            <a:xfrm>
              <a:off x="8759313" y="4973937"/>
              <a:ext cx="2209800" cy="338554"/>
            </a:xfrm>
            <a:prstGeom prst="rect">
              <a:avLst/>
            </a:prstGeom>
            <a:noFill/>
          </p:spPr>
          <p:txBody>
            <a:bodyPr wrap="square" rtlCol="0">
              <a:spAutoFit/>
            </a:bodyPr>
            <a:lstStyle/>
            <a:p>
              <a:pPr algn="ctr"/>
              <a:r>
                <a:rPr lang="en-US" sz="1600" dirty="0">
                  <a:solidFill>
                    <a:schemeClr val="tx1">
                      <a:lumMod val="65000"/>
                      <a:lumOff val="35000"/>
                    </a:schemeClr>
                  </a:solidFill>
                  <a:latin typeface="+mj-lt"/>
                </a:rPr>
                <a:t>Tâche café au lait</a:t>
              </a:r>
            </a:p>
          </p:txBody>
        </p:sp>
        <p:sp>
          <p:nvSpPr>
            <p:cNvPr id="42" name="TextBox 25">
              <a:extLst>
                <a:ext uri="{FF2B5EF4-FFF2-40B4-BE49-F238E27FC236}">
                  <a16:creationId xmlns:a16="http://schemas.microsoft.com/office/drawing/2014/main" id="{1FF38C3C-4934-D848-98F2-68A9D6B09271}"/>
                </a:ext>
              </a:extLst>
            </p:cNvPr>
            <p:cNvSpPr txBox="1"/>
            <p:nvPr/>
          </p:nvSpPr>
          <p:spPr>
            <a:xfrm>
              <a:off x="6254864" y="4973937"/>
              <a:ext cx="2209800" cy="338554"/>
            </a:xfrm>
            <a:prstGeom prst="rect">
              <a:avLst/>
            </a:prstGeom>
            <a:noFill/>
          </p:spPr>
          <p:txBody>
            <a:bodyPr wrap="square" rtlCol="0">
              <a:spAutoFit/>
            </a:bodyPr>
            <a:lstStyle/>
            <a:p>
              <a:pPr algn="ctr"/>
              <a:r>
                <a:rPr lang="en-US" sz="1600" dirty="0">
                  <a:solidFill>
                    <a:schemeClr val="tx1">
                      <a:lumMod val="65000"/>
                      <a:lumOff val="35000"/>
                    </a:schemeClr>
                  </a:solidFill>
                  <a:latin typeface="+mj-lt"/>
                </a:rPr>
                <a:t>Lentigo solaire</a:t>
              </a:r>
            </a:p>
          </p:txBody>
        </p:sp>
      </p:grpSp>
      <p:sp>
        <p:nvSpPr>
          <p:cNvPr id="20" name="TextBox 99">
            <a:extLst>
              <a:ext uri="{FF2B5EF4-FFF2-40B4-BE49-F238E27FC236}">
                <a16:creationId xmlns:a16="http://schemas.microsoft.com/office/drawing/2014/main" id="{178A143B-56DB-0F40-B0B4-CFFDDFE64F18}"/>
              </a:ext>
            </a:extLst>
          </p:cNvPr>
          <p:cNvSpPr txBox="1"/>
          <p:nvPr/>
        </p:nvSpPr>
        <p:spPr>
          <a:xfrm>
            <a:off x="1514168" y="1721477"/>
            <a:ext cx="9163664" cy="338554"/>
          </a:xfrm>
          <a:prstGeom prst="rect">
            <a:avLst/>
          </a:prstGeom>
          <a:noFill/>
        </p:spPr>
        <p:txBody>
          <a:bodyPr wrap="square" rtlCol="0">
            <a:spAutoFit/>
          </a:bodyPr>
          <a:lstStyle/>
          <a:p>
            <a:pPr algn="ctr"/>
            <a:r>
              <a:rPr lang="en-US" sz="1600" dirty="0">
                <a:solidFill>
                  <a:schemeClr val="tx1">
                    <a:lumMod val="65000"/>
                    <a:lumOff val="35000"/>
                  </a:schemeClr>
                </a:solidFill>
                <a:latin typeface="Helvetica" pitchFamily="2" charset="0"/>
              </a:rPr>
              <a:t>Le plus souvent ce sont des lésions bénignes sans gravité.</a:t>
            </a:r>
          </a:p>
        </p:txBody>
      </p:sp>
    </p:spTree>
    <p:extLst>
      <p:ext uri="{BB962C8B-B14F-4D97-AF65-F5344CB8AC3E}">
        <p14:creationId xmlns:p14="http://schemas.microsoft.com/office/powerpoint/2010/main" val="2843574592"/>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1" decel="50000" fill="hold" grpId="0" nodeType="withEffect">
                                  <p:stCondLst>
                                    <p:cond delay="500"/>
                                  </p:stCondLst>
                                  <p:childTnLst>
                                    <p:set>
                                      <p:cBhvr>
                                        <p:cTn id="10" dur="1" fill="hold">
                                          <p:stCondLst>
                                            <p:cond delay="0"/>
                                          </p:stCondLst>
                                        </p:cTn>
                                        <p:tgtEl>
                                          <p:spTgt spid="100"/>
                                        </p:tgtEl>
                                        <p:attrNameLst>
                                          <p:attrName>style.visibility</p:attrName>
                                        </p:attrNameLst>
                                      </p:cBhvr>
                                      <p:to>
                                        <p:strVal val="visible"/>
                                      </p:to>
                                    </p:set>
                                    <p:anim calcmode="lin" valueType="num">
                                      <p:cBhvr additive="base">
                                        <p:cTn id="11" dur="750" fill="hold"/>
                                        <p:tgtEl>
                                          <p:spTgt spid="100"/>
                                        </p:tgtEl>
                                        <p:attrNameLst>
                                          <p:attrName>ppt_x</p:attrName>
                                        </p:attrNameLst>
                                      </p:cBhvr>
                                      <p:tavLst>
                                        <p:tav tm="0">
                                          <p:val>
                                            <p:strVal val="#ppt_x"/>
                                          </p:val>
                                        </p:tav>
                                        <p:tav tm="100000">
                                          <p:val>
                                            <p:strVal val="#ppt_x"/>
                                          </p:val>
                                        </p:tav>
                                      </p:tavLst>
                                    </p:anim>
                                    <p:anim calcmode="lin" valueType="num">
                                      <p:cBhvr additive="base">
                                        <p:cTn id="12" dur="750" fill="hold"/>
                                        <p:tgtEl>
                                          <p:spTgt spid="100"/>
                                        </p:tgtEl>
                                        <p:attrNameLst>
                                          <p:attrName>ppt_y</p:attrName>
                                        </p:attrNameLst>
                                      </p:cBhvr>
                                      <p:tavLst>
                                        <p:tav tm="0">
                                          <p:val>
                                            <p:strVal val="0-#ppt_h/2"/>
                                          </p:val>
                                        </p:tav>
                                        <p:tav tm="100000">
                                          <p:val>
                                            <p:strVal val="#ppt_y"/>
                                          </p:val>
                                        </p:tav>
                                      </p:tavLst>
                                    </p:anim>
                                  </p:childTnLst>
                                </p:cTn>
                              </p:par>
                              <p:par>
                                <p:cTn id="13" presetID="2" presetClass="entr" presetSubtype="1" decel="50000" fill="hold" grpId="0" nodeType="withEffect">
                                  <p:stCondLst>
                                    <p:cond delay="50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750" fill="hold"/>
                                        <p:tgtEl>
                                          <p:spTgt spid="20"/>
                                        </p:tgtEl>
                                        <p:attrNameLst>
                                          <p:attrName>ppt_x</p:attrName>
                                        </p:attrNameLst>
                                      </p:cBhvr>
                                      <p:tavLst>
                                        <p:tav tm="0">
                                          <p:val>
                                            <p:strVal val="#ppt_x"/>
                                          </p:val>
                                        </p:tav>
                                        <p:tav tm="100000">
                                          <p:val>
                                            <p:strVal val="#ppt_x"/>
                                          </p:val>
                                        </p:tav>
                                      </p:tavLst>
                                    </p:anim>
                                    <p:anim calcmode="lin" valueType="num">
                                      <p:cBhvr additive="base">
                                        <p:cTn id="16" dur="750" fill="hold"/>
                                        <p:tgtEl>
                                          <p:spTgt spid="20"/>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wipe(up)">
                                      <p:cBhvr>
                                        <p:cTn id="19" dur="500"/>
                                        <p:tgtEl>
                                          <p:spTgt spid="33"/>
                                        </p:tgtEl>
                                      </p:cBhvr>
                                    </p:animEffect>
                                  </p:childTnLst>
                                </p:cTn>
                              </p:par>
                              <p:par>
                                <p:cTn id="20" presetID="2" presetClass="entr" presetSubtype="4" decel="5000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ppt_x"/>
                                          </p:val>
                                        </p:tav>
                                        <p:tav tm="100000">
                                          <p:val>
                                            <p:strVal val="#ppt_x"/>
                                          </p:val>
                                        </p:tav>
                                      </p:tavLst>
                                    </p:anim>
                                    <p:anim calcmode="lin" valueType="num">
                                      <p:cBhvr additive="base">
                                        <p:cTn id="2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2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e 9">
            <a:extLst>
              <a:ext uri="{FF2B5EF4-FFF2-40B4-BE49-F238E27FC236}">
                <a16:creationId xmlns:a16="http://schemas.microsoft.com/office/drawing/2014/main" id="{5937E492-98B9-5344-8FD3-92F5CC53CE5B}"/>
              </a:ext>
            </a:extLst>
          </p:cNvPr>
          <p:cNvGrpSpPr/>
          <p:nvPr/>
        </p:nvGrpSpPr>
        <p:grpSpPr>
          <a:xfrm>
            <a:off x="-14250" y="6306255"/>
            <a:ext cx="11604250" cy="369332"/>
            <a:chOff x="-14250" y="6306255"/>
            <a:chExt cx="11604250" cy="369332"/>
          </a:xfrm>
        </p:grpSpPr>
        <p:cxnSp>
          <p:nvCxnSpPr>
            <p:cNvPr id="11" name="Connecteur droit 10">
              <a:extLst>
                <a:ext uri="{FF2B5EF4-FFF2-40B4-BE49-F238E27FC236}">
                  <a16:creationId xmlns:a16="http://schemas.microsoft.com/office/drawing/2014/main" id="{8E8EF74E-1D79-9548-83B3-2B4DE33D568D}"/>
                </a:ext>
              </a:extLst>
            </p:cNvPr>
            <p:cNvCxnSpPr>
              <a:cxnSpLocks/>
            </p:cNvCxnSpPr>
            <p:nvPr/>
          </p:nvCxnSpPr>
          <p:spPr>
            <a:xfrm flipH="1">
              <a:off x="-14250" y="6507678"/>
              <a:ext cx="8629613"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13" name="TextBox 3">
              <a:extLst>
                <a:ext uri="{FF2B5EF4-FFF2-40B4-BE49-F238E27FC236}">
                  <a16:creationId xmlns:a16="http://schemas.microsoft.com/office/drawing/2014/main" id="{985263E4-6407-7E4A-8DFB-B68754BF771B}"/>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IDENTIFIER LE MÉLANOME</a:t>
              </a:r>
            </a:p>
          </p:txBody>
        </p:sp>
      </p:grpSp>
      <p:sp>
        <p:nvSpPr>
          <p:cNvPr id="12" name="Rectangle 11">
            <a:extLst>
              <a:ext uri="{FF2B5EF4-FFF2-40B4-BE49-F238E27FC236}">
                <a16:creationId xmlns:a16="http://schemas.microsoft.com/office/drawing/2014/main" id="{E8912A6D-DD89-4743-B1E1-5696EDC2427C}"/>
              </a:ext>
            </a:extLst>
          </p:cNvPr>
          <p:cNvSpPr/>
          <p:nvPr/>
        </p:nvSpPr>
        <p:spPr>
          <a:xfrm>
            <a:off x="0" y="1"/>
            <a:ext cx="4262284" cy="6858000"/>
          </a:xfrm>
          <a:prstGeom prst="rect">
            <a:avLst/>
          </a:prstGeom>
          <a:gradFill flip="none" rotWithShape="1">
            <a:gsLst>
              <a:gs pos="0">
                <a:schemeClr val="accent1">
                  <a:alpha val="88000"/>
                </a:schemeClr>
              </a:gs>
              <a:gs pos="90000">
                <a:schemeClr val="accent2">
                  <a:alpha val="92000"/>
                </a:schemeClr>
              </a:gs>
            </a:gsLst>
            <a:path path="circle">
              <a:fillToRect r="100000" b="100000"/>
            </a:path>
            <a:tileRect l="-100000" t="-10000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extBox 2">
            <a:extLst>
              <a:ext uri="{FF2B5EF4-FFF2-40B4-BE49-F238E27FC236}">
                <a16:creationId xmlns:a16="http://schemas.microsoft.com/office/drawing/2014/main" id="{1D6C73D1-2273-4ED5-98C0-0440872E20F3}"/>
              </a:ext>
            </a:extLst>
          </p:cNvPr>
          <p:cNvSpPr txBox="1"/>
          <p:nvPr/>
        </p:nvSpPr>
        <p:spPr>
          <a:xfrm>
            <a:off x="780872" y="826252"/>
            <a:ext cx="3481411" cy="892552"/>
          </a:xfrm>
          <a:prstGeom prst="rect">
            <a:avLst/>
          </a:prstGeom>
          <a:noFill/>
        </p:spPr>
        <p:txBody>
          <a:bodyPr wrap="square" rtlCol="0">
            <a:spAutoFit/>
          </a:bodyPr>
          <a:lstStyle/>
          <a:p>
            <a:r>
              <a:rPr lang="en-US" sz="2600" dirty="0">
                <a:solidFill>
                  <a:schemeClr val="bg1"/>
                </a:solidFill>
                <a:latin typeface="+mj-lt"/>
              </a:rPr>
              <a:t>Le mélanome</a:t>
            </a:r>
          </a:p>
          <a:p>
            <a:r>
              <a:rPr lang="en-US" sz="2600" b="1" dirty="0">
                <a:solidFill>
                  <a:schemeClr val="bg1"/>
                </a:solidFill>
                <a:latin typeface="+mj-lt"/>
              </a:rPr>
              <a:t>en quelques chiffres</a:t>
            </a:r>
          </a:p>
        </p:txBody>
      </p:sp>
      <p:sp>
        <p:nvSpPr>
          <p:cNvPr id="5" name="TextBox 4">
            <a:extLst>
              <a:ext uri="{FF2B5EF4-FFF2-40B4-BE49-F238E27FC236}">
                <a16:creationId xmlns:a16="http://schemas.microsoft.com/office/drawing/2014/main" id="{45538030-C343-48E3-BAAC-BB14EF696DCD}"/>
              </a:ext>
            </a:extLst>
          </p:cNvPr>
          <p:cNvSpPr txBox="1"/>
          <p:nvPr/>
        </p:nvSpPr>
        <p:spPr>
          <a:xfrm>
            <a:off x="780872" y="2324487"/>
            <a:ext cx="2792362" cy="4870244"/>
          </a:xfrm>
          <a:prstGeom prst="rect">
            <a:avLst/>
          </a:prstGeom>
          <a:noFill/>
        </p:spPr>
        <p:txBody>
          <a:bodyPr wrap="square" rtlCol="0">
            <a:spAutoFit/>
          </a:bodyPr>
          <a:lstStyle/>
          <a:p>
            <a:pPr>
              <a:lnSpc>
                <a:spcPct val="130000"/>
              </a:lnSpc>
            </a:pPr>
            <a:r>
              <a:rPr lang="en-US" sz="1600" b="1" dirty="0">
                <a:solidFill>
                  <a:schemeClr val="bg1"/>
                </a:solidFill>
                <a:latin typeface="Helvetica" pitchFamily="2" charset="0"/>
              </a:rPr>
              <a:t>15 000 nouveaux cas </a:t>
            </a:r>
            <a:r>
              <a:rPr lang="en-US" sz="1600" dirty="0">
                <a:solidFill>
                  <a:schemeClr val="bg1"/>
                </a:solidFill>
                <a:latin typeface="Helvetica" pitchFamily="2" charset="0"/>
              </a:rPr>
              <a:t>de mélanome </a:t>
            </a:r>
            <a:r>
              <a:rPr lang="en-US" sz="1600" b="1" dirty="0">
                <a:solidFill>
                  <a:schemeClr val="bg1"/>
                </a:solidFill>
                <a:latin typeface="Helvetica" pitchFamily="2" charset="0"/>
              </a:rPr>
              <a:t>par an </a:t>
            </a:r>
            <a:r>
              <a:rPr lang="en-US" sz="1600" dirty="0">
                <a:solidFill>
                  <a:schemeClr val="bg1"/>
                </a:solidFill>
                <a:latin typeface="Helvetica" pitchFamily="2" charset="0"/>
              </a:rPr>
              <a:t>(INCa).</a:t>
            </a:r>
          </a:p>
          <a:p>
            <a:pPr>
              <a:lnSpc>
                <a:spcPct val="130000"/>
              </a:lnSpc>
            </a:pPr>
            <a:endParaRPr lang="en-US" sz="1600" dirty="0">
              <a:solidFill>
                <a:schemeClr val="bg1"/>
              </a:solidFill>
              <a:latin typeface="Helvetica" pitchFamily="2" charset="0"/>
            </a:endParaRPr>
          </a:p>
          <a:p>
            <a:pPr>
              <a:lnSpc>
                <a:spcPct val="130000"/>
              </a:lnSpc>
            </a:pPr>
            <a:r>
              <a:rPr lang="en-US" sz="1600" dirty="0">
                <a:solidFill>
                  <a:schemeClr val="bg1"/>
                </a:solidFill>
                <a:latin typeface="Helvetica" pitchFamily="2" charset="0"/>
              </a:rPr>
              <a:t>Le mélanome </a:t>
            </a:r>
            <a:r>
              <a:rPr lang="en-US" sz="1600" b="1" dirty="0">
                <a:solidFill>
                  <a:schemeClr val="bg1"/>
                </a:solidFill>
                <a:latin typeface="Helvetica" pitchFamily="2" charset="0"/>
              </a:rPr>
              <a:t>peut toucher toutes les tranches d’âge </a:t>
            </a:r>
            <a:r>
              <a:rPr lang="en-US" sz="1600" dirty="0">
                <a:solidFill>
                  <a:schemeClr val="bg1"/>
                </a:solidFill>
                <a:latin typeface="Helvetica" pitchFamily="2" charset="0"/>
              </a:rPr>
              <a:t>avec </a:t>
            </a:r>
            <a:r>
              <a:rPr lang="en-US" sz="1600" b="1" dirty="0">
                <a:solidFill>
                  <a:schemeClr val="bg1"/>
                </a:solidFill>
                <a:latin typeface="Helvetica" pitchFamily="2" charset="0"/>
              </a:rPr>
              <a:t>un pic entre 50 et 60 ans</a:t>
            </a:r>
            <a:r>
              <a:rPr lang="en-US" sz="1600" dirty="0">
                <a:solidFill>
                  <a:schemeClr val="bg1"/>
                </a:solidFill>
                <a:latin typeface="Helvetica" pitchFamily="2" charset="0"/>
              </a:rPr>
              <a:t>.</a:t>
            </a:r>
          </a:p>
          <a:p>
            <a:pPr>
              <a:lnSpc>
                <a:spcPct val="130000"/>
              </a:lnSpc>
            </a:pPr>
            <a:endParaRPr lang="en-US" sz="1600" dirty="0">
              <a:solidFill>
                <a:schemeClr val="bg1"/>
              </a:solidFill>
              <a:latin typeface="Helvetica" pitchFamily="2" charset="0"/>
            </a:endParaRPr>
          </a:p>
          <a:p>
            <a:pPr>
              <a:lnSpc>
                <a:spcPct val="130000"/>
              </a:lnSpc>
            </a:pPr>
            <a:r>
              <a:rPr lang="en-US" sz="1600" dirty="0">
                <a:solidFill>
                  <a:schemeClr val="bg1"/>
                </a:solidFill>
                <a:latin typeface="Helvetica" pitchFamily="2" charset="0"/>
              </a:rPr>
              <a:t>C’est l’un des cancers </a:t>
            </a:r>
            <a:r>
              <a:rPr lang="en-US" sz="1600" b="1" dirty="0">
                <a:solidFill>
                  <a:schemeClr val="bg1"/>
                </a:solidFill>
                <a:latin typeface="Helvetica" pitchFamily="2" charset="0"/>
              </a:rPr>
              <a:t>ayant le plus augmenté en incidence </a:t>
            </a:r>
            <a:r>
              <a:rPr lang="en-US" sz="1600" dirty="0">
                <a:solidFill>
                  <a:schemeClr val="bg1"/>
                </a:solidFill>
                <a:latin typeface="Helvetica" pitchFamily="2" charset="0"/>
              </a:rPr>
              <a:t>ces dernières années.</a:t>
            </a:r>
          </a:p>
          <a:p>
            <a:pPr>
              <a:lnSpc>
                <a:spcPct val="130000"/>
              </a:lnSpc>
            </a:pPr>
            <a:endParaRPr lang="en-US" sz="1600" dirty="0">
              <a:solidFill>
                <a:schemeClr val="bg1"/>
              </a:solidFill>
              <a:latin typeface="Helvetica" pitchFamily="2" charset="0"/>
            </a:endParaRPr>
          </a:p>
          <a:p>
            <a:pPr>
              <a:lnSpc>
                <a:spcPct val="130000"/>
              </a:lnSpc>
            </a:pPr>
            <a:endParaRPr lang="en-US" sz="1600" dirty="0">
              <a:solidFill>
                <a:schemeClr val="bg1"/>
              </a:solidFill>
              <a:latin typeface="Helvetica" pitchFamily="2" charset="0"/>
            </a:endParaRPr>
          </a:p>
          <a:p>
            <a:pPr>
              <a:lnSpc>
                <a:spcPct val="130000"/>
              </a:lnSpc>
            </a:pPr>
            <a:endParaRPr lang="en-US" sz="1600" dirty="0">
              <a:solidFill>
                <a:schemeClr val="bg1"/>
              </a:solidFill>
              <a:latin typeface="Helvetica" pitchFamily="2" charset="0"/>
            </a:endParaRPr>
          </a:p>
        </p:txBody>
      </p:sp>
      <p:graphicFrame>
        <p:nvGraphicFramePr>
          <p:cNvPr id="51" name="Graphique 50">
            <a:extLst>
              <a:ext uri="{FF2B5EF4-FFF2-40B4-BE49-F238E27FC236}">
                <a16:creationId xmlns:a16="http://schemas.microsoft.com/office/drawing/2014/main" id="{DC40A7E2-4775-194F-AAE5-3631C6A52B3C}"/>
              </a:ext>
            </a:extLst>
          </p:cNvPr>
          <p:cNvGraphicFramePr/>
          <p:nvPr/>
        </p:nvGraphicFramePr>
        <p:xfrm>
          <a:off x="5310187" y="518092"/>
          <a:ext cx="5686425" cy="2146527"/>
        </p:xfrm>
        <a:graphic>
          <a:graphicData uri="http://schemas.openxmlformats.org/drawingml/2006/chart">
            <c:chart xmlns:c="http://schemas.openxmlformats.org/drawingml/2006/chart" xmlns:r="http://schemas.openxmlformats.org/officeDocument/2006/relationships" r:id="rId2"/>
          </a:graphicData>
        </a:graphic>
      </p:graphicFrame>
      <p:grpSp>
        <p:nvGrpSpPr>
          <p:cNvPr id="2" name="Groupe 1">
            <a:extLst>
              <a:ext uri="{FF2B5EF4-FFF2-40B4-BE49-F238E27FC236}">
                <a16:creationId xmlns:a16="http://schemas.microsoft.com/office/drawing/2014/main" id="{EEA278BF-0B15-B348-B1E1-AB131AC00F1E}"/>
              </a:ext>
            </a:extLst>
          </p:cNvPr>
          <p:cNvGrpSpPr/>
          <p:nvPr/>
        </p:nvGrpSpPr>
        <p:grpSpPr>
          <a:xfrm>
            <a:off x="5310187" y="3392850"/>
            <a:ext cx="5750146" cy="2931607"/>
            <a:chOff x="5310187" y="3392850"/>
            <a:chExt cx="5750146" cy="2931607"/>
          </a:xfrm>
        </p:grpSpPr>
        <p:graphicFrame>
          <p:nvGraphicFramePr>
            <p:cNvPr id="52" name="Graphique 51">
              <a:extLst>
                <a:ext uri="{FF2B5EF4-FFF2-40B4-BE49-F238E27FC236}">
                  <a16:creationId xmlns:a16="http://schemas.microsoft.com/office/drawing/2014/main" id="{BB9AB647-8079-AA40-923B-96C624A6DB0E}"/>
                </a:ext>
              </a:extLst>
            </p:cNvPr>
            <p:cNvGraphicFramePr/>
            <p:nvPr/>
          </p:nvGraphicFramePr>
          <p:xfrm>
            <a:off x="5310187" y="3392850"/>
            <a:ext cx="2809875" cy="266782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3" name="Graphique 52">
              <a:extLst>
                <a:ext uri="{FF2B5EF4-FFF2-40B4-BE49-F238E27FC236}">
                  <a16:creationId xmlns:a16="http://schemas.microsoft.com/office/drawing/2014/main" id="{79425E8A-FFCD-9D45-B7EB-5C04E86B6BE7}"/>
                </a:ext>
              </a:extLst>
            </p:cNvPr>
            <p:cNvGraphicFramePr/>
            <p:nvPr/>
          </p:nvGraphicFramePr>
          <p:xfrm>
            <a:off x="8250458" y="3689123"/>
            <a:ext cx="2809875" cy="2635334"/>
          </p:xfrm>
          <a:graphic>
            <a:graphicData uri="http://schemas.openxmlformats.org/drawingml/2006/chart">
              <c:chart xmlns:c="http://schemas.openxmlformats.org/drawingml/2006/chart" xmlns:r="http://schemas.openxmlformats.org/officeDocument/2006/relationships" r:id="rId4"/>
            </a:graphicData>
          </a:graphic>
        </p:graphicFrame>
      </p:grpSp>
      <p:sp>
        <p:nvSpPr>
          <p:cNvPr id="54" name="Text Box 7">
            <a:extLst>
              <a:ext uri="{FF2B5EF4-FFF2-40B4-BE49-F238E27FC236}">
                <a16:creationId xmlns:a16="http://schemas.microsoft.com/office/drawing/2014/main" id="{0A5EF68C-FC98-4D46-83D6-655ECD7048CC}"/>
              </a:ext>
            </a:extLst>
          </p:cNvPr>
          <p:cNvSpPr txBox="1">
            <a:spLocks noChangeArrowheads="1"/>
          </p:cNvSpPr>
          <p:nvPr/>
        </p:nvSpPr>
        <p:spPr bwMode="auto">
          <a:xfrm>
            <a:off x="5989973" y="2950459"/>
            <a:ext cx="4774013" cy="738664"/>
          </a:xfrm>
          <a:prstGeom prst="rect">
            <a:avLst/>
          </a:prstGeom>
          <a:noFill/>
          <a:ln w="9525">
            <a:noFill/>
            <a:miter lim="800000"/>
            <a:headEnd/>
            <a:tailEnd/>
          </a:ln>
        </p:spPr>
        <p:txBody>
          <a:bodyPr wrap="square" lIns="60960" tIns="30480" rIns="60960" bIns="30480">
            <a:spAutoFit/>
          </a:bodyPr>
          <a:lstStyle/>
          <a:p>
            <a:pPr algn="ctr" defTabSz="1450904"/>
            <a:r>
              <a:rPr lang="en-CA" sz="1400" dirty="0">
                <a:solidFill>
                  <a:srgbClr val="1A3358"/>
                </a:solidFill>
                <a:latin typeface="Helvetica" pitchFamily="2" charset="0"/>
                <a:ea typeface="Open Sans" panose="020B0606030504020204" pitchFamily="34" charset="0"/>
                <a:cs typeface="Open Sans" panose="020B0606030504020204" pitchFamily="34" charset="0"/>
              </a:rPr>
              <a:t>Évolution de l’incidence et de la mortalité du mélanome cutané de 1980 à 2012 selon le sexe et l’âge</a:t>
            </a:r>
            <a:endParaRPr lang="en-CA" sz="1400" spc="300" dirty="0">
              <a:solidFill>
                <a:srgbClr val="1A3358"/>
              </a:solidFill>
              <a:latin typeface="Helvetica" pitchFamily="2" charset="0"/>
              <a:ea typeface="Open Sans" panose="020B0606030504020204" pitchFamily="34" charset="0"/>
              <a:cs typeface="Open Sans" panose="020B0606030504020204" pitchFamily="34" charset="0"/>
            </a:endParaRPr>
          </a:p>
          <a:p>
            <a:pPr algn="ctr" defTabSz="1450904"/>
            <a:r>
              <a:rPr lang="en-CA" sz="800" dirty="0">
                <a:solidFill>
                  <a:srgbClr val="1A3358"/>
                </a:solidFill>
                <a:latin typeface="Helvetica" pitchFamily="2" charset="0"/>
                <a:ea typeface="Open Sans" panose="020B0606030504020204" pitchFamily="34" charset="0"/>
                <a:cs typeface="Open Sans" panose="020B0606030504020204" pitchFamily="34" charset="0"/>
              </a:rPr>
              <a:t>Binder-Foucard 2013. - Traitement INCa 2013</a:t>
            </a:r>
          </a:p>
          <a:p>
            <a:pPr algn="ctr" defTabSz="1450904"/>
            <a:r>
              <a:rPr lang="en-CA" sz="800" dirty="0">
                <a:solidFill>
                  <a:srgbClr val="1A3358"/>
                </a:solidFill>
                <a:latin typeface="Helvetica" pitchFamily="2" charset="0"/>
                <a:ea typeface="Open Sans" panose="020B0606030504020204" pitchFamily="34" charset="0"/>
                <a:cs typeface="Open Sans" panose="020B0606030504020204" pitchFamily="34" charset="0"/>
              </a:rPr>
              <a:t>(standardisés monde pour 100 000 personnes-années)</a:t>
            </a:r>
          </a:p>
        </p:txBody>
      </p:sp>
    </p:spTree>
    <p:extLst>
      <p:ext uri="{BB962C8B-B14F-4D97-AF65-F5344CB8AC3E}">
        <p14:creationId xmlns:p14="http://schemas.microsoft.com/office/powerpoint/2010/main" val="3057571518"/>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5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childTnLst>
                          </p:cTn>
                        </p:par>
                        <p:par>
                          <p:cTn id="12" fill="hold">
                            <p:stCondLst>
                              <p:cond delay="2250"/>
                            </p:stCondLst>
                            <p:childTnLst>
                              <p:par>
                                <p:cTn id="13" presetID="2" presetClass="entr" presetSubtype="8" fill="hold" grpId="0" nodeType="afterEffect">
                                  <p:stCondLst>
                                    <p:cond delay="0"/>
                                  </p:stCondLst>
                                  <p:childTnLst>
                                    <p:set>
                                      <p:cBhvr>
                                        <p:cTn id="14" dur="1" fill="hold">
                                          <p:stCondLst>
                                            <p:cond delay="0"/>
                                          </p:stCondLst>
                                        </p:cTn>
                                        <p:tgtEl>
                                          <p:spTgt spid="51"/>
                                        </p:tgtEl>
                                        <p:attrNameLst>
                                          <p:attrName>style.visibility</p:attrName>
                                        </p:attrNameLst>
                                      </p:cBhvr>
                                      <p:to>
                                        <p:strVal val="visible"/>
                                      </p:to>
                                    </p:set>
                                    <p:anim calcmode="lin" valueType="num">
                                      <p:cBhvr additive="base">
                                        <p:cTn id="15" dur="500" fill="hold"/>
                                        <p:tgtEl>
                                          <p:spTgt spid="51"/>
                                        </p:tgtEl>
                                        <p:attrNameLst>
                                          <p:attrName>ppt_x</p:attrName>
                                        </p:attrNameLst>
                                      </p:cBhvr>
                                      <p:tavLst>
                                        <p:tav tm="0">
                                          <p:val>
                                            <p:strVal val="0-#ppt_w/2"/>
                                          </p:val>
                                        </p:tav>
                                        <p:tav tm="100000">
                                          <p:val>
                                            <p:strVal val="#ppt_x"/>
                                          </p:val>
                                        </p:tav>
                                      </p:tavLst>
                                    </p:anim>
                                    <p:anim calcmode="lin" valueType="num">
                                      <p:cBhvr additive="base">
                                        <p:cTn id="16" dur="500" fill="hold"/>
                                        <p:tgtEl>
                                          <p:spTgt spid="51"/>
                                        </p:tgtEl>
                                        <p:attrNameLst>
                                          <p:attrName>ppt_y</p:attrName>
                                        </p:attrNameLst>
                                      </p:cBhvr>
                                      <p:tavLst>
                                        <p:tav tm="0">
                                          <p:val>
                                            <p:strVal val="#ppt_y"/>
                                          </p:val>
                                        </p:tav>
                                        <p:tav tm="100000">
                                          <p:val>
                                            <p:strVal val="#ppt_y"/>
                                          </p:val>
                                        </p:tav>
                                      </p:tavLst>
                                    </p:anim>
                                  </p:childTnLst>
                                </p:cTn>
                              </p:par>
                            </p:childTnLst>
                          </p:cTn>
                        </p:par>
                        <p:par>
                          <p:cTn id="17" fill="hold">
                            <p:stCondLst>
                              <p:cond delay="2750"/>
                            </p:stCondLst>
                            <p:childTnLst>
                              <p:par>
                                <p:cTn id="18" presetID="2" presetClass="entr" presetSubtype="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750" fill="hold"/>
                                        <p:tgtEl>
                                          <p:spTgt spid="2"/>
                                        </p:tgtEl>
                                        <p:attrNameLst>
                                          <p:attrName>ppt_x</p:attrName>
                                        </p:attrNameLst>
                                      </p:cBhvr>
                                      <p:tavLst>
                                        <p:tav tm="0">
                                          <p:val>
                                            <p:strVal val="1+#ppt_w/2"/>
                                          </p:val>
                                        </p:tav>
                                        <p:tav tm="100000">
                                          <p:val>
                                            <p:strVal val="#ppt_x"/>
                                          </p:val>
                                        </p:tav>
                                      </p:tavLst>
                                    </p:anim>
                                    <p:anim calcmode="lin" valueType="num">
                                      <p:cBhvr additive="base">
                                        <p:cTn id="21" dur="750" fill="hold"/>
                                        <p:tgtEl>
                                          <p:spTgt spid="2"/>
                                        </p:tgtEl>
                                        <p:attrNameLst>
                                          <p:attrName>ppt_y</p:attrName>
                                        </p:attrNameLst>
                                      </p:cBhvr>
                                      <p:tavLst>
                                        <p:tav tm="0">
                                          <p:val>
                                            <p:strVal val="#ppt_y"/>
                                          </p:val>
                                        </p:tav>
                                        <p:tav tm="100000">
                                          <p:val>
                                            <p:strVal val="#ppt_y"/>
                                          </p:val>
                                        </p:tav>
                                      </p:tavLst>
                                    </p:anim>
                                  </p:childTnLst>
                                </p:cTn>
                              </p:par>
                              <p:par>
                                <p:cTn id="22" presetID="53" presetClass="entr" presetSubtype="16" fill="hold" grpId="0" nodeType="withEffect">
                                  <p:stCondLst>
                                    <p:cond delay="0"/>
                                  </p:stCondLst>
                                  <p:childTnLst>
                                    <p:set>
                                      <p:cBhvr>
                                        <p:cTn id="23" dur="1" fill="hold">
                                          <p:stCondLst>
                                            <p:cond delay="0"/>
                                          </p:stCondLst>
                                        </p:cTn>
                                        <p:tgtEl>
                                          <p:spTgt spid="54"/>
                                        </p:tgtEl>
                                        <p:attrNameLst>
                                          <p:attrName>style.visibility</p:attrName>
                                        </p:attrNameLst>
                                      </p:cBhvr>
                                      <p:to>
                                        <p:strVal val="visible"/>
                                      </p:to>
                                    </p:set>
                                    <p:anim calcmode="lin" valueType="num">
                                      <p:cBhvr>
                                        <p:cTn id="24" dur="500" fill="hold"/>
                                        <p:tgtEl>
                                          <p:spTgt spid="54"/>
                                        </p:tgtEl>
                                        <p:attrNameLst>
                                          <p:attrName>ppt_w</p:attrName>
                                        </p:attrNameLst>
                                      </p:cBhvr>
                                      <p:tavLst>
                                        <p:tav tm="0">
                                          <p:val>
                                            <p:fltVal val="0"/>
                                          </p:val>
                                        </p:tav>
                                        <p:tav tm="100000">
                                          <p:val>
                                            <p:strVal val="#ppt_w"/>
                                          </p:val>
                                        </p:tav>
                                      </p:tavLst>
                                    </p:anim>
                                    <p:anim calcmode="lin" valueType="num">
                                      <p:cBhvr>
                                        <p:cTn id="25" dur="500" fill="hold"/>
                                        <p:tgtEl>
                                          <p:spTgt spid="54"/>
                                        </p:tgtEl>
                                        <p:attrNameLst>
                                          <p:attrName>ppt_h</p:attrName>
                                        </p:attrNameLst>
                                      </p:cBhvr>
                                      <p:tavLst>
                                        <p:tav tm="0">
                                          <p:val>
                                            <p:fltVal val="0"/>
                                          </p:val>
                                        </p:tav>
                                        <p:tav tm="100000">
                                          <p:val>
                                            <p:strVal val="#ppt_h"/>
                                          </p:val>
                                        </p:tav>
                                      </p:tavLst>
                                    </p:anim>
                                    <p:animEffect transition="in" filter="fade">
                                      <p:cBhvr>
                                        <p:cTn id="26"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Graphic spid="51" grpId="0">
        <p:bldAsOne/>
      </p:bldGraphic>
      <p:bldP spid="5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TextBox 36">
            <a:extLst>
              <a:ext uri="{FF2B5EF4-FFF2-40B4-BE49-F238E27FC236}">
                <a16:creationId xmlns:a16="http://schemas.microsoft.com/office/drawing/2014/main" id="{A0622FAD-10B0-4E90-8049-386E3B3D931D}"/>
              </a:ext>
            </a:extLst>
          </p:cNvPr>
          <p:cNvSpPr txBox="1"/>
          <p:nvPr/>
        </p:nvSpPr>
        <p:spPr>
          <a:xfrm>
            <a:off x="1101212" y="1487483"/>
            <a:ext cx="4028927" cy="892552"/>
          </a:xfrm>
          <a:prstGeom prst="rect">
            <a:avLst/>
          </a:prstGeom>
          <a:noFill/>
        </p:spPr>
        <p:txBody>
          <a:bodyPr wrap="square" rtlCol="0">
            <a:spAutoFit/>
          </a:bodyPr>
          <a:lstStyle/>
          <a:p>
            <a:r>
              <a:rPr lang="en-US" sz="2600" dirty="0">
                <a:solidFill>
                  <a:schemeClr val="tx1">
                    <a:lumMod val="65000"/>
                    <a:lumOff val="35000"/>
                  </a:schemeClr>
                </a:solidFill>
                <a:latin typeface="Trebuchet MS" panose="020B0703020202090204" pitchFamily="34" charset="0"/>
              </a:rPr>
              <a:t>Règles de</a:t>
            </a:r>
          </a:p>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Photoprotection</a:t>
            </a:r>
          </a:p>
        </p:txBody>
      </p:sp>
      <p:sp>
        <p:nvSpPr>
          <p:cNvPr id="42" name="TextBox 14">
            <a:extLst>
              <a:ext uri="{FF2B5EF4-FFF2-40B4-BE49-F238E27FC236}">
                <a16:creationId xmlns:a16="http://schemas.microsoft.com/office/drawing/2014/main" id="{DB6262FB-F98B-EF42-945C-41777F2598E0}"/>
              </a:ext>
            </a:extLst>
          </p:cNvPr>
          <p:cNvSpPr txBox="1"/>
          <p:nvPr/>
        </p:nvSpPr>
        <p:spPr>
          <a:xfrm>
            <a:off x="6162860" y="1384246"/>
            <a:ext cx="4927928" cy="1323439"/>
          </a:xfrm>
          <a:prstGeom prst="rect">
            <a:avLst/>
          </a:prstGeom>
          <a:noFill/>
        </p:spPr>
        <p:txBody>
          <a:bodyPr wrap="square" rtlCol="0">
            <a:spAutoFit/>
          </a:bodyPr>
          <a:lstStyle/>
          <a:p>
            <a:pPr defTabSz="1450904">
              <a:buClr>
                <a:srgbClr val="FFCE06"/>
              </a:buClr>
            </a:pPr>
            <a:r>
              <a:rPr lang="en-US" sz="1600" dirty="0">
                <a:solidFill>
                  <a:schemeClr val="tx1">
                    <a:lumMod val="65000"/>
                    <a:lumOff val="35000"/>
                  </a:schemeClr>
                </a:solidFill>
                <a:latin typeface="Helvetica" charset="0"/>
                <a:ea typeface="Helvetica" charset="0"/>
                <a:cs typeface="Helvetica" charset="0"/>
              </a:rPr>
              <a:t>L’exposition solaire est toujours sous-estimée…</a:t>
            </a:r>
          </a:p>
          <a:p>
            <a:pPr defTabSz="1450904">
              <a:buClr>
                <a:srgbClr val="FFCE06"/>
              </a:buClr>
            </a:pPr>
            <a:endParaRPr lang="en-US" sz="1600" dirty="0">
              <a:solidFill>
                <a:schemeClr val="tx1">
                  <a:lumMod val="65000"/>
                  <a:lumOff val="35000"/>
                </a:schemeClr>
              </a:solidFill>
              <a:latin typeface="Helvetica" charset="0"/>
              <a:ea typeface="Helvetica" charset="0"/>
              <a:cs typeface="Helvetica" charset="0"/>
            </a:endParaRPr>
          </a:p>
          <a:p>
            <a:pPr defTabSz="1450904">
              <a:buClr>
                <a:srgbClr val="FFCE06"/>
              </a:buClr>
            </a:pPr>
            <a:r>
              <a:rPr lang="en-US" sz="1600" b="1" dirty="0">
                <a:solidFill>
                  <a:schemeClr val="tx1">
                    <a:lumMod val="65000"/>
                    <a:lumOff val="35000"/>
                  </a:schemeClr>
                </a:solidFill>
                <a:latin typeface="Helvetica" charset="0"/>
                <a:ea typeface="Helvetica" charset="0"/>
                <a:cs typeface="Helvetica" charset="0"/>
              </a:rPr>
              <a:t>Il existe une grande différence entre ne pas s’exposer au soleil et s’en protéger !</a:t>
            </a:r>
          </a:p>
          <a:p>
            <a:pPr defTabSz="1450904">
              <a:buClr>
                <a:srgbClr val="FFCE06"/>
              </a:buClr>
            </a:pPr>
            <a:endParaRPr lang="en-US" sz="1600" dirty="0">
              <a:solidFill>
                <a:schemeClr val="tx1">
                  <a:lumMod val="65000"/>
                  <a:lumOff val="35000"/>
                </a:schemeClr>
              </a:solidFill>
              <a:latin typeface="Helvetica" charset="0"/>
              <a:ea typeface="Helvetica" charset="0"/>
              <a:cs typeface="Helvetica" charset="0"/>
            </a:endParaRPr>
          </a:p>
        </p:txBody>
      </p:sp>
      <p:pic>
        <p:nvPicPr>
          <p:cNvPr id="43" name="Espace réservé pour une image  42">
            <a:extLst>
              <a:ext uri="{FF2B5EF4-FFF2-40B4-BE49-F238E27FC236}">
                <a16:creationId xmlns:a16="http://schemas.microsoft.com/office/drawing/2014/main" id="{23B0FF1C-9157-494A-9554-B909F19AB4BE}"/>
              </a:ext>
            </a:extLst>
          </p:cNvPr>
          <p:cNvPicPr>
            <a:picLocks noGrp="1" noChangeAspect="1"/>
          </p:cNvPicPr>
          <p:nvPr>
            <p:ph type="pic" sz="quarter" idx="10"/>
          </p:nvPr>
        </p:nvPicPr>
        <p:blipFill rotWithShape="1">
          <a:blip r:embed="rId2"/>
          <a:srcRect l="-93486" t="-10018" r="-95306" b="-281157"/>
          <a:stretch/>
        </p:blipFill>
        <p:spPr>
          <a:xfrm>
            <a:off x="1076325" y="2753467"/>
            <a:ext cx="2373313" cy="3214702"/>
          </a:xfrm>
          <a:prstGeom prst="rect">
            <a:avLst/>
          </a:prstGeom>
        </p:spPr>
      </p:pic>
      <p:pic>
        <p:nvPicPr>
          <p:cNvPr id="44" name="Espace réservé pour une image  43">
            <a:extLst>
              <a:ext uri="{FF2B5EF4-FFF2-40B4-BE49-F238E27FC236}">
                <a16:creationId xmlns:a16="http://schemas.microsoft.com/office/drawing/2014/main" id="{6C6C27E9-26A2-A146-B870-52680CD3C642}"/>
              </a:ext>
            </a:extLst>
          </p:cNvPr>
          <p:cNvPicPr>
            <a:picLocks noGrp="1" noChangeAspect="1"/>
          </p:cNvPicPr>
          <p:nvPr>
            <p:ph type="pic" sz="quarter" idx="11"/>
          </p:nvPr>
        </p:nvPicPr>
        <p:blipFill rotWithShape="1">
          <a:blip r:embed="rId3"/>
          <a:srcRect l="-91981" t="-8769" r="-91924" b="-275920"/>
          <a:stretch/>
        </p:blipFill>
        <p:spPr>
          <a:xfrm>
            <a:off x="3632038" y="2753287"/>
            <a:ext cx="2372523" cy="3214702"/>
          </a:xfrm>
          <a:prstGeom prst="rect">
            <a:avLst/>
          </a:prstGeom>
        </p:spPr>
      </p:pic>
      <p:pic>
        <p:nvPicPr>
          <p:cNvPr id="45" name="Espace réservé pour une image  44">
            <a:extLst>
              <a:ext uri="{FF2B5EF4-FFF2-40B4-BE49-F238E27FC236}">
                <a16:creationId xmlns:a16="http://schemas.microsoft.com/office/drawing/2014/main" id="{DAB0085D-6FF0-C34F-AF90-DFFC8F8D042F}"/>
              </a:ext>
            </a:extLst>
          </p:cNvPr>
          <p:cNvPicPr>
            <a:picLocks noGrp="1" noChangeAspect="1"/>
          </p:cNvPicPr>
          <p:nvPr>
            <p:ph type="pic" sz="quarter" idx="12"/>
          </p:nvPr>
        </p:nvPicPr>
        <p:blipFill rotWithShape="1">
          <a:blip r:embed="rId4"/>
          <a:srcRect l="-79979" t="-9438" r="-66114" b="-279606"/>
          <a:stretch/>
        </p:blipFill>
        <p:spPr>
          <a:xfrm>
            <a:off x="6187443" y="2753287"/>
            <a:ext cx="2372523" cy="3214702"/>
          </a:xfrm>
          <a:prstGeom prst="rect">
            <a:avLst/>
          </a:prstGeom>
        </p:spPr>
      </p:pic>
      <p:pic>
        <p:nvPicPr>
          <p:cNvPr id="46" name="Espace réservé pour une image  45">
            <a:extLst>
              <a:ext uri="{FF2B5EF4-FFF2-40B4-BE49-F238E27FC236}">
                <a16:creationId xmlns:a16="http://schemas.microsoft.com/office/drawing/2014/main" id="{0D1B10F9-6BA7-C240-B488-C12B049DF28E}"/>
              </a:ext>
            </a:extLst>
          </p:cNvPr>
          <p:cNvPicPr>
            <a:picLocks noGrp="1" noChangeAspect="1"/>
          </p:cNvPicPr>
          <p:nvPr>
            <p:ph type="pic" sz="quarter" idx="13"/>
          </p:nvPr>
        </p:nvPicPr>
        <p:blipFill rotWithShape="1">
          <a:blip r:embed="rId5"/>
          <a:srcRect l="-93774" t="-8820" r="-94178" b="-278027"/>
          <a:stretch/>
        </p:blipFill>
        <p:spPr>
          <a:xfrm>
            <a:off x="8742848" y="2753287"/>
            <a:ext cx="2709637" cy="3214702"/>
          </a:xfrm>
          <a:prstGeom prst="rect">
            <a:avLst/>
          </a:prstGeom>
        </p:spPr>
      </p:pic>
      <p:sp>
        <p:nvSpPr>
          <p:cNvPr id="48" name="TextBox 14">
            <a:extLst>
              <a:ext uri="{FF2B5EF4-FFF2-40B4-BE49-F238E27FC236}">
                <a16:creationId xmlns:a16="http://schemas.microsoft.com/office/drawing/2014/main" id="{D0EA10CB-2BFB-494D-8560-78B3328AE915}"/>
              </a:ext>
            </a:extLst>
          </p:cNvPr>
          <p:cNvSpPr txBox="1"/>
          <p:nvPr/>
        </p:nvSpPr>
        <p:spPr>
          <a:xfrm>
            <a:off x="1101212" y="3826102"/>
            <a:ext cx="2347944" cy="1323439"/>
          </a:xfrm>
          <a:prstGeom prst="rect">
            <a:avLst/>
          </a:prstGeom>
          <a:noFill/>
        </p:spPr>
        <p:txBody>
          <a:bodyPr wrap="square" rtlCol="0">
            <a:spAutoFit/>
          </a:bodyPr>
          <a:lstStyle/>
          <a:p>
            <a:pPr defTabSz="1450904">
              <a:buClr>
                <a:srgbClr val="FFCE06"/>
              </a:buClr>
            </a:pPr>
            <a:r>
              <a:rPr lang="en-US" sz="1600" dirty="0">
                <a:solidFill>
                  <a:schemeClr val="tx1">
                    <a:lumMod val="65000"/>
                    <a:lumOff val="35000"/>
                  </a:schemeClr>
                </a:solidFill>
                <a:latin typeface="Helvetica" charset="0"/>
                <a:ea typeface="Helvetica" charset="0"/>
                <a:cs typeface="Helvetica" charset="0"/>
              </a:rPr>
              <a:t>Ne pas s’exposer volontairement au soleil </a:t>
            </a:r>
            <a:r>
              <a:rPr lang="en-US" sz="1600" b="1" dirty="0">
                <a:solidFill>
                  <a:schemeClr val="tx1">
                    <a:lumMod val="65000"/>
                    <a:lumOff val="35000"/>
                  </a:schemeClr>
                </a:solidFill>
                <a:latin typeface="Helvetica" charset="0"/>
                <a:ea typeface="Helvetica" charset="0"/>
                <a:cs typeface="Helvetica" charset="0"/>
              </a:rPr>
              <a:t>surtout entre 11h et 15h</a:t>
            </a:r>
            <a:r>
              <a:rPr lang="en-US" sz="1600" dirty="0">
                <a:solidFill>
                  <a:schemeClr val="tx1">
                    <a:lumMod val="65000"/>
                    <a:lumOff val="35000"/>
                  </a:schemeClr>
                </a:solidFill>
                <a:latin typeface="Helvetica" charset="0"/>
                <a:ea typeface="Helvetica" charset="0"/>
                <a:cs typeface="Helvetica" charset="0"/>
              </a:rPr>
              <a:t>.</a:t>
            </a:r>
          </a:p>
          <a:p>
            <a:pPr defTabSz="1450904">
              <a:buClr>
                <a:srgbClr val="FFCE06"/>
              </a:buClr>
            </a:pPr>
            <a:endParaRPr lang="en-US" sz="1600" dirty="0">
              <a:solidFill>
                <a:schemeClr val="tx1">
                  <a:lumMod val="65000"/>
                  <a:lumOff val="35000"/>
                </a:schemeClr>
              </a:solidFill>
              <a:latin typeface="Helvetica" charset="0"/>
              <a:ea typeface="Helvetica" charset="0"/>
              <a:cs typeface="Helvetica" charset="0"/>
            </a:endParaRPr>
          </a:p>
        </p:txBody>
      </p:sp>
      <p:sp>
        <p:nvSpPr>
          <p:cNvPr id="51" name="TextBox 14">
            <a:extLst>
              <a:ext uri="{FF2B5EF4-FFF2-40B4-BE49-F238E27FC236}">
                <a16:creationId xmlns:a16="http://schemas.microsoft.com/office/drawing/2014/main" id="{3E4E6299-1354-2048-AA52-441714BB2A02}"/>
              </a:ext>
            </a:extLst>
          </p:cNvPr>
          <p:cNvSpPr txBox="1"/>
          <p:nvPr/>
        </p:nvSpPr>
        <p:spPr>
          <a:xfrm>
            <a:off x="3635008" y="3826102"/>
            <a:ext cx="2347944" cy="1569660"/>
          </a:xfrm>
          <a:prstGeom prst="rect">
            <a:avLst/>
          </a:prstGeom>
          <a:noFill/>
        </p:spPr>
        <p:txBody>
          <a:bodyPr wrap="square" rtlCol="0">
            <a:spAutoFit/>
          </a:bodyPr>
          <a:lstStyle/>
          <a:p>
            <a:pPr defTabSz="1450904">
              <a:buClr>
                <a:srgbClr val="FFCE06"/>
              </a:buClr>
            </a:pPr>
            <a:r>
              <a:rPr lang="en-US" sz="1600" dirty="0">
                <a:solidFill>
                  <a:schemeClr val="tx1">
                    <a:lumMod val="65000"/>
                    <a:lumOff val="35000"/>
                  </a:schemeClr>
                </a:solidFill>
                <a:latin typeface="Helvetica" charset="0"/>
                <a:ea typeface="Helvetica" charset="0"/>
                <a:cs typeface="Helvetica" charset="0"/>
              </a:rPr>
              <a:t>La protection vestimentaire est la règle : </a:t>
            </a:r>
            <a:r>
              <a:rPr lang="en-US" sz="1600" b="1" dirty="0">
                <a:solidFill>
                  <a:schemeClr val="tx1">
                    <a:lumMod val="65000"/>
                    <a:lumOff val="35000"/>
                  </a:schemeClr>
                </a:solidFill>
                <a:latin typeface="Helvetica" charset="0"/>
                <a:ea typeface="Helvetica" charset="0"/>
                <a:cs typeface="Helvetica" charset="0"/>
              </a:rPr>
              <a:t>chapeau, vêtements longs, lunettes</a:t>
            </a:r>
            <a:r>
              <a:rPr lang="en-US" sz="1600" dirty="0">
                <a:solidFill>
                  <a:schemeClr val="tx1">
                    <a:lumMod val="65000"/>
                    <a:lumOff val="35000"/>
                  </a:schemeClr>
                </a:solidFill>
                <a:latin typeface="Helvetica" charset="0"/>
                <a:ea typeface="Helvetica" charset="0"/>
                <a:cs typeface="Helvetica" charset="0"/>
              </a:rPr>
              <a:t>.</a:t>
            </a:r>
          </a:p>
          <a:p>
            <a:pPr defTabSz="1450904">
              <a:buClr>
                <a:srgbClr val="FFCE06"/>
              </a:buClr>
            </a:pPr>
            <a:endParaRPr lang="en-US" sz="1600" dirty="0">
              <a:solidFill>
                <a:schemeClr val="tx1">
                  <a:lumMod val="65000"/>
                  <a:lumOff val="35000"/>
                </a:schemeClr>
              </a:solidFill>
              <a:latin typeface="Helvetica" charset="0"/>
              <a:ea typeface="Helvetica" charset="0"/>
              <a:cs typeface="Helvetica" charset="0"/>
            </a:endParaRPr>
          </a:p>
        </p:txBody>
      </p:sp>
      <p:sp>
        <p:nvSpPr>
          <p:cNvPr id="52" name="TextBox 14">
            <a:extLst>
              <a:ext uri="{FF2B5EF4-FFF2-40B4-BE49-F238E27FC236}">
                <a16:creationId xmlns:a16="http://schemas.microsoft.com/office/drawing/2014/main" id="{C83A0555-4390-3942-A939-0B0D0B16D554}"/>
              </a:ext>
            </a:extLst>
          </p:cNvPr>
          <p:cNvSpPr txBox="1"/>
          <p:nvPr/>
        </p:nvSpPr>
        <p:spPr>
          <a:xfrm>
            <a:off x="6189744" y="3796606"/>
            <a:ext cx="2347944" cy="2308324"/>
          </a:xfrm>
          <a:prstGeom prst="rect">
            <a:avLst/>
          </a:prstGeom>
          <a:noFill/>
        </p:spPr>
        <p:txBody>
          <a:bodyPr wrap="square" rtlCol="0">
            <a:spAutoFit/>
          </a:bodyPr>
          <a:lstStyle/>
          <a:p>
            <a:pPr defTabSz="1450904">
              <a:buClr>
                <a:srgbClr val="FFCE06"/>
              </a:buClr>
            </a:pPr>
            <a:r>
              <a:rPr lang="en-US" sz="1600" b="1" dirty="0">
                <a:solidFill>
                  <a:schemeClr val="tx1">
                    <a:lumMod val="65000"/>
                    <a:lumOff val="35000"/>
                  </a:schemeClr>
                </a:solidFill>
                <a:latin typeface="Helvetica" charset="0"/>
                <a:ea typeface="Helvetica" charset="0"/>
                <a:cs typeface="Helvetica" charset="0"/>
              </a:rPr>
              <a:t>L’application régulière de produits de prévention solaire </a:t>
            </a:r>
            <a:r>
              <a:rPr lang="en-US" sz="1600" dirty="0">
                <a:solidFill>
                  <a:schemeClr val="tx1">
                    <a:lumMod val="65000"/>
                    <a:lumOff val="35000"/>
                  </a:schemeClr>
                </a:solidFill>
                <a:latin typeface="Helvetica" charset="0"/>
                <a:ea typeface="Helvetica" charset="0"/>
                <a:cs typeface="Helvetica" charset="0"/>
              </a:rPr>
              <a:t>diminue le risque d’attraper un coup de soleil et pourrait diminuer le risque de mélanome.</a:t>
            </a:r>
          </a:p>
          <a:p>
            <a:pPr defTabSz="1450904">
              <a:buClr>
                <a:srgbClr val="FFCE06"/>
              </a:buClr>
            </a:pPr>
            <a:endParaRPr lang="en-US" sz="1600" dirty="0">
              <a:solidFill>
                <a:schemeClr val="tx1">
                  <a:lumMod val="65000"/>
                  <a:lumOff val="35000"/>
                </a:schemeClr>
              </a:solidFill>
              <a:latin typeface="Helvetica" charset="0"/>
              <a:ea typeface="Helvetica" charset="0"/>
              <a:cs typeface="Helvetica" charset="0"/>
            </a:endParaRPr>
          </a:p>
        </p:txBody>
      </p:sp>
      <p:sp>
        <p:nvSpPr>
          <p:cNvPr id="53" name="TextBox 14">
            <a:extLst>
              <a:ext uri="{FF2B5EF4-FFF2-40B4-BE49-F238E27FC236}">
                <a16:creationId xmlns:a16="http://schemas.microsoft.com/office/drawing/2014/main" id="{15ACF3B3-E40F-FA44-947F-76EA5298ED71}"/>
              </a:ext>
            </a:extLst>
          </p:cNvPr>
          <p:cNvSpPr txBox="1"/>
          <p:nvPr/>
        </p:nvSpPr>
        <p:spPr>
          <a:xfrm>
            <a:off x="8744479" y="3811354"/>
            <a:ext cx="2845521" cy="2308324"/>
          </a:xfrm>
          <a:prstGeom prst="rect">
            <a:avLst/>
          </a:prstGeom>
          <a:noFill/>
        </p:spPr>
        <p:txBody>
          <a:bodyPr wrap="square" rtlCol="0">
            <a:spAutoFit/>
          </a:bodyPr>
          <a:lstStyle/>
          <a:p>
            <a:pPr defTabSz="1450904">
              <a:buClr>
                <a:srgbClr val="FFCE06"/>
              </a:buClr>
            </a:pPr>
            <a:r>
              <a:rPr lang="en-US" sz="1600" dirty="0">
                <a:solidFill>
                  <a:schemeClr val="tx1">
                    <a:lumMod val="65000"/>
                    <a:lumOff val="35000"/>
                  </a:schemeClr>
                </a:solidFill>
                <a:latin typeface="Helvetica" charset="0"/>
                <a:ea typeface="Helvetica" charset="0"/>
                <a:cs typeface="Helvetica" charset="0"/>
              </a:rPr>
              <a:t>Les </a:t>
            </a:r>
            <a:r>
              <a:rPr lang="en-US" sz="1600" b="1" dirty="0">
                <a:solidFill>
                  <a:schemeClr val="tx1">
                    <a:lumMod val="65000"/>
                    <a:lumOff val="35000"/>
                  </a:schemeClr>
                </a:solidFill>
                <a:latin typeface="Helvetica" charset="0"/>
                <a:ea typeface="Helvetica" charset="0"/>
                <a:cs typeface="Helvetica" charset="0"/>
              </a:rPr>
              <a:t>antioxydants et autres compléments alimentaires </a:t>
            </a:r>
            <a:r>
              <a:rPr lang="en-US" sz="1600" dirty="0">
                <a:solidFill>
                  <a:schemeClr val="tx1">
                    <a:lumMod val="65000"/>
                    <a:lumOff val="35000"/>
                  </a:schemeClr>
                </a:solidFill>
                <a:latin typeface="Helvetica" charset="0"/>
                <a:ea typeface="Helvetica" charset="0"/>
                <a:cs typeface="Helvetica" charset="0"/>
              </a:rPr>
              <a:t>ne diminuent pas le risque de mélanome et pourraient augmenter celui de cancer en général. Ils peuvent être utilisés avec prudence (sur des cures courtes).</a:t>
            </a:r>
          </a:p>
          <a:p>
            <a:pPr defTabSz="1450904">
              <a:buClr>
                <a:srgbClr val="FFCE06"/>
              </a:buClr>
            </a:pPr>
            <a:endParaRPr lang="en-US" sz="1600" dirty="0">
              <a:solidFill>
                <a:schemeClr val="tx1">
                  <a:lumMod val="65000"/>
                  <a:lumOff val="35000"/>
                </a:schemeClr>
              </a:solidFill>
              <a:latin typeface="Helvetica" charset="0"/>
              <a:ea typeface="Helvetica" charset="0"/>
              <a:cs typeface="Helvetica" charset="0"/>
            </a:endParaRPr>
          </a:p>
        </p:txBody>
      </p:sp>
      <p:grpSp>
        <p:nvGrpSpPr>
          <p:cNvPr id="54" name="Groupe 53">
            <a:extLst>
              <a:ext uri="{FF2B5EF4-FFF2-40B4-BE49-F238E27FC236}">
                <a16:creationId xmlns:a16="http://schemas.microsoft.com/office/drawing/2014/main" id="{4680119B-BB4C-C54C-9ED8-5BAFFADB7EC6}"/>
              </a:ext>
            </a:extLst>
          </p:cNvPr>
          <p:cNvGrpSpPr/>
          <p:nvPr/>
        </p:nvGrpSpPr>
        <p:grpSpPr>
          <a:xfrm>
            <a:off x="-14249" y="6306255"/>
            <a:ext cx="11604249" cy="369332"/>
            <a:chOff x="-14249" y="6306255"/>
            <a:chExt cx="11604249" cy="369332"/>
          </a:xfrm>
        </p:grpSpPr>
        <p:cxnSp>
          <p:nvCxnSpPr>
            <p:cNvPr id="55" name="Connecteur droit 54">
              <a:extLst>
                <a:ext uri="{FF2B5EF4-FFF2-40B4-BE49-F238E27FC236}">
                  <a16:creationId xmlns:a16="http://schemas.microsoft.com/office/drawing/2014/main" id="{D28E4BFC-F710-554A-AE3A-91A000AAB155}"/>
                </a:ext>
              </a:extLst>
            </p:cNvPr>
            <p:cNvCxnSpPr>
              <a:cxnSpLocks/>
            </p:cNvCxnSpPr>
            <p:nvPr/>
          </p:nvCxnSpPr>
          <p:spPr>
            <a:xfrm flipH="1">
              <a:off x="-14249" y="6507678"/>
              <a:ext cx="9940026"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74" name="TextBox 3">
              <a:extLst>
                <a:ext uri="{FF2B5EF4-FFF2-40B4-BE49-F238E27FC236}">
                  <a16:creationId xmlns:a16="http://schemas.microsoft.com/office/drawing/2014/main" id="{9956078D-D812-9B40-8BDD-B319A4776549}"/>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SE PROTÉGER</a:t>
              </a:r>
            </a:p>
          </p:txBody>
        </p:sp>
      </p:grpSp>
    </p:spTree>
    <p:extLst>
      <p:ext uri="{BB962C8B-B14F-4D97-AF65-F5344CB8AC3E}">
        <p14:creationId xmlns:p14="http://schemas.microsoft.com/office/powerpoint/2010/main" val="3935706898"/>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42"/>
                                        </p:tgtEl>
                                        <p:attrNameLst>
                                          <p:attrName>style.visibility</p:attrName>
                                        </p:attrNameLst>
                                      </p:cBhvr>
                                      <p:to>
                                        <p:strVal val="visible"/>
                                      </p:to>
                                    </p:set>
                                    <p:animEffect transition="in" filter="wipe(left)">
                                      <p:cBhvr>
                                        <p:cTn id="7" dur="750"/>
                                        <p:tgtEl>
                                          <p:spTgt spid="42"/>
                                        </p:tgtEl>
                                      </p:cBhvr>
                                    </p:animEffect>
                                  </p:childTnLst>
                                </p:cTn>
                              </p:par>
                              <p:par>
                                <p:cTn id="8" presetID="22" presetClass="entr" presetSubtype="8" fill="hold" grpId="0" nodeType="withEffect">
                                  <p:stCondLst>
                                    <p:cond delay="1250"/>
                                  </p:stCondLst>
                                  <p:childTnLst>
                                    <p:set>
                                      <p:cBhvr>
                                        <p:cTn id="9" dur="1" fill="hold">
                                          <p:stCondLst>
                                            <p:cond delay="0"/>
                                          </p:stCondLst>
                                        </p:cTn>
                                        <p:tgtEl>
                                          <p:spTgt spid="48"/>
                                        </p:tgtEl>
                                        <p:attrNameLst>
                                          <p:attrName>style.visibility</p:attrName>
                                        </p:attrNameLst>
                                      </p:cBhvr>
                                      <p:to>
                                        <p:strVal val="visible"/>
                                      </p:to>
                                    </p:set>
                                    <p:animEffect transition="in" filter="wipe(left)">
                                      <p:cBhvr>
                                        <p:cTn id="10" dur="750"/>
                                        <p:tgtEl>
                                          <p:spTgt spid="48"/>
                                        </p:tgtEl>
                                      </p:cBhvr>
                                    </p:animEffect>
                                  </p:childTnLst>
                                </p:cTn>
                              </p:par>
                              <p:par>
                                <p:cTn id="11" presetID="22" presetClass="entr" presetSubtype="8" fill="hold" grpId="0" nodeType="withEffect">
                                  <p:stCondLst>
                                    <p:cond delay="125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750"/>
                                        <p:tgtEl>
                                          <p:spTgt spid="51"/>
                                        </p:tgtEl>
                                      </p:cBhvr>
                                    </p:animEffect>
                                  </p:childTnLst>
                                </p:cTn>
                              </p:par>
                              <p:par>
                                <p:cTn id="14" presetID="22" presetClass="entr" presetSubtype="8" fill="hold" grpId="0" nodeType="withEffect">
                                  <p:stCondLst>
                                    <p:cond delay="1250"/>
                                  </p:stCondLst>
                                  <p:childTnLst>
                                    <p:set>
                                      <p:cBhvr>
                                        <p:cTn id="15" dur="1" fill="hold">
                                          <p:stCondLst>
                                            <p:cond delay="0"/>
                                          </p:stCondLst>
                                        </p:cTn>
                                        <p:tgtEl>
                                          <p:spTgt spid="52"/>
                                        </p:tgtEl>
                                        <p:attrNameLst>
                                          <p:attrName>style.visibility</p:attrName>
                                        </p:attrNameLst>
                                      </p:cBhvr>
                                      <p:to>
                                        <p:strVal val="visible"/>
                                      </p:to>
                                    </p:set>
                                    <p:animEffect transition="in" filter="wipe(left)">
                                      <p:cBhvr>
                                        <p:cTn id="16" dur="750"/>
                                        <p:tgtEl>
                                          <p:spTgt spid="52"/>
                                        </p:tgtEl>
                                      </p:cBhvr>
                                    </p:animEffect>
                                  </p:childTnLst>
                                </p:cTn>
                              </p:par>
                              <p:par>
                                <p:cTn id="17" presetID="22" presetClass="entr" presetSubtype="8" fill="hold" grpId="0" nodeType="withEffect">
                                  <p:stCondLst>
                                    <p:cond delay="1250"/>
                                  </p:stCondLst>
                                  <p:childTnLst>
                                    <p:set>
                                      <p:cBhvr>
                                        <p:cTn id="18" dur="1" fill="hold">
                                          <p:stCondLst>
                                            <p:cond delay="0"/>
                                          </p:stCondLst>
                                        </p:cTn>
                                        <p:tgtEl>
                                          <p:spTgt spid="53"/>
                                        </p:tgtEl>
                                        <p:attrNameLst>
                                          <p:attrName>style.visibility</p:attrName>
                                        </p:attrNameLst>
                                      </p:cBhvr>
                                      <p:to>
                                        <p:strVal val="visible"/>
                                      </p:to>
                                    </p:set>
                                    <p:animEffect transition="in" filter="wipe(left)">
                                      <p:cBhvr>
                                        <p:cTn id="19" dur="75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8" grpId="0"/>
      <p:bldP spid="51" grpId="0"/>
      <p:bldP spid="52" grpId="0"/>
      <p:bldP spid="5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Placeholder 1">
            <a:extLst>
              <a:ext uri="{FF2B5EF4-FFF2-40B4-BE49-F238E27FC236}">
                <a16:creationId xmlns:a16="http://schemas.microsoft.com/office/drawing/2014/main" id="{16AA76BD-EE18-5949-9A6D-FB68A0F98E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502344" y="744040"/>
            <a:ext cx="10646648" cy="5988739"/>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p:spPr>
      </p:pic>
      <p:grpSp>
        <p:nvGrpSpPr>
          <p:cNvPr id="2" name="Group 1">
            <a:extLst>
              <a:ext uri="{FF2B5EF4-FFF2-40B4-BE49-F238E27FC236}">
                <a16:creationId xmlns:a16="http://schemas.microsoft.com/office/drawing/2014/main" id="{90406112-33DE-4CF0-9926-18EE6DFCE321}"/>
              </a:ext>
            </a:extLst>
          </p:cNvPr>
          <p:cNvGrpSpPr/>
          <p:nvPr/>
        </p:nvGrpSpPr>
        <p:grpSpPr>
          <a:xfrm>
            <a:off x="1101213" y="2296033"/>
            <a:ext cx="3398218" cy="2265934"/>
            <a:chOff x="1101213" y="1658459"/>
            <a:chExt cx="3398218" cy="2265934"/>
          </a:xfrm>
        </p:grpSpPr>
        <p:sp>
          <p:nvSpPr>
            <p:cNvPr id="1457" name="TextBox 1456">
              <a:extLst>
                <a:ext uri="{FF2B5EF4-FFF2-40B4-BE49-F238E27FC236}">
                  <a16:creationId xmlns:a16="http://schemas.microsoft.com/office/drawing/2014/main" id="{040A7548-1F80-47D5-B307-93A61ADE5BBD}"/>
                </a:ext>
              </a:extLst>
            </p:cNvPr>
            <p:cNvSpPr txBox="1"/>
            <p:nvPr/>
          </p:nvSpPr>
          <p:spPr>
            <a:xfrm>
              <a:off x="1101213" y="1985401"/>
              <a:ext cx="3398218" cy="1938992"/>
            </a:xfrm>
            <a:prstGeom prst="rect">
              <a:avLst/>
            </a:prstGeom>
            <a:noFill/>
          </p:spPr>
          <p:txBody>
            <a:bodyPr wrap="square" rtlCol="0">
              <a:spAutoFit/>
            </a:bodyPr>
            <a:lstStyle/>
            <a:p>
              <a:r>
                <a:rPr lang="en-US" sz="60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Patient </a:t>
              </a:r>
              <a:r>
                <a:rPr lang="en-US" sz="6000" dirty="0">
                  <a:solidFill>
                    <a:schemeClr val="tx1">
                      <a:lumMod val="65000"/>
                      <a:lumOff val="35000"/>
                    </a:schemeClr>
                  </a:solidFill>
                  <a:latin typeface="Trebuchet MS" panose="020B0703020202090204" pitchFamily="34" charset="0"/>
                </a:rPr>
                <a:t>Acteur</a:t>
              </a:r>
              <a:endParaRPr lang="en-US" sz="60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sp>
          <p:nvSpPr>
            <p:cNvPr id="1458" name="TextBox 1457">
              <a:extLst>
                <a:ext uri="{FF2B5EF4-FFF2-40B4-BE49-F238E27FC236}">
                  <a16:creationId xmlns:a16="http://schemas.microsoft.com/office/drawing/2014/main" id="{5A7C7A54-FAC1-440C-A827-B6E3A8B797EF}"/>
                </a:ext>
              </a:extLst>
            </p:cNvPr>
            <p:cNvSpPr txBox="1"/>
            <p:nvPr/>
          </p:nvSpPr>
          <p:spPr>
            <a:xfrm>
              <a:off x="1101213" y="1658459"/>
              <a:ext cx="3398218" cy="461665"/>
            </a:xfrm>
            <a:prstGeom prst="rect">
              <a:avLst/>
            </a:prstGeom>
            <a:noFill/>
          </p:spPr>
          <p:txBody>
            <a:bodyPr wrap="square" rtlCol="0">
              <a:spAutoFit/>
            </a:bodyPr>
            <a:lstStyle/>
            <a:p>
              <a:r>
                <a:rPr lang="en-US" sz="2400" spc="300" dirty="0">
                  <a:solidFill>
                    <a:schemeClr val="bg1">
                      <a:lumMod val="65000"/>
                    </a:schemeClr>
                  </a:solidFill>
                  <a:latin typeface="Helvetica" pitchFamily="2" charset="0"/>
                </a:rPr>
                <a:t>PARTIE 1</a:t>
              </a:r>
            </a:p>
          </p:txBody>
        </p:sp>
      </p:grpSp>
    </p:spTree>
    <p:extLst>
      <p:ext uri="{BB962C8B-B14F-4D97-AF65-F5344CB8AC3E}">
        <p14:creationId xmlns:p14="http://schemas.microsoft.com/office/powerpoint/2010/main" val="1123822866"/>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ardrop 56">
            <a:extLst>
              <a:ext uri="{FF2B5EF4-FFF2-40B4-BE49-F238E27FC236}">
                <a16:creationId xmlns:a16="http://schemas.microsoft.com/office/drawing/2014/main" id="{16CB9152-D51D-FF4D-AF97-719EDA2B6489}"/>
              </a:ext>
            </a:extLst>
          </p:cNvPr>
          <p:cNvSpPr/>
          <p:nvPr/>
        </p:nvSpPr>
        <p:spPr>
          <a:xfrm rot="2700000">
            <a:off x="677738" y="3545626"/>
            <a:ext cx="466161" cy="466161"/>
          </a:xfrm>
          <a:prstGeom prst="teardrop">
            <a:avLst/>
          </a:prstGeom>
          <a:gradFill>
            <a:gsLst>
              <a:gs pos="0">
                <a:schemeClr val="accent1"/>
              </a:gs>
              <a:gs pos="90000">
                <a:schemeClr val="accent2"/>
              </a:gs>
            </a:gsLst>
            <a:lin ang="2700000" scaled="1"/>
          </a:gradFill>
          <a:ln>
            <a:noFill/>
          </a:ln>
          <a:effectLst>
            <a:outerShdw blurRad="254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ardrop 56">
            <a:extLst>
              <a:ext uri="{FF2B5EF4-FFF2-40B4-BE49-F238E27FC236}">
                <a16:creationId xmlns:a16="http://schemas.microsoft.com/office/drawing/2014/main" id="{9459BC54-767E-1046-9998-87D85D109AC9}"/>
              </a:ext>
            </a:extLst>
          </p:cNvPr>
          <p:cNvSpPr/>
          <p:nvPr/>
        </p:nvSpPr>
        <p:spPr>
          <a:xfrm rot="2700000">
            <a:off x="662989" y="5003153"/>
            <a:ext cx="466161" cy="466161"/>
          </a:xfrm>
          <a:prstGeom prst="teardrop">
            <a:avLst/>
          </a:prstGeom>
          <a:gradFill>
            <a:gsLst>
              <a:gs pos="0">
                <a:schemeClr val="accent1"/>
              </a:gs>
              <a:gs pos="90000">
                <a:schemeClr val="accent2"/>
              </a:gs>
            </a:gsLst>
            <a:lin ang="2700000" scaled="1"/>
          </a:gradFill>
          <a:ln>
            <a:noFill/>
          </a:ln>
          <a:effectLst>
            <a:outerShdw blurRad="2540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0EA35DF7-682B-4268-8875-7240018830CA}"/>
              </a:ext>
            </a:extLst>
          </p:cNvPr>
          <p:cNvSpPr txBox="1"/>
          <p:nvPr/>
        </p:nvSpPr>
        <p:spPr>
          <a:xfrm>
            <a:off x="1101212" y="727960"/>
            <a:ext cx="7193519" cy="2092881"/>
          </a:xfrm>
          <a:prstGeom prst="rect">
            <a:avLst/>
          </a:prstGeom>
          <a:noFill/>
        </p:spPr>
        <p:txBody>
          <a:bodyPr wrap="square" rtlCol="0">
            <a:spAutoFit/>
          </a:bodyPr>
          <a:lstStyle/>
          <a:p>
            <a:r>
              <a:rPr lang="en-US" sz="2600" dirty="0">
                <a:solidFill>
                  <a:schemeClr val="tx1">
                    <a:lumMod val="65000"/>
                    <a:lumOff val="35000"/>
                  </a:schemeClr>
                </a:solidFill>
                <a:latin typeface="Trebuchet MS" panose="020B0703020202090204" pitchFamily="34" charset="0"/>
              </a:rPr>
              <a:t>Environ 10% des mélanomes surviennent</a:t>
            </a:r>
            <a:br>
              <a:rPr lang="en-US" sz="2600" dirty="0">
                <a:solidFill>
                  <a:schemeClr val="tx1">
                    <a:lumMod val="65000"/>
                    <a:lumOff val="35000"/>
                  </a:schemeClr>
                </a:solidFill>
                <a:latin typeface="Trebuchet MS" panose="020B0703020202090204" pitchFamily="34" charset="0"/>
              </a:rPr>
            </a:br>
            <a:r>
              <a:rPr lang="en-US" sz="2600" dirty="0">
                <a:solidFill>
                  <a:schemeClr val="tx1">
                    <a:lumMod val="65000"/>
                    <a:lumOff val="35000"/>
                  </a:schemeClr>
                </a:solidFill>
                <a:latin typeface="Trebuchet MS" panose="020B0703020202090204" pitchFamily="34" charset="0"/>
              </a:rPr>
              <a:t>dans un contexte familial</a:t>
            </a:r>
          </a:p>
          <a:p>
            <a:endPar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Mélanome familial :</a:t>
            </a:r>
          </a:p>
          <a:p>
            <a:r>
              <a:rPr lang="en-US" sz="2600" dirty="0">
                <a:solidFill>
                  <a:schemeClr val="tx1">
                    <a:lumMod val="65000"/>
                    <a:lumOff val="35000"/>
                  </a:schemeClr>
                </a:solidFill>
                <a:latin typeface="Trebuchet MS" panose="020B0703020202090204" pitchFamily="34" charset="0"/>
              </a:rPr>
              <a:t>Quand y penser ?</a:t>
            </a:r>
            <a:endPar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sp>
        <p:nvSpPr>
          <p:cNvPr id="5" name="TextBox 4">
            <a:extLst>
              <a:ext uri="{FF2B5EF4-FFF2-40B4-BE49-F238E27FC236}">
                <a16:creationId xmlns:a16="http://schemas.microsoft.com/office/drawing/2014/main" id="{5C19070C-4ECF-4380-A056-7BDA6B750EF3}"/>
              </a:ext>
            </a:extLst>
          </p:cNvPr>
          <p:cNvSpPr txBox="1"/>
          <p:nvPr/>
        </p:nvSpPr>
        <p:spPr>
          <a:xfrm>
            <a:off x="1101212" y="3115077"/>
            <a:ext cx="7386103" cy="3072701"/>
          </a:xfrm>
          <a:prstGeom prst="rect">
            <a:avLst/>
          </a:prstGeom>
          <a:noFill/>
        </p:spPr>
        <p:txBody>
          <a:bodyPr wrap="square" rtlCol="0">
            <a:spAutoFit/>
          </a:bodyPr>
          <a:lstStyle/>
          <a:p>
            <a:pPr>
              <a:lnSpc>
                <a:spcPct val="130000"/>
              </a:lnSpc>
            </a:pPr>
            <a:r>
              <a:rPr lang="en-US" sz="1600" dirty="0">
                <a:solidFill>
                  <a:schemeClr val="tx1">
                    <a:lumMod val="65000"/>
                    <a:lumOff val="35000"/>
                  </a:schemeClr>
                </a:solidFill>
                <a:latin typeface="Helvetica" pitchFamily="2" charset="0"/>
              </a:rPr>
              <a:t>2 cas de mélanomes cutanés invasifs chez un même sujet, avant 75 ans</a:t>
            </a:r>
          </a:p>
          <a:p>
            <a:pPr>
              <a:lnSpc>
                <a:spcPct val="130000"/>
              </a:lnSpc>
            </a:pPr>
            <a:endParaRPr lang="en-US" sz="1400" dirty="0">
              <a:solidFill>
                <a:schemeClr val="tx1">
                  <a:lumMod val="65000"/>
                  <a:lumOff val="35000"/>
                </a:schemeClr>
              </a:solidFill>
              <a:latin typeface="Helvetica" pitchFamily="2" charset="0"/>
            </a:endParaRPr>
          </a:p>
          <a:p>
            <a:pPr>
              <a:lnSpc>
                <a:spcPct val="130000"/>
              </a:lnSpc>
            </a:pPr>
            <a:endParaRPr lang="en-US" sz="1400" dirty="0">
              <a:solidFill>
                <a:schemeClr val="bg1"/>
              </a:solidFill>
              <a:latin typeface="Helvetica" pitchFamily="2" charset="0"/>
            </a:endParaRPr>
          </a:p>
          <a:p>
            <a:pPr>
              <a:lnSpc>
                <a:spcPct val="130000"/>
              </a:lnSpc>
            </a:pPr>
            <a:r>
              <a:rPr lang="en-US" sz="1600" dirty="0">
                <a:solidFill>
                  <a:schemeClr val="tx1">
                    <a:lumMod val="65000"/>
                    <a:lumOff val="35000"/>
                  </a:schemeClr>
                </a:solidFill>
                <a:latin typeface="Helvetica" pitchFamily="2" charset="0"/>
              </a:rPr>
              <a:t>Un mélanome cutané invasif et un cancer du pancréas, un cancer du rein, un mésothéliome ou une tumeur du système nerveux central chez un même patient</a:t>
            </a:r>
            <a:endParaRPr lang="en-US" sz="1400" dirty="0">
              <a:solidFill>
                <a:schemeClr val="tx1">
                  <a:lumMod val="65000"/>
                  <a:lumOff val="35000"/>
                </a:schemeClr>
              </a:solidFill>
              <a:latin typeface="Helvetica" pitchFamily="2" charset="0"/>
            </a:endParaRPr>
          </a:p>
          <a:p>
            <a:pPr>
              <a:lnSpc>
                <a:spcPct val="130000"/>
              </a:lnSpc>
            </a:pPr>
            <a:r>
              <a:rPr lang="en-US" sz="1400" dirty="0">
                <a:solidFill>
                  <a:schemeClr val="tx1">
                    <a:lumMod val="65000"/>
                    <a:lumOff val="35000"/>
                  </a:schemeClr>
                </a:solidFill>
                <a:latin typeface="Helvetica" pitchFamily="2" charset="0"/>
              </a:rPr>
              <a:t> </a:t>
            </a:r>
          </a:p>
          <a:p>
            <a:pPr>
              <a:lnSpc>
                <a:spcPct val="130000"/>
              </a:lnSpc>
            </a:pPr>
            <a:endParaRPr lang="en-US" sz="1400" dirty="0">
              <a:solidFill>
                <a:schemeClr val="tx1">
                  <a:lumMod val="65000"/>
                  <a:lumOff val="35000"/>
                </a:schemeClr>
              </a:solidFill>
              <a:latin typeface="Helvetica" pitchFamily="2" charset="0"/>
            </a:endParaRPr>
          </a:p>
          <a:p>
            <a:pPr>
              <a:lnSpc>
                <a:spcPct val="130000"/>
              </a:lnSpc>
            </a:pPr>
            <a:r>
              <a:rPr lang="en-US" sz="1600" dirty="0">
                <a:solidFill>
                  <a:schemeClr val="tx1">
                    <a:lumMod val="65000"/>
                    <a:lumOff val="35000"/>
                  </a:schemeClr>
                </a:solidFill>
                <a:latin typeface="Helvetica" pitchFamily="2" charset="0"/>
              </a:rPr>
              <a:t>Un cas de mélanome chez 2 apparentés au 1er ou 2ème degré </a:t>
            </a:r>
          </a:p>
          <a:p>
            <a:pPr>
              <a:lnSpc>
                <a:spcPct val="130000"/>
              </a:lnSpc>
            </a:pPr>
            <a:endParaRPr lang="en-US" sz="1400" dirty="0">
              <a:solidFill>
                <a:schemeClr val="tx1">
                  <a:lumMod val="65000"/>
                  <a:lumOff val="35000"/>
                </a:schemeClr>
              </a:solidFill>
              <a:latin typeface="Helvetica" pitchFamily="2" charset="0"/>
            </a:endParaRPr>
          </a:p>
        </p:txBody>
      </p:sp>
      <p:grpSp>
        <p:nvGrpSpPr>
          <p:cNvPr id="9" name="Group 8">
            <a:extLst>
              <a:ext uri="{FF2B5EF4-FFF2-40B4-BE49-F238E27FC236}">
                <a16:creationId xmlns:a16="http://schemas.microsoft.com/office/drawing/2014/main" id="{A7CF4EB3-F92C-4F4E-9334-BEFA4D53ED6B}"/>
              </a:ext>
            </a:extLst>
          </p:cNvPr>
          <p:cNvGrpSpPr/>
          <p:nvPr/>
        </p:nvGrpSpPr>
        <p:grpSpPr>
          <a:xfrm>
            <a:off x="8829500" y="2368104"/>
            <a:ext cx="2143300" cy="3018373"/>
            <a:chOff x="10018573" y="2964504"/>
            <a:chExt cx="2143300" cy="3018373"/>
          </a:xfrm>
        </p:grpSpPr>
        <p:grpSp>
          <p:nvGrpSpPr>
            <p:cNvPr id="23" name="Group 22">
              <a:extLst>
                <a:ext uri="{FF2B5EF4-FFF2-40B4-BE49-F238E27FC236}">
                  <a16:creationId xmlns:a16="http://schemas.microsoft.com/office/drawing/2014/main" id="{40E5E76E-F610-4C9E-896B-D1ABFB98D1AE}"/>
                </a:ext>
              </a:extLst>
            </p:cNvPr>
            <p:cNvGrpSpPr/>
            <p:nvPr/>
          </p:nvGrpSpPr>
          <p:grpSpPr>
            <a:xfrm>
              <a:off x="10422251" y="2964504"/>
              <a:ext cx="1201057" cy="1201057"/>
              <a:chOff x="6096000" y="3429000"/>
              <a:chExt cx="1201057" cy="1201057"/>
            </a:xfrm>
          </p:grpSpPr>
          <p:sp>
            <p:nvSpPr>
              <p:cNvPr id="24" name="Oval 23">
                <a:extLst>
                  <a:ext uri="{FF2B5EF4-FFF2-40B4-BE49-F238E27FC236}">
                    <a16:creationId xmlns:a16="http://schemas.microsoft.com/office/drawing/2014/main" id="{51DBF401-E293-4933-A461-48DFC2567D68}"/>
                  </a:ext>
                </a:extLst>
              </p:cNvPr>
              <p:cNvSpPr/>
              <p:nvPr/>
            </p:nvSpPr>
            <p:spPr>
              <a:xfrm>
                <a:off x="6096000" y="3429000"/>
                <a:ext cx="1201057" cy="1201057"/>
              </a:xfrm>
              <a:prstGeom prst="ellipse">
                <a:avLst/>
              </a:prstGeom>
              <a:solidFill>
                <a:schemeClr val="accent1">
                  <a:alpha val="0"/>
                </a:schemeClr>
              </a:solidFill>
              <a:ln w="76200">
                <a:solidFill>
                  <a:schemeClr val="bg1">
                    <a:lumMod val="85000"/>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lumMod val="65000"/>
                        <a:lumOff val="35000"/>
                      </a:schemeClr>
                    </a:solidFill>
                    <a:latin typeface="+mj-lt"/>
                  </a:rPr>
                  <a:t>10%</a:t>
                </a:r>
              </a:p>
            </p:txBody>
          </p:sp>
          <p:sp>
            <p:nvSpPr>
              <p:cNvPr id="25" name="Arc 24">
                <a:extLst>
                  <a:ext uri="{FF2B5EF4-FFF2-40B4-BE49-F238E27FC236}">
                    <a16:creationId xmlns:a16="http://schemas.microsoft.com/office/drawing/2014/main" id="{66D9A1D9-56A0-414B-9064-63BE1366FF95}"/>
                  </a:ext>
                </a:extLst>
              </p:cNvPr>
              <p:cNvSpPr/>
              <p:nvPr/>
            </p:nvSpPr>
            <p:spPr>
              <a:xfrm>
                <a:off x="6096000" y="3429000"/>
                <a:ext cx="1201057" cy="1201057"/>
              </a:xfrm>
              <a:prstGeom prst="arc">
                <a:avLst>
                  <a:gd name="adj1" fmla="val 16200000"/>
                  <a:gd name="adj2" fmla="val 18131562"/>
                </a:avLst>
              </a:prstGeom>
              <a:ln w="76200" cap="rnd">
                <a:gradFill flip="none" rotWithShape="1">
                  <a:gsLst>
                    <a:gs pos="0">
                      <a:schemeClr val="accent1"/>
                    </a:gs>
                    <a:gs pos="100000">
                      <a:schemeClr val="accent2"/>
                    </a:gs>
                  </a:gsLst>
                  <a:lin ang="8100000" scaled="1"/>
                  <a:tileRect/>
                </a:gra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grpSp>
        <p:sp>
          <p:nvSpPr>
            <p:cNvPr id="36" name="TextBox 35">
              <a:extLst>
                <a:ext uri="{FF2B5EF4-FFF2-40B4-BE49-F238E27FC236}">
                  <a16:creationId xmlns:a16="http://schemas.microsoft.com/office/drawing/2014/main" id="{64C57FF3-FE51-4EC9-B0D5-F90279CEABFE}"/>
                </a:ext>
              </a:extLst>
            </p:cNvPr>
            <p:cNvSpPr txBox="1"/>
            <p:nvPr/>
          </p:nvSpPr>
          <p:spPr>
            <a:xfrm>
              <a:off x="10018573" y="4313509"/>
              <a:ext cx="2143300" cy="1669368"/>
            </a:xfrm>
            <a:prstGeom prst="rect">
              <a:avLst/>
            </a:prstGeom>
            <a:noFill/>
          </p:spPr>
          <p:txBody>
            <a:bodyPr wrap="square" rtlCol="0">
              <a:spAutoFit/>
            </a:bodyPr>
            <a:lstStyle/>
            <a:p>
              <a:pPr algn="ctr">
                <a:lnSpc>
                  <a:spcPct val="130000"/>
                </a:lnSpc>
              </a:pPr>
              <a:r>
                <a:rPr lang="en-US" sz="1600" dirty="0">
                  <a:solidFill>
                    <a:schemeClr val="tx1">
                      <a:lumMod val="65000"/>
                      <a:lumOff val="35000"/>
                    </a:schemeClr>
                  </a:solidFill>
                  <a:latin typeface="Helvetica" pitchFamily="2" charset="0"/>
                </a:rPr>
                <a:t>Environ</a:t>
              </a:r>
            </a:p>
            <a:p>
              <a:pPr algn="ctr">
                <a:lnSpc>
                  <a:spcPct val="130000"/>
                </a:lnSpc>
              </a:pPr>
              <a:r>
                <a:rPr lang="en-US" sz="1600" b="1" dirty="0">
                  <a:solidFill>
                    <a:schemeClr val="tx1">
                      <a:lumMod val="65000"/>
                      <a:lumOff val="35000"/>
                    </a:schemeClr>
                  </a:solidFill>
                  <a:latin typeface="Helvetica" pitchFamily="2" charset="0"/>
                </a:rPr>
                <a:t>10% </a:t>
              </a:r>
              <a:r>
                <a:rPr lang="en-US" sz="1600" dirty="0">
                  <a:solidFill>
                    <a:schemeClr val="tx1">
                      <a:lumMod val="65000"/>
                      <a:lumOff val="35000"/>
                    </a:schemeClr>
                  </a:solidFill>
                  <a:latin typeface="Helvetica" pitchFamily="2" charset="0"/>
                </a:rPr>
                <a:t>des mélanomes surviennent dans un </a:t>
              </a:r>
              <a:r>
                <a:rPr lang="en-US" sz="1600" b="1" dirty="0">
                  <a:solidFill>
                    <a:schemeClr val="tx1">
                      <a:lumMod val="65000"/>
                      <a:lumOff val="35000"/>
                    </a:schemeClr>
                  </a:solidFill>
                  <a:latin typeface="Helvetica" pitchFamily="2" charset="0"/>
                </a:rPr>
                <a:t>contexte familial</a:t>
              </a:r>
            </a:p>
            <a:p>
              <a:pPr algn="ctr">
                <a:lnSpc>
                  <a:spcPct val="130000"/>
                </a:lnSpc>
              </a:pPr>
              <a:endParaRPr lang="en-US" sz="1600" dirty="0">
                <a:solidFill>
                  <a:schemeClr val="tx1">
                    <a:lumMod val="65000"/>
                    <a:lumOff val="35000"/>
                  </a:schemeClr>
                </a:solidFill>
                <a:latin typeface="Helvetica" pitchFamily="2" charset="0"/>
              </a:endParaRPr>
            </a:p>
          </p:txBody>
        </p:sp>
      </p:grpSp>
      <p:grpSp>
        <p:nvGrpSpPr>
          <p:cNvPr id="33" name="Groupe 32">
            <a:extLst>
              <a:ext uri="{FF2B5EF4-FFF2-40B4-BE49-F238E27FC236}">
                <a16:creationId xmlns:a16="http://schemas.microsoft.com/office/drawing/2014/main" id="{8B596EA7-100D-5844-98B1-69F7040DE885}"/>
              </a:ext>
            </a:extLst>
          </p:cNvPr>
          <p:cNvGrpSpPr/>
          <p:nvPr/>
        </p:nvGrpSpPr>
        <p:grpSpPr>
          <a:xfrm>
            <a:off x="0" y="6313689"/>
            <a:ext cx="11604250" cy="369332"/>
            <a:chOff x="-14250" y="6306255"/>
            <a:chExt cx="11604250" cy="369332"/>
          </a:xfrm>
        </p:grpSpPr>
        <p:cxnSp>
          <p:nvCxnSpPr>
            <p:cNvPr id="34" name="Connecteur droit 33">
              <a:extLst>
                <a:ext uri="{FF2B5EF4-FFF2-40B4-BE49-F238E27FC236}">
                  <a16:creationId xmlns:a16="http://schemas.microsoft.com/office/drawing/2014/main" id="{4D1DBE43-71A6-3349-B0F3-A67547F0E047}"/>
                </a:ext>
              </a:extLst>
            </p:cNvPr>
            <p:cNvCxnSpPr>
              <a:cxnSpLocks/>
            </p:cNvCxnSpPr>
            <p:nvPr/>
          </p:nvCxnSpPr>
          <p:spPr>
            <a:xfrm flipH="1">
              <a:off x="-14250" y="6507678"/>
              <a:ext cx="8629613"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38" name="TextBox 3">
              <a:extLst>
                <a:ext uri="{FF2B5EF4-FFF2-40B4-BE49-F238E27FC236}">
                  <a16:creationId xmlns:a16="http://schemas.microsoft.com/office/drawing/2014/main" id="{E675D021-D63D-214F-A62C-0AEF108EC865}"/>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IDENTIFIER LE MÉLANOME</a:t>
              </a:r>
            </a:p>
          </p:txBody>
        </p:sp>
      </p:grpSp>
      <p:sp>
        <p:nvSpPr>
          <p:cNvPr id="2" name="ZoneTexte 1">
            <a:extLst>
              <a:ext uri="{FF2B5EF4-FFF2-40B4-BE49-F238E27FC236}">
                <a16:creationId xmlns:a16="http://schemas.microsoft.com/office/drawing/2014/main" id="{3F1811FC-ADB0-034B-A9C1-557646961218}"/>
              </a:ext>
            </a:extLst>
          </p:cNvPr>
          <p:cNvSpPr txBox="1"/>
          <p:nvPr/>
        </p:nvSpPr>
        <p:spPr>
          <a:xfrm>
            <a:off x="677356" y="3598658"/>
            <a:ext cx="508304" cy="369332"/>
          </a:xfrm>
          <a:prstGeom prst="rect">
            <a:avLst/>
          </a:prstGeom>
          <a:noFill/>
        </p:spPr>
        <p:txBody>
          <a:bodyPr wrap="square" rtlCol="0">
            <a:spAutoFit/>
          </a:bodyPr>
          <a:lstStyle/>
          <a:p>
            <a:r>
              <a:rPr lang="fr-FR" dirty="0">
                <a:solidFill>
                  <a:schemeClr val="bg1"/>
                </a:solidFill>
              </a:rPr>
              <a:t>OU</a:t>
            </a:r>
          </a:p>
        </p:txBody>
      </p:sp>
      <p:sp>
        <p:nvSpPr>
          <p:cNvPr id="15" name="ZoneTexte 14">
            <a:extLst>
              <a:ext uri="{FF2B5EF4-FFF2-40B4-BE49-F238E27FC236}">
                <a16:creationId xmlns:a16="http://schemas.microsoft.com/office/drawing/2014/main" id="{C3A856A7-FF41-0A43-848A-47C129290F5A}"/>
              </a:ext>
            </a:extLst>
          </p:cNvPr>
          <p:cNvSpPr txBox="1"/>
          <p:nvPr/>
        </p:nvSpPr>
        <p:spPr>
          <a:xfrm>
            <a:off x="661220" y="5051809"/>
            <a:ext cx="508304" cy="369332"/>
          </a:xfrm>
          <a:prstGeom prst="rect">
            <a:avLst/>
          </a:prstGeom>
          <a:noFill/>
        </p:spPr>
        <p:txBody>
          <a:bodyPr wrap="square" rtlCol="0">
            <a:spAutoFit/>
          </a:bodyPr>
          <a:lstStyle/>
          <a:p>
            <a:r>
              <a:rPr lang="fr-FR" dirty="0">
                <a:solidFill>
                  <a:schemeClr val="bg1"/>
                </a:solidFill>
              </a:rPr>
              <a:t>OU</a:t>
            </a:r>
          </a:p>
        </p:txBody>
      </p:sp>
    </p:spTree>
    <p:extLst>
      <p:ext uri="{BB962C8B-B14F-4D97-AF65-F5344CB8AC3E}">
        <p14:creationId xmlns:p14="http://schemas.microsoft.com/office/powerpoint/2010/main" val="2521917922"/>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75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 presetClass="entr" presetSubtype="2" decel="100000" fill="hold" nodeType="withEffect">
                                  <p:stCondLst>
                                    <p:cond delay="2250"/>
                                  </p:stCondLst>
                                  <p:childTnLst>
                                    <p:set>
                                      <p:cBhvr>
                                        <p:cTn id="9" dur="1" fill="hold">
                                          <p:stCondLst>
                                            <p:cond delay="0"/>
                                          </p:stCondLst>
                                        </p:cTn>
                                        <p:tgtEl>
                                          <p:spTgt spid="9"/>
                                        </p:tgtEl>
                                        <p:attrNameLst>
                                          <p:attrName>style.visibility</p:attrName>
                                        </p:attrNameLst>
                                      </p:cBhvr>
                                      <p:to>
                                        <p:strVal val="visible"/>
                                      </p:to>
                                    </p:set>
                                    <p:anim calcmode="lin" valueType="num">
                                      <p:cBhvr additive="base">
                                        <p:cTn id="10" dur="1000" fill="hold"/>
                                        <p:tgtEl>
                                          <p:spTgt spid="9"/>
                                        </p:tgtEl>
                                        <p:attrNameLst>
                                          <p:attrName>ppt_x</p:attrName>
                                        </p:attrNameLst>
                                      </p:cBhvr>
                                      <p:tavLst>
                                        <p:tav tm="0">
                                          <p:val>
                                            <p:strVal val="1+#ppt_w/2"/>
                                          </p:val>
                                        </p:tav>
                                        <p:tav tm="100000">
                                          <p:val>
                                            <p:strVal val="#ppt_x"/>
                                          </p:val>
                                        </p:tav>
                                      </p:tavLst>
                                    </p:anim>
                                    <p:anim calcmode="lin" valueType="num">
                                      <p:cBhvr additive="base">
                                        <p:cTn id="11"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825AD6A-B766-544D-B38B-A10B269F52FF}"/>
              </a:ext>
            </a:extLst>
          </p:cNvPr>
          <p:cNvSpPr>
            <a:spLocks noGrp="1"/>
          </p:cNvSpPr>
          <p:nvPr>
            <p:ph type="title"/>
          </p:nvPr>
        </p:nvSpPr>
        <p:spPr/>
        <p:txBody>
          <a:bodyPr>
            <a:normAutofit fontScale="90000"/>
          </a:bodyPr>
          <a:lstStyle/>
          <a:p>
            <a:r>
              <a:rPr lang="fr-FR" sz="4000" dirty="0">
                <a:latin typeface="Helvetica" panose="020B0604020202020204" pitchFamily="34" charset="0"/>
                <a:cs typeface="Helvetica" panose="020B0604020202020204" pitchFamily="34" charset="0"/>
              </a:rPr>
              <a:t>L’Activité Physique Adaptée (APA) </a:t>
            </a:r>
          </a:p>
        </p:txBody>
      </p:sp>
      <p:sp>
        <p:nvSpPr>
          <p:cNvPr id="3" name="Espace réservé du contenu 2">
            <a:extLst>
              <a:ext uri="{FF2B5EF4-FFF2-40B4-BE49-F238E27FC236}">
                <a16:creationId xmlns:a16="http://schemas.microsoft.com/office/drawing/2014/main" id="{AB9BEBF5-B36B-4833-ABC8-09B5342DE8B1}"/>
              </a:ext>
            </a:extLst>
          </p:cNvPr>
          <p:cNvSpPr>
            <a:spLocks noGrp="1"/>
          </p:cNvSpPr>
          <p:nvPr>
            <p:ph sz="quarter" idx="10"/>
          </p:nvPr>
        </p:nvSpPr>
        <p:spPr>
          <a:xfrm>
            <a:off x="1229785" y="1697951"/>
            <a:ext cx="10009715" cy="4635892"/>
          </a:xfrm>
        </p:spPr>
        <p:txBody>
          <a:bodyPr>
            <a:normAutofit/>
          </a:bodyPr>
          <a:lstStyle/>
          <a:p>
            <a:r>
              <a:rPr lang="fr-FR" b="1" dirty="0">
                <a:solidFill>
                  <a:schemeClr val="accent1"/>
                </a:solidFill>
                <a:latin typeface="Helvetica" panose="020B0604020202020204" pitchFamily="34" charset="0"/>
                <a:cs typeface="Helvetica" panose="020B0604020202020204" pitchFamily="34" charset="0"/>
              </a:rPr>
              <a:t>Activité physique </a:t>
            </a:r>
            <a:r>
              <a:rPr lang="fr-FR" dirty="0">
                <a:latin typeface="Helvetica" panose="020B0604020202020204" pitchFamily="34" charset="0"/>
                <a:cs typeface="Helvetica" panose="020B0604020202020204" pitchFamily="34" charset="0"/>
              </a:rPr>
              <a:t>définie comme tout mouvement corporel produit par les muscles qui entraîne une augmentation de la dépense énergétique par rapport à la dépense énergétique au repos</a:t>
            </a:r>
          </a:p>
          <a:p>
            <a:pPr marL="0" indent="0">
              <a:buNone/>
            </a:pPr>
            <a:endParaRPr lang="fr-FR" dirty="0">
              <a:latin typeface="Helvetica" panose="020B0604020202020204" pitchFamily="34" charset="0"/>
              <a:cs typeface="Helvetica" panose="020B0604020202020204" pitchFamily="34" charset="0"/>
            </a:endParaRPr>
          </a:p>
          <a:p>
            <a:r>
              <a:rPr lang="fr-FR" b="1" dirty="0">
                <a:solidFill>
                  <a:schemeClr val="accent1"/>
                </a:solidFill>
                <a:latin typeface="Helvetica" panose="020B0604020202020204" pitchFamily="34" charset="0"/>
                <a:cs typeface="Helvetica" panose="020B0604020202020204" pitchFamily="34" charset="0"/>
              </a:rPr>
              <a:t>Adaptée:</a:t>
            </a:r>
          </a:p>
          <a:p>
            <a:pPr lvl="1">
              <a:buFont typeface="Wingdings" panose="05000000000000000000" pitchFamily="2" charset="2"/>
              <a:buChar char="Ø"/>
            </a:pPr>
            <a:r>
              <a:rPr lang="fr-FR" dirty="0">
                <a:latin typeface="Helvetica" panose="020B0604020202020204" pitchFamily="34" charset="0"/>
                <a:cs typeface="Helvetica" panose="020B0604020202020204" pitchFamily="34" charset="0"/>
              </a:rPr>
              <a:t>Aux besoins spécifiques des patients</a:t>
            </a:r>
          </a:p>
          <a:p>
            <a:pPr lvl="1">
              <a:buFont typeface="Wingdings" panose="05000000000000000000" pitchFamily="2" charset="2"/>
              <a:buChar char="Ø"/>
            </a:pPr>
            <a:r>
              <a:rPr lang="fr-FR" dirty="0">
                <a:latin typeface="Helvetica" panose="020B0604020202020204" pitchFamily="34" charset="0"/>
                <a:cs typeface="Helvetica" panose="020B0604020202020204" pitchFamily="34" charset="0"/>
              </a:rPr>
              <a:t>Accessible à tous</a:t>
            </a:r>
          </a:p>
          <a:p>
            <a:pPr marL="457200" lvl="1" indent="0">
              <a:buNone/>
            </a:pPr>
            <a:r>
              <a:rPr lang="fr-FR" dirty="0">
                <a:latin typeface="Helvetica" panose="020B0604020202020204" pitchFamily="34" charset="0"/>
                <a:cs typeface="Helvetica" panose="020B0604020202020204" pitchFamily="34" charset="0"/>
              </a:rPr>
              <a:t> </a:t>
            </a:r>
          </a:p>
          <a:p>
            <a:endParaRPr lang="fr-FR" dirty="0">
              <a:latin typeface="Helvetica" panose="020B0604020202020204" pitchFamily="34" charset="0"/>
              <a:cs typeface="Helvetica" panose="020B0604020202020204" pitchFamily="34" charset="0"/>
            </a:endParaRPr>
          </a:p>
          <a:p>
            <a:endParaRPr lang="fr-FR" dirty="0"/>
          </a:p>
          <a:p>
            <a:pPr lvl="1"/>
            <a:endParaRPr lang="fr-FR" dirty="0"/>
          </a:p>
          <a:p>
            <a:pPr lvl="1"/>
            <a:endParaRPr lang="fr-FR" dirty="0"/>
          </a:p>
        </p:txBody>
      </p:sp>
      <p:sp>
        <p:nvSpPr>
          <p:cNvPr id="15" name="Rectangle 14">
            <a:extLst>
              <a:ext uri="{FF2B5EF4-FFF2-40B4-BE49-F238E27FC236}">
                <a16:creationId xmlns:a16="http://schemas.microsoft.com/office/drawing/2014/main" id="{F5B89850-7377-7E49-B35A-78942F11BFB4}"/>
              </a:ext>
            </a:extLst>
          </p:cNvPr>
          <p:cNvSpPr/>
          <p:nvPr/>
        </p:nvSpPr>
        <p:spPr>
          <a:xfrm>
            <a:off x="7620000" y="6164383"/>
            <a:ext cx="4572000" cy="307777"/>
          </a:xfrm>
          <a:prstGeom prst="rect">
            <a:avLst/>
          </a:prstGeom>
        </p:spPr>
        <p:txBody>
          <a:bodyPr>
            <a:spAutoFit/>
          </a:bodyPr>
          <a:lstStyle/>
          <a:p>
            <a:pPr algn="r"/>
            <a:r>
              <a:rPr lang="fr-FR" sz="1400" i="1" dirty="0" err="1">
                <a:solidFill>
                  <a:schemeClr val="tx1">
                    <a:lumMod val="50000"/>
                    <a:lumOff val="50000"/>
                  </a:schemeClr>
                </a:solidFill>
              </a:rPr>
              <a:t>Barbin</a:t>
            </a:r>
            <a:r>
              <a:rPr lang="fr-FR" sz="1400" i="1" dirty="0">
                <a:solidFill>
                  <a:schemeClr val="tx1">
                    <a:lumMod val="50000"/>
                    <a:lumOff val="50000"/>
                  </a:schemeClr>
                </a:solidFill>
              </a:rPr>
              <a:t> JM, Référentiel de compétences de la SFP-APA. (2016) </a:t>
            </a:r>
          </a:p>
        </p:txBody>
      </p:sp>
      <p:graphicFrame>
        <p:nvGraphicFramePr>
          <p:cNvPr id="6" name="Espace réservé du contenu 3">
            <a:extLst>
              <a:ext uri="{FF2B5EF4-FFF2-40B4-BE49-F238E27FC236}">
                <a16:creationId xmlns:a16="http://schemas.microsoft.com/office/drawing/2014/main" id="{94E2F1A6-CACB-4B5B-8F63-10808937C508}"/>
              </a:ext>
            </a:extLst>
          </p:cNvPr>
          <p:cNvGraphicFramePr>
            <a:graphicFrameLocks/>
          </p:cNvGraphicFramePr>
          <p:nvPr/>
        </p:nvGraphicFramePr>
        <p:xfrm>
          <a:off x="-319161" y="6245352"/>
          <a:ext cx="12175801" cy="365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58773614"/>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4712E41-B0E8-724F-AE77-57D90E16FD15}"/>
              </a:ext>
            </a:extLst>
          </p:cNvPr>
          <p:cNvSpPr/>
          <p:nvPr/>
        </p:nvSpPr>
        <p:spPr>
          <a:xfrm>
            <a:off x="7637453" y="6521985"/>
            <a:ext cx="4572000" cy="307777"/>
          </a:xfrm>
          <a:prstGeom prst="rect">
            <a:avLst/>
          </a:prstGeom>
        </p:spPr>
        <p:txBody>
          <a:bodyPr>
            <a:spAutoFit/>
          </a:bodyPr>
          <a:lstStyle/>
          <a:p>
            <a:pPr algn="r"/>
            <a:r>
              <a:rPr lang="fr-FR" sz="1400" i="1" dirty="0">
                <a:solidFill>
                  <a:schemeClr val="tx1">
                    <a:lumMod val="50000"/>
                    <a:lumOff val="50000"/>
                  </a:schemeClr>
                </a:solidFill>
              </a:rPr>
              <a:t>ANSES (2016) </a:t>
            </a:r>
          </a:p>
        </p:txBody>
      </p:sp>
      <p:graphicFrame>
        <p:nvGraphicFramePr>
          <p:cNvPr id="3" name="Tableau 3">
            <a:extLst>
              <a:ext uri="{FF2B5EF4-FFF2-40B4-BE49-F238E27FC236}">
                <a16:creationId xmlns:a16="http://schemas.microsoft.com/office/drawing/2014/main" id="{2E600528-3CD3-3243-8B73-89BDBF6D8B98}"/>
              </a:ext>
            </a:extLst>
          </p:cNvPr>
          <p:cNvGraphicFramePr>
            <a:graphicFrameLocks noGrp="1"/>
          </p:cNvGraphicFramePr>
          <p:nvPr/>
        </p:nvGraphicFramePr>
        <p:xfrm>
          <a:off x="708118" y="1946538"/>
          <a:ext cx="8926469" cy="4031052"/>
        </p:xfrm>
        <a:graphic>
          <a:graphicData uri="http://schemas.openxmlformats.org/drawingml/2006/table">
            <a:tbl>
              <a:tblPr firstRow="1" bandRow="1">
                <a:tableStyleId>{5C22544A-7EE6-4342-B048-85BDC9FD1C3A}</a:tableStyleId>
              </a:tblPr>
              <a:tblGrid>
                <a:gridCol w="1479190">
                  <a:extLst>
                    <a:ext uri="{9D8B030D-6E8A-4147-A177-3AD203B41FA5}">
                      <a16:colId xmlns:a16="http://schemas.microsoft.com/office/drawing/2014/main" val="3445918383"/>
                    </a:ext>
                  </a:extLst>
                </a:gridCol>
                <a:gridCol w="1447800">
                  <a:extLst>
                    <a:ext uri="{9D8B030D-6E8A-4147-A177-3AD203B41FA5}">
                      <a16:colId xmlns:a16="http://schemas.microsoft.com/office/drawing/2014/main" val="1421741211"/>
                    </a:ext>
                  </a:extLst>
                </a:gridCol>
                <a:gridCol w="5999479">
                  <a:extLst>
                    <a:ext uri="{9D8B030D-6E8A-4147-A177-3AD203B41FA5}">
                      <a16:colId xmlns:a16="http://schemas.microsoft.com/office/drawing/2014/main" val="2146580222"/>
                    </a:ext>
                  </a:extLst>
                </a:gridCol>
              </a:tblGrid>
              <a:tr h="421136">
                <a:tc>
                  <a:txBody>
                    <a:bodyPr/>
                    <a:lstStyle/>
                    <a:p>
                      <a:pPr algn="ctr"/>
                      <a:r>
                        <a:rPr lang="fr-FR" sz="2000" dirty="0">
                          <a:latin typeface="Helvetica" panose="020B0604020202020204" pitchFamily="34" charset="0"/>
                          <a:cs typeface="Helvetica" panose="020B0604020202020204" pitchFamily="34" charset="0"/>
                        </a:rPr>
                        <a:t>INTENSITÉ </a:t>
                      </a:r>
                    </a:p>
                  </a:txBody>
                  <a:tcPr>
                    <a:solidFill>
                      <a:srgbClr val="4686BF"/>
                    </a:solidFill>
                  </a:tcPr>
                </a:tc>
                <a:tc>
                  <a:txBody>
                    <a:bodyPr/>
                    <a:lstStyle/>
                    <a:p>
                      <a:pPr algn="ctr"/>
                      <a:r>
                        <a:rPr lang="fr-FR" sz="2000" dirty="0">
                          <a:latin typeface="Helvetica" panose="020B0604020202020204" pitchFamily="34" charset="0"/>
                          <a:cs typeface="Helvetica" panose="020B0604020202020204" pitchFamily="34" charset="0"/>
                        </a:rPr>
                        <a:t>MET</a:t>
                      </a:r>
                    </a:p>
                  </a:txBody>
                  <a:tcPr>
                    <a:solidFill>
                      <a:srgbClr val="4686BF"/>
                    </a:solidFill>
                  </a:tcPr>
                </a:tc>
                <a:tc>
                  <a:txBody>
                    <a:bodyPr/>
                    <a:lstStyle/>
                    <a:p>
                      <a:pPr algn="ctr"/>
                      <a:r>
                        <a:rPr lang="fr-FR" sz="2000" dirty="0">
                          <a:latin typeface="Helvetica" panose="020B0604020202020204" pitchFamily="34" charset="0"/>
                          <a:cs typeface="Helvetica" panose="020B0604020202020204" pitchFamily="34" charset="0"/>
                        </a:rPr>
                        <a:t>EXEMPLE </a:t>
                      </a:r>
                    </a:p>
                  </a:txBody>
                  <a:tcPr>
                    <a:solidFill>
                      <a:srgbClr val="4686BF"/>
                    </a:solidFill>
                  </a:tcPr>
                </a:tc>
                <a:extLst>
                  <a:ext uri="{0D108BD9-81ED-4DB2-BD59-A6C34878D82A}">
                    <a16:rowId xmlns:a16="http://schemas.microsoft.com/office/drawing/2014/main" val="3090694670"/>
                  </a:ext>
                </a:extLst>
              </a:tr>
              <a:tr h="888332">
                <a:tc>
                  <a:txBody>
                    <a:bodyPr/>
                    <a:lstStyle/>
                    <a:p>
                      <a:pPr algn="ctr"/>
                      <a:r>
                        <a:rPr lang="fr-FR" sz="2400" b="1" dirty="0">
                          <a:latin typeface="Helvetica" panose="020B0604020202020204" pitchFamily="34" charset="0"/>
                          <a:cs typeface="Helvetica" panose="020B0604020202020204" pitchFamily="34" charset="0"/>
                        </a:rPr>
                        <a:t>Faible </a:t>
                      </a:r>
                    </a:p>
                  </a:txBody>
                  <a:tcPr anchor="ctr">
                    <a:solidFill>
                      <a:srgbClr val="E2F0D9"/>
                    </a:solidFill>
                  </a:tcPr>
                </a:tc>
                <a:tc>
                  <a:txBody>
                    <a:bodyPr/>
                    <a:lstStyle/>
                    <a:p>
                      <a:pPr algn="ctr"/>
                      <a:r>
                        <a:rPr lang="fr-FR" sz="2000" dirty="0">
                          <a:latin typeface="Helvetica" panose="020B0604020202020204" pitchFamily="34" charset="0"/>
                          <a:cs typeface="Helvetica" panose="020B0604020202020204" pitchFamily="34" charset="0"/>
                        </a:rPr>
                        <a:t>1 à 3 MET</a:t>
                      </a:r>
                    </a:p>
                  </a:txBody>
                  <a:tcPr anchor="ctr">
                    <a:solidFill>
                      <a:srgbClr val="E2F0D9"/>
                    </a:solidFill>
                  </a:tcPr>
                </a:tc>
                <a:tc>
                  <a:txBody>
                    <a:bodyPr/>
                    <a:lstStyle/>
                    <a:p>
                      <a:pPr algn="ctr"/>
                      <a:r>
                        <a:rPr lang="fr-FR" sz="1800" b="1" dirty="0">
                          <a:latin typeface="Helvetica" panose="020B0604020202020204" pitchFamily="34" charset="0"/>
                          <a:cs typeface="Helvetica" panose="020B0604020202020204" pitchFamily="34" charset="0"/>
                        </a:rPr>
                        <a:t>Pas d’essoufflement </a:t>
                      </a:r>
                    </a:p>
                    <a:p>
                      <a:pPr algn="ctr"/>
                      <a:r>
                        <a:rPr lang="fr-FR" sz="1800" i="1" dirty="0">
                          <a:solidFill>
                            <a:schemeClr val="tx1">
                              <a:lumMod val="50000"/>
                              <a:lumOff val="50000"/>
                            </a:schemeClr>
                          </a:solidFill>
                          <a:latin typeface="Helvetica" panose="020B0604020202020204" pitchFamily="34" charset="0"/>
                          <a:cs typeface="Helvetica" panose="020B0604020202020204" pitchFamily="34" charset="0"/>
                        </a:rPr>
                        <a:t>Ex: promener un chien, s’habiller, conduire, marche &lt; 4km /h </a:t>
                      </a:r>
                    </a:p>
                  </a:txBody>
                  <a:tcPr anchor="ctr">
                    <a:solidFill>
                      <a:srgbClr val="E2F0D9"/>
                    </a:solidFill>
                  </a:tcPr>
                </a:tc>
                <a:extLst>
                  <a:ext uri="{0D108BD9-81ED-4DB2-BD59-A6C34878D82A}">
                    <a16:rowId xmlns:a16="http://schemas.microsoft.com/office/drawing/2014/main" val="981309781"/>
                  </a:ext>
                </a:extLst>
              </a:tr>
              <a:tr h="1270000">
                <a:tc>
                  <a:txBody>
                    <a:bodyPr/>
                    <a:lstStyle/>
                    <a:p>
                      <a:pPr algn="ctr"/>
                      <a:r>
                        <a:rPr lang="fr-FR" sz="2400" b="1" dirty="0">
                          <a:latin typeface="Helvetica" panose="020B0604020202020204" pitchFamily="34" charset="0"/>
                          <a:cs typeface="Helvetica" panose="020B0604020202020204" pitchFamily="34" charset="0"/>
                        </a:rPr>
                        <a:t>Modérée </a:t>
                      </a:r>
                    </a:p>
                  </a:txBody>
                  <a:tcPr anchor="ctr">
                    <a:solidFill>
                      <a:srgbClr val="FFF2CC"/>
                    </a:solidFill>
                  </a:tcPr>
                </a:tc>
                <a:tc>
                  <a:txBody>
                    <a:bodyPr/>
                    <a:lstStyle/>
                    <a:p>
                      <a:pPr algn="ctr"/>
                      <a:r>
                        <a:rPr lang="fr-FR" sz="2000" dirty="0">
                          <a:latin typeface="Helvetica" panose="020B0604020202020204" pitchFamily="34" charset="0"/>
                          <a:cs typeface="Helvetica" panose="020B0604020202020204" pitchFamily="34" charset="0"/>
                        </a:rPr>
                        <a:t>3 à 6 MET</a:t>
                      </a:r>
                    </a:p>
                  </a:txBody>
                  <a:tcPr anchor="ctr">
                    <a:solidFill>
                      <a:srgbClr val="FFF2CC"/>
                    </a:solidFill>
                  </a:tcPr>
                </a:tc>
                <a:tc>
                  <a:txBody>
                    <a:bodyPr/>
                    <a:lstStyle/>
                    <a:p>
                      <a:pPr algn="ctr"/>
                      <a:r>
                        <a:rPr lang="fr-FR" sz="1800" b="1" dirty="0">
                          <a:latin typeface="Helvetica" panose="020B0604020202020204" pitchFamily="34" charset="0"/>
                          <a:cs typeface="Helvetica" panose="020B0604020202020204" pitchFamily="34" charset="0"/>
                        </a:rPr>
                        <a:t>Essoufflement modéré / transpiration/ conversation possible </a:t>
                      </a:r>
                      <a:r>
                        <a:rPr lang="fr-FR" sz="1800" i="1" dirty="0">
                          <a:solidFill>
                            <a:schemeClr val="tx1">
                              <a:lumMod val="50000"/>
                              <a:lumOff val="50000"/>
                            </a:schemeClr>
                          </a:solidFill>
                          <a:latin typeface="Helvetica" panose="020B0604020202020204" pitchFamily="34" charset="0"/>
                          <a:cs typeface="Helvetica" panose="020B0604020202020204" pitchFamily="34" charset="0"/>
                        </a:rPr>
                        <a:t>Ex : marche de 4 à 6km/h, montée des escaliers, nage loisir, vélo &lt;20 km/h </a:t>
                      </a:r>
                    </a:p>
                  </a:txBody>
                  <a:tcPr anchor="ctr">
                    <a:solidFill>
                      <a:srgbClr val="FFF2CC"/>
                    </a:solidFill>
                  </a:tcPr>
                </a:tc>
                <a:extLst>
                  <a:ext uri="{0D108BD9-81ED-4DB2-BD59-A6C34878D82A}">
                    <a16:rowId xmlns:a16="http://schemas.microsoft.com/office/drawing/2014/main" val="1281713183"/>
                  </a:ext>
                </a:extLst>
              </a:tr>
              <a:tr h="1145612">
                <a:tc>
                  <a:txBody>
                    <a:bodyPr/>
                    <a:lstStyle/>
                    <a:p>
                      <a:pPr algn="ctr"/>
                      <a:r>
                        <a:rPr lang="fr-FR" sz="2400" b="1" dirty="0">
                          <a:latin typeface="Helvetica" panose="020B0604020202020204" pitchFamily="34" charset="0"/>
                          <a:cs typeface="Helvetica" panose="020B0604020202020204" pitchFamily="34" charset="0"/>
                        </a:rPr>
                        <a:t>Élevée </a:t>
                      </a:r>
                    </a:p>
                  </a:txBody>
                  <a:tcPr anchor="ctr">
                    <a:solidFill>
                      <a:srgbClr val="FBE5D6"/>
                    </a:solidFill>
                  </a:tcPr>
                </a:tc>
                <a:tc>
                  <a:txBody>
                    <a:bodyPr/>
                    <a:lstStyle/>
                    <a:p>
                      <a:pPr algn="ctr"/>
                      <a:r>
                        <a:rPr lang="fr-FR" sz="2000" dirty="0">
                          <a:latin typeface="Helvetica" panose="020B0604020202020204" pitchFamily="34" charset="0"/>
                          <a:cs typeface="Helvetica" panose="020B0604020202020204" pitchFamily="34" charset="0"/>
                        </a:rPr>
                        <a:t>≥6 MET </a:t>
                      </a:r>
                    </a:p>
                  </a:txBody>
                  <a:tcPr anchor="ctr">
                    <a:solidFill>
                      <a:srgbClr val="FBE5D6"/>
                    </a:solidFill>
                  </a:tcPr>
                </a:tc>
                <a:tc>
                  <a:txBody>
                    <a:bodyPr/>
                    <a:lstStyle/>
                    <a:p>
                      <a:pPr algn="ctr"/>
                      <a:r>
                        <a:rPr lang="fr-FR" sz="1800" b="1" dirty="0">
                          <a:latin typeface="Helvetica" panose="020B0604020202020204" pitchFamily="34" charset="0"/>
                          <a:cs typeface="Helvetica" panose="020B0604020202020204" pitchFamily="34" charset="0"/>
                        </a:rPr>
                        <a:t>Essoufflement / transpiration/ conversation difficile /</a:t>
                      </a:r>
                    </a:p>
                    <a:p>
                      <a:pPr algn="ctr"/>
                      <a:r>
                        <a:rPr lang="fr-FR" sz="1800" i="1" dirty="0">
                          <a:solidFill>
                            <a:schemeClr val="tx1">
                              <a:lumMod val="50000"/>
                              <a:lumOff val="50000"/>
                            </a:schemeClr>
                          </a:solidFill>
                          <a:latin typeface="Helvetica" panose="020B0604020202020204" pitchFamily="34" charset="0"/>
                          <a:cs typeface="Helvetica" panose="020B0604020202020204" pitchFamily="34" charset="0"/>
                        </a:rPr>
                        <a:t>Ex: marche rapide, course à pieds, vélo &gt;20 km /h </a:t>
                      </a:r>
                    </a:p>
                  </a:txBody>
                  <a:tcPr anchor="ctr">
                    <a:solidFill>
                      <a:srgbClr val="FBE5D6"/>
                    </a:solidFill>
                  </a:tcPr>
                </a:tc>
                <a:extLst>
                  <a:ext uri="{0D108BD9-81ED-4DB2-BD59-A6C34878D82A}">
                    <a16:rowId xmlns:a16="http://schemas.microsoft.com/office/drawing/2014/main" val="3670851921"/>
                  </a:ext>
                </a:extLst>
              </a:tr>
            </a:tbl>
          </a:graphicData>
        </a:graphic>
      </p:graphicFrame>
      <p:sp>
        <p:nvSpPr>
          <p:cNvPr id="8" name="Rectangle 7">
            <a:extLst>
              <a:ext uri="{FF2B5EF4-FFF2-40B4-BE49-F238E27FC236}">
                <a16:creationId xmlns:a16="http://schemas.microsoft.com/office/drawing/2014/main" id="{C9AD1498-A6FC-E14C-A3F1-64B1FDFC2C77}"/>
              </a:ext>
            </a:extLst>
          </p:cNvPr>
          <p:cNvSpPr/>
          <p:nvPr/>
        </p:nvSpPr>
        <p:spPr>
          <a:xfrm>
            <a:off x="2460812" y="5977590"/>
            <a:ext cx="8426569" cy="338554"/>
          </a:xfrm>
          <a:prstGeom prst="rect">
            <a:avLst/>
          </a:prstGeom>
        </p:spPr>
        <p:txBody>
          <a:bodyPr wrap="square">
            <a:spAutoFit/>
          </a:bodyPr>
          <a:lstStyle/>
          <a:p>
            <a:r>
              <a:rPr lang="fr-FR" sz="1600" b="1" i="1" dirty="0">
                <a:solidFill>
                  <a:schemeClr val="accent1"/>
                </a:solidFill>
                <a:latin typeface="Helvetica" panose="020B0604020202020204" pitchFamily="34" charset="0"/>
                <a:cs typeface="Helvetica" panose="020B0604020202020204" pitchFamily="34" charset="0"/>
              </a:rPr>
              <a:t>1  MET </a:t>
            </a:r>
            <a:r>
              <a:rPr lang="fr-FR" sz="1600" i="1" dirty="0">
                <a:latin typeface="Helvetica" panose="020B0604020202020204" pitchFamily="34" charset="0"/>
                <a:cs typeface="Helvetica" panose="020B0604020202020204" pitchFamily="34" charset="0"/>
              </a:rPr>
              <a:t>= rapport de la [dépense énergétique de l’activité]/ [métabolisme de repos]</a:t>
            </a:r>
          </a:p>
        </p:txBody>
      </p:sp>
      <p:sp>
        <p:nvSpPr>
          <p:cNvPr id="23" name="Titre 22">
            <a:extLst>
              <a:ext uri="{FF2B5EF4-FFF2-40B4-BE49-F238E27FC236}">
                <a16:creationId xmlns:a16="http://schemas.microsoft.com/office/drawing/2014/main" id="{B41421F6-D495-E045-BA26-676F791ACE08}"/>
              </a:ext>
            </a:extLst>
          </p:cNvPr>
          <p:cNvSpPr>
            <a:spLocks noGrp="1"/>
          </p:cNvSpPr>
          <p:nvPr>
            <p:ph type="title"/>
          </p:nvPr>
        </p:nvSpPr>
        <p:spPr/>
        <p:txBody>
          <a:bodyPr anchor="b">
            <a:normAutofit fontScale="90000"/>
          </a:bodyPr>
          <a:lstStyle/>
          <a:p>
            <a:r>
              <a:rPr lang="fr-FR" sz="4000" dirty="0">
                <a:latin typeface="Helvetica" panose="020B0604020202020204" pitchFamily="34" charset="0"/>
                <a:cs typeface="Helvetica" panose="020B0604020202020204" pitchFamily="34" charset="0"/>
              </a:rPr>
              <a:t>Intensité d’activité physique relative</a:t>
            </a:r>
          </a:p>
        </p:txBody>
      </p:sp>
      <p:pic>
        <p:nvPicPr>
          <p:cNvPr id="2050" name="Picture 2" descr="Promener son chien | Gamm vert">
            <a:extLst>
              <a:ext uri="{FF2B5EF4-FFF2-40B4-BE49-F238E27FC236}">
                <a16:creationId xmlns:a16="http://schemas.microsoft.com/office/drawing/2014/main" id="{70FEA55B-D278-4E1D-BA57-2EE85375CD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3311" y="2498630"/>
            <a:ext cx="1428141" cy="950363"/>
          </a:xfrm>
          <a:prstGeom prst="rect">
            <a:avLst/>
          </a:prstGeom>
          <a:noFill/>
          <a:ln w="38100">
            <a:solidFill>
              <a:srgbClr val="EAF4FA"/>
            </a:solidFill>
          </a:ln>
          <a:extLst>
            <a:ext uri="{909E8E84-426E-40DD-AFC4-6F175D3DCCD1}">
              <a14:hiddenFill xmlns:a14="http://schemas.microsoft.com/office/drawing/2010/main">
                <a:solidFill>
                  <a:srgbClr val="FFFFFF"/>
                </a:solidFill>
              </a14:hiddenFill>
            </a:ext>
          </a:extLst>
        </p:spPr>
      </p:pic>
      <p:pic>
        <p:nvPicPr>
          <p:cNvPr id="2052" name="Picture 4" descr="QU&amp;#39;EST-CE QUE LA MARCHE NORDIQUE ?">
            <a:extLst>
              <a:ext uri="{FF2B5EF4-FFF2-40B4-BE49-F238E27FC236}">
                <a16:creationId xmlns:a16="http://schemas.microsoft.com/office/drawing/2014/main" id="{F5E665B9-6630-4D5F-8244-A05DD310B5D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173312" y="3619618"/>
            <a:ext cx="1428140" cy="1002089"/>
          </a:xfrm>
          <a:prstGeom prst="rect">
            <a:avLst/>
          </a:prstGeom>
          <a:noFill/>
          <a:ln w="38100">
            <a:solidFill>
              <a:srgbClr val="EAF4FA"/>
            </a:solidFill>
          </a:ln>
          <a:extLst>
            <a:ext uri="{909E8E84-426E-40DD-AFC4-6F175D3DCCD1}">
              <a14:hiddenFill xmlns:a14="http://schemas.microsoft.com/office/drawing/2010/main">
                <a:solidFill>
                  <a:srgbClr val="FFFFFF"/>
                </a:solidFill>
              </a14:hiddenFill>
            </a:ext>
          </a:extLst>
        </p:spPr>
      </p:pic>
      <p:pic>
        <p:nvPicPr>
          <p:cNvPr id="2054" name="Picture 6" descr="4 astuces pour améliorer vos entrainements en course à pied ? - Runner's  World">
            <a:extLst>
              <a:ext uri="{FF2B5EF4-FFF2-40B4-BE49-F238E27FC236}">
                <a16:creationId xmlns:a16="http://schemas.microsoft.com/office/drawing/2014/main" id="{0C00F84C-A961-4ABA-94D2-D0FE89E47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73311" y="4816578"/>
            <a:ext cx="1428141" cy="886951"/>
          </a:xfrm>
          <a:prstGeom prst="rect">
            <a:avLst/>
          </a:prstGeom>
          <a:noFill/>
          <a:ln w="38100">
            <a:solidFill>
              <a:srgbClr val="EAF4F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7238285"/>
      </p:ext>
    </p:extLst>
  </p:cSld>
  <p:clrMapOvr>
    <a:masterClrMapping/>
  </p:clrMapOvr>
  <mc:AlternateContent xmlns:mc="http://schemas.openxmlformats.org/markup-compatibility/2006" xmlns:p14="http://schemas.microsoft.com/office/powerpoint/2010/main">
    <mc:Choice Requires="p14">
      <p:transition spd="slow" p14:dur="1250" advClick="0" advTm="12000">
        <p14:flythrough dir="out"/>
      </p:transition>
    </mc:Choice>
    <mc:Fallback xmlns="">
      <p:transition spd="slow" advClick="0" advTm="12000">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393D7AA-2DE1-3F44-A2BC-38FD30036AB8}"/>
              </a:ext>
            </a:extLst>
          </p:cNvPr>
          <p:cNvSpPr>
            <a:spLocks noGrp="1"/>
          </p:cNvSpPr>
          <p:nvPr>
            <p:ph type="title"/>
          </p:nvPr>
        </p:nvSpPr>
        <p:spPr>
          <a:xfrm>
            <a:off x="287354" y="-38738"/>
            <a:ext cx="11617291" cy="1111615"/>
          </a:xfrm>
        </p:spPr>
        <p:txBody>
          <a:bodyPr anchor="b">
            <a:normAutofit/>
          </a:bodyPr>
          <a:lstStyle/>
          <a:p>
            <a:r>
              <a:rPr lang="fr-FR" sz="3600" dirty="0">
                <a:latin typeface="Helvetica" panose="020B0604020202020204" pitchFamily="34" charset="0"/>
                <a:cs typeface="Helvetica" panose="020B0604020202020204" pitchFamily="34" charset="0"/>
              </a:rPr>
              <a:t>Recommandations actuelles: APA et Cancer</a:t>
            </a:r>
          </a:p>
        </p:txBody>
      </p:sp>
      <p:sp>
        <p:nvSpPr>
          <p:cNvPr id="11" name="Espace réservé du contenu 10">
            <a:extLst>
              <a:ext uri="{FF2B5EF4-FFF2-40B4-BE49-F238E27FC236}">
                <a16:creationId xmlns:a16="http://schemas.microsoft.com/office/drawing/2014/main" id="{A46E12D1-528E-CF4F-9D7E-B1469F4702A5}"/>
              </a:ext>
            </a:extLst>
          </p:cNvPr>
          <p:cNvSpPr>
            <a:spLocks noGrp="1"/>
          </p:cNvSpPr>
          <p:nvPr>
            <p:ph sz="quarter" idx="10"/>
          </p:nvPr>
        </p:nvSpPr>
        <p:spPr>
          <a:xfrm>
            <a:off x="2804865" y="1759615"/>
            <a:ext cx="8932001" cy="2809825"/>
          </a:xfrm>
        </p:spPr>
        <p:txBody>
          <a:bodyPr>
            <a:normAutofit/>
          </a:bodyPr>
          <a:lstStyle/>
          <a:p>
            <a:pPr>
              <a:buFont typeface="Arial" panose="020B0604020202020204" pitchFamily="34" charset="0"/>
              <a:buChar char="•"/>
            </a:pPr>
            <a:r>
              <a:rPr lang="fr-FR" sz="2000" dirty="0">
                <a:latin typeface="Helvetica" panose="020B0604020202020204" pitchFamily="34" charset="0"/>
                <a:cs typeface="Helvetica" panose="020B0604020202020204" pitchFamily="34" charset="0"/>
              </a:rPr>
              <a:t>Les bénéfices démontrés et supérieurs aux risques.</a:t>
            </a:r>
          </a:p>
          <a:p>
            <a:pPr>
              <a:buFont typeface="Arial" panose="020B0604020202020204" pitchFamily="34" charset="0"/>
              <a:buChar char="•"/>
            </a:pPr>
            <a:r>
              <a:rPr lang="fr-FR" sz="2000" dirty="0">
                <a:latin typeface="Helvetica" panose="020B0604020202020204" pitchFamily="34" charset="0"/>
                <a:cs typeface="Helvetica" panose="020B0604020202020204" pitchFamily="34" charset="0"/>
              </a:rPr>
              <a:t>Éviter </a:t>
            </a:r>
            <a:r>
              <a:rPr lang="fr-FR" sz="2000" b="1" dirty="0">
                <a:solidFill>
                  <a:schemeClr val="accent1"/>
                </a:solidFill>
                <a:latin typeface="Helvetica" panose="020B0604020202020204" pitchFamily="34" charset="0"/>
                <a:cs typeface="Helvetica" panose="020B0604020202020204" pitchFamily="34" charset="0"/>
              </a:rPr>
              <a:t>l’</a:t>
            </a:r>
            <a:r>
              <a:rPr lang="fr-FR" sz="2000" b="1" dirty="0" err="1">
                <a:solidFill>
                  <a:schemeClr val="accent1"/>
                </a:solidFill>
                <a:latin typeface="Helvetica" panose="020B0604020202020204" pitchFamily="34" charset="0"/>
                <a:cs typeface="Helvetica" panose="020B0604020202020204" pitchFamily="34" charset="0"/>
              </a:rPr>
              <a:t>inactivite</a:t>
            </a:r>
            <a:r>
              <a:rPr lang="fr-FR" sz="2000" b="1" dirty="0">
                <a:solidFill>
                  <a:schemeClr val="accent1"/>
                </a:solidFill>
                <a:latin typeface="Helvetica" panose="020B0604020202020204" pitchFamily="34" charset="0"/>
                <a:cs typeface="Helvetica" panose="020B0604020202020204" pitchFamily="34" charset="0"/>
              </a:rPr>
              <a:t>́</a:t>
            </a:r>
            <a:r>
              <a:rPr lang="fr-FR" sz="2000" dirty="0">
                <a:latin typeface="Helvetica" panose="020B0604020202020204" pitchFamily="34" charset="0"/>
                <a:cs typeface="Helvetica" panose="020B0604020202020204" pitchFamily="34" charset="0"/>
              </a:rPr>
              <a:t> </a:t>
            </a:r>
            <a:r>
              <a:rPr lang="fr-FR" sz="2000" b="1" dirty="0">
                <a:solidFill>
                  <a:schemeClr val="accent1"/>
                </a:solidFill>
                <a:latin typeface="Helvetica" panose="020B0604020202020204" pitchFamily="34" charset="0"/>
                <a:cs typeface="Helvetica" panose="020B0604020202020204" pitchFamily="34" charset="0"/>
              </a:rPr>
              <a:t>physique </a:t>
            </a:r>
            <a:r>
              <a:rPr lang="fr-FR" sz="2000" dirty="0">
                <a:latin typeface="Helvetica" panose="020B0604020202020204" pitchFamily="34" charset="0"/>
                <a:cs typeface="Helvetica" panose="020B0604020202020204" pitchFamily="34" charset="0"/>
              </a:rPr>
              <a:t>tant que l’AP n’aggrave pas ses symptômes.</a:t>
            </a:r>
          </a:p>
          <a:p>
            <a:pPr>
              <a:buFont typeface="Arial" panose="020B0604020202020204" pitchFamily="34" charset="0"/>
              <a:buChar char="•"/>
            </a:pPr>
            <a:r>
              <a:rPr lang="fr-FR" sz="2000" dirty="0">
                <a:latin typeface="Helvetica" panose="020B0604020202020204" pitchFamily="34" charset="0"/>
                <a:cs typeface="Helvetica" panose="020B0604020202020204" pitchFamily="34" charset="0"/>
              </a:rPr>
              <a:t>l’AP doit être </a:t>
            </a:r>
            <a:r>
              <a:rPr lang="fr-FR" sz="2000" b="1" dirty="0">
                <a:solidFill>
                  <a:schemeClr val="accent1"/>
                </a:solidFill>
                <a:latin typeface="Helvetica" panose="020B0604020202020204" pitchFamily="34" charset="0"/>
                <a:cs typeface="Helvetica" panose="020B0604020202020204" pitchFamily="34" charset="0"/>
              </a:rPr>
              <a:t>personnalisée, raisonnée et adaptée</a:t>
            </a:r>
            <a:r>
              <a:rPr lang="fr-FR" sz="2000" dirty="0">
                <a:latin typeface="Helvetica" panose="020B0604020202020204" pitchFamily="34" charset="0"/>
                <a:cs typeface="Helvetica" panose="020B0604020202020204" pitchFamily="34" charset="0"/>
              </a:rPr>
              <a:t> à la condition physique, à l’état de santé et aux risques du patient. </a:t>
            </a:r>
          </a:p>
          <a:p>
            <a:pPr>
              <a:buFont typeface="Arial" panose="020B0604020202020204" pitchFamily="34" charset="0"/>
              <a:buChar char="•"/>
            </a:pPr>
            <a:r>
              <a:rPr lang="fr-FR" sz="2000" dirty="0">
                <a:latin typeface="Helvetica" panose="020B0604020202020204" pitchFamily="34" charset="0"/>
                <a:cs typeface="Helvetica" panose="020B0604020202020204" pitchFamily="34" charset="0"/>
              </a:rPr>
              <a:t>Les intensités de l’AP doivent être prescrites en </a:t>
            </a:r>
            <a:r>
              <a:rPr lang="fr-FR" sz="2000" b="1" dirty="0">
                <a:solidFill>
                  <a:schemeClr val="accent1"/>
                </a:solidFill>
                <a:latin typeface="Helvetica" panose="020B0604020202020204" pitchFamily="34" charset="0"/>
                <a:cs typeface="Helvetica" panose="020B0604020202020204" pitchFamily="34" charset="0"/>
              </a:rPr>
              <a:t>intensité relative</a:t>
            </a:r>
            <a:r>
              <a:rPr lang="fr-FR" sz="2000" dirty="0">
                <a:solidFill>
                  <a:srgbClr val="4686BF"/>
                </a:solidFill>
                <a:latin typeface="Helvetica" panose="020B0604020202020204" pitchFamily="34" charset="0"/>
                <a:cs typeface="Helvetica" panose="020B0604020202020204" pitchFamily="34" charset="0"/>
              </a:rPr>
              <a:t>.</a:t>
            </a:r>
          </a:p>
          <a:p>
            <a:pPr>
              <a:buFont typeface="Arial" panose="020B0604020202020204" pitchFamily="34" charset="0"/>
              <a:buChar char="•"/>
            </a:pPr>
            <a:r>
              <a:rPr lang="fr-FR" sz="2000" dirty="0">
                <a:latin typeface="Helvetica" panose="020B0604020202020204" pitchFamily="34" charset="0"/>
                <a:cs typeface="Helvetica" panose="020B0604020202020204" pitchFamily="34" charset="0"/>
              </a:rPr>
              <a:t>La fatigue ne doit pas être un frein à la prescription d’AP</a:t>
            </a:r>
          </a:p>
        </p:txBody>
      </p:sp>
      <p:sp>
        <p:nvSpPr>
          <p:cNvPr id="5" name="Rectangle 4">
            <a:extLst>
              <a:ext uri="{FF2B5EF4-FFF2-40B4-BE49-F238E27FC236}">
                <a16:creationId xmlns:a16="http://schemas.microsoft.com/office/drawing/2014/main" id="{E55A3AB2-DAAC-7B46-B7D1-3908632FCE1B}"/>
              </a:ext>
            </a:extLst>
          </p:cNvPr>
          <p:cNvSpPr/>
          <p:nvPr/>
        </p:nvSpPr>
        <p:spPr>
          <a:xfrm>
            <a:off x="7530029" y="6033153"/>
            <a:ext cx="4572000" cy="307777"/>
          </a:xfrm>
          <a:prstGeom prst="rect">
            <a:avLst/>
          </a:prstGeom>
        </p:spPr>
        <p:txBody>
          <a:bodyPr>
            <a:spAutoFit/>
          </a:body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fr-FR" sz="1400" b="0" i="1" u="none" strike="noStrike" kern="0" cap="none" spc="0" normalizeH="0" baseline="0" noProof="0" dirty="0">
                <a:ln>
                  <a:noFill/>
                </a:ln>
                <a:solidFill>
                  <a:srgbClr val="000000">
                    <a:lumMod val="50000"/>
                    <a:lumOff val="50000"/>
                  </a:srgbClr>
                </a:solidFill>
                <a:effectLst/>
                <a:uLnTx/>
                <a:uFillTx/>
              </a:rPr>
              <a:t>INCA (2017) ASCO (2018) HAS (2019) </a:t>
            </a:r>
          </a:p>
        </p:txBody>
      </p:sp>
      <p:sp>
        <p:nvSpPr>
          <p:cNvPr id="12" name="ZoneTexte 11">
            <a:extLst>
              <a:ext uri="{FF2B5EF4-FFF2-40B4-BE49-F238E27FC236}">
                <a16:creationId xmlns:a16="http://schemas.microsoft.com/office/drawing/2014/main" id="{832F2EE6-3F7A-B942-A9E8-CED4DAE51A1B}"/>
              </a:ext>
            </a:extLst>
          </p:cNvPr>
          <p:cNvSpPr txBox="1"/>
          <p:nvPr/>
        </p:nvSpPr>
        <p:spPr>
          <a:xfrm>
            <a:off x="877015" y="4501412"/>
            <a:ext cx="10746444" cy="1015663"/>
          </a:xfrm>
          <a:prstGeom prst="rect">
            <a:avLst/>
          </a:prstGeom>
          <a:solidFill>
            <a:srgbClr val="FFF2CC"/>
          </a:solidFill>
          <a:ln w="12700" cap="flat" cmpd="sng" algn="ctr">
            <a:no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wrap="square" rtlCol="0">
            <a:spAutoFit/>
          </a:bodyPr>
          <a:lstStyle/>
          <a:p>
            <a:pPr algn="ctr"/>
            <a:r>
              <a:rPr lang="fr-FR" sz="2000" dirty="0">
                <a:solidFill>
                  <a:schemeClr val="tx1"/>
                </a:solidFill>
              </a:rPr>
              <a:t>AP légère quotidienne </a:t>
            </a:r>
          </a:p>
          <a:p>
            <a:pPr algn="ctr"/>
            <a:r>
              <a:rPr lang="fr-FR" sz="2000" b="1" dirty="0">
                <a:solidFill>
                  <a:srgbClr val="4686BF"/>
                </a:solidFill>
              </a:rPr>
              <a:t>+</a:t>
            </a:r>
          </a:p>
          <a:p>
            <a:pPr algn="ctr"/>
            <a:r>
              <a:rPr lang="fr-FR" sz="2000" dirty="0">
                <a:solidFill>
                  <a:schemeClr val="tx1"/>
                </a:solidFill>
              </a:rPr>
              <a:t>150 min d’AP intensité modérée/ semaine </a:t>
            </a:r>
            <a:r>
              <a:rPr lang="fr-FR" sz="2000" b="1" dirty="0">
                <a:solidFill>
                  <a:srgbClr val="4686BF"/>
                </a:solidFill>
              </a:rPr>
              <a:t>ou</a:t>
            </a:r>
            <a:r>
              <a:rPr lang="fr-FR" sz="2000" b="1" dirty="0">
                <a:solidFill>
                  <a:schemeClr val="tx1"/>
                </a:solidFill>
              </a:rPr>
              <a:t> </a:t>
            </a:r>
            <a:r>
              <a:rPr lang="fr-FR" sz="2000" dirty="0">
                <a:solidFill>
                  <a:schemeClr val="tx1"/>
                </a:solidFill>
              </a:rPr>
              <a:t>75 min de d’AP d’intensité élevée / semaine </a:t>
            </a:r>
          </a:p>
        </p:txBody>
      </p:sp>
      <p:pic>
        <p:nvPicPr>
          <p:cNvPr id="15" name="Image 14">
            <a:extLst>
              <a:ext uri="{FF2B5EF4-FFF2-40B4-BE49-F238E27FC236}">
                <a16:creationId xmlns:a16="http://schemas.microsoft.com/office/drawing/2014/main" id="{CB81E07B-186C-844B-ACD5-B66DEA6F227B}"/>
              </a:ext>
            </a:extLst>
          </p:cNvPr>
          <p:cNvPicPr>
            <a:picLocks noChangeAspect="1"/>
          </p:cNvPicPr>
          <p:nvPr/>
        </p:nvPicPr>
        <p:blipFill>
          <a:blip r:embed="rId2"/>
          <a:stretch>
            <a:fillRect/>
          </a:stretch>
        </p:blipFill>
        <p:spPr>
          <a:xfrm>
            <a:off x="339741" y="1885984"/>
            <a:ext cx="2211092" cy="832614"/>
          </a:xfrm>
          <a:prstGeom prst="rect">
            <a:avLst/>
          </a:prstGeom>
        </p:spPr>
      </p:pic>
    </p:spTree>
    <p:extLst>
      <p:ext uri="{BB962C8B-B14F-4D97-AF65-F5344CB8AC3E}">
        <p14:creationId xmlns:p14="http://schemas.microsoft.com/office/powerpoint/2010/main" val="4132196758"/>
      </p:ext>
    </p:extLst>
  </p:cSld>
  <p:clrMapOvr>
    <a:masterClrMapping/>
  </p:clrMapOvr>
  <mc:AlternateContent xmlns:mc="http://schemas.openxmlformats.org/markup-compatibility/2006" xmlns:p14="http://schemas.microsoft.com/office/powerpoint/2010/main">
    <mc:Choice Requires="p14">
      <p:transition spd="slow" p14:dur="1250" advClick="0" advTm="11000">
        <p14:flythrough dir="out"/>
      </p:transition>
    </mc:Choice>
    <mc:Fallback xmlns="">
      <p:transition spd="slow" advClick="0" advTm="11000">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Placeholder 1">
            <a:extLst>
              <a:ext uri="{FF2B5EF4-FFF2-40B4-BE49-F238E27FC236}">
                <a16:creationId xmlns:a16="http://schemas.microsoft.com/office/drawing/2014/main" id="{16AA76BD-EE18-5949-9A6D-FB68A0F98E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397331" y="553300"/>
            <a:ext cx="10224712" cy="5751400"/>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p:spPr>
      </p:pic>
      <p:grpSp>
        <p:nvGrpSpPr>
          <p:cNvPr id="2" name="Group 1">
            <a:extLst>
              <a:ext uri="{FF2B5EF4-FFF2-40B4-BE49-F238E27FC236}">
                <a16:creationId xmlns:a16="http://schemas.microsoft.com/office/drawing/2014/main" id="{90406112-33DE-4CF0-9926-18EE6DFCE321}"/>
              </a:ext>
            </a:extLst>
          </p:cNvPr>
          <p:cNvGrpSpPr/>
          <p:nvPr/>
        </p:nvGrpSpPr>
        <p:grpSpPr>
          <a:xfrm>
            <a:off x="1101213" y="2296033"/>
            <a:ext cx="3398218" cy="2265934"/>
            <a:chOff x="1101213" y="1658459"/>
            <a:chExt cx="3398218" cy="2265934"/>
          </a:xfrm>
        </p:grpSpPr>
        <p:sp>
          <p:nvSpPr>
            <p:cNvPr id="1457" name="TextBox 1456">
              <a:extLst>
                <a:ext uri="{FF2B5EF4-FFF2-40B4-BE49-F238E27FC236}">
                  <a16:creationId xmlns:a16="http://schemas.microsoft.com/office/drawing/2014/main" id="{040A7548-1F80-47D5-B307-93A61ADE5BBD}"/>
                </a:ext>
              </a:extLst>
            </p:cNvPr>
            <p:cNvSpPr txBox="1"/>
            <p:nvPr/>
          </p:nvSpPr>
          <p:spPr>
            <a:xfrm>
              <a:off x="1101213" y="1985401"/>
              <a:ext cx="3398218" cy="1938992"/>
            </a:xfrm>
            <a:prstGeom prst="rect">
              <a:avLst/>
            </a:prstGeom>
            <a:noFill/>
          </p:spPr>
          <p:txBody>
            <a:bodyPr wrap="square" rtlCol="0">
              <a:spAutoFit/>
            </a:bodyPr>
            <a:lstStyle/>
            <a:p>
              <a:r>
                <a:rPr lang="en-US" sz="6000" dirty="0">
                  <a:solidFill>
                    <a:schemeClr val="tx1">
                      <a:lumMod val="65000"/>
                      <a:lumOff val="35000"/>
                    </a:schemeClr>
                  </a:solidFill>
                  <a:latin typeface="Trebuchet MS" panose="020B0703020202090204" pitchFamily="34" charset="0"/>
                </a:rPr>
                <a:t>Acteurs</a:t>
              </a:r>
            </a:p>
            <a:p>
              <a:r>
                <a:rPr lang="en-US" sz="60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de santé</a:t>
              </a:r>
            </a:p>
          </p:txBody>
        </p:sp>
        <p:sp>
          <p:nvSpPr>
            <p:cNvPr id="1458" name="TextBox 1457">
              <a:extLst>
                <a:ext uri="{FF2B5EF4-FFF2-40B4-BE49-F238E27FC236}">
                  <a16:creationId xmlns:a16="http://schemas.microsoft.com/office/drawing/2014/main" id="{5A7C7A54-FAC1-440C-A827-B6E3A8B797EF}"/>
                </a:ext>
              </a:extLst>
            </p:cNvPr>
            <p:cNvSpPr txBox="1"/>
            <p:nvPr/>
          </p:nvSpPr>
          <p:spPr>
            <a:xfrm>
              <a:off x="1101213" y="1658459"/>
              <a:ext cx="3398218" cy="461665"/>
            </a:xfrm>
            <a:prstGeom prst="rect">
              <a:avLst/>
            </a:prstGeom>
            <a:noFill/>
          </p:spPr>
          <p:txBody>
            <a:bodyPr wrap="square" rtlCol="0">
              <a:spAutoFit/>
            </a:bodyPr>
            <a:lstStyle/>
            <a:p>
              <a:r>
                <a:rPr lang="en-US" sz="2400" spc="300" dirty="0">
                  <a:solidFill>
                    <a:schemeClr val="bg1">
                      <a:lumMod val="65000"/>
                    </a:schemeClr>
                  </a:solidFill>
                  <a:latin typeface="Helvetica" pitchFamily="2" charset="0"/>
                </a:rPr>
                <a:t>PARTIE 2</a:t>
              </a:r>
            </a:p>
          </p:txBody>
        </p:sp>
      </p:grpSp>
    </p:spTree>
    <p:extLst>
      <p:ext uri="{BB962C8B-B14F-4D97-AF65-F5344CB8AC3E}">
        <p14:creationId xmlns:p14="http://schemas.microsoft.com/office/powerpoint/2010/main" val="3229853344"/>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FAA5EF65-2611-4E63-A998-9699E21B9EC0}"/>
              </a:ext>
            </a:extLst>
          </p:cNvPr>
          <p:cNvSpPr/>
          <p:nvPr/>
        </p:nvSpPr>
        <p:spPr>
          <a:xfrm>
            <a:off x="0" y="1596572"/>
            <a:ext cx="4060006" cy="3672114"/>
          </a:xfrm>
          <a:prstGeom prst="rect">
            <a:avLst/>
          </a:prstGeom>
          <a:gradFill flip="none" rotWithShape="1">
            <a:gsLst>
              <a:gs pos="0">
                <a:schemeClr val="accent1"/>
              </a:gs>
              <a:gs pos="9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3" name="Straight Connector 2">
            <a:extLst>
              <a:ext uri="{FF2B5EF4-FFF2-40B4-BE49-F238E27FC236}">
                <a16:creationId xmlns:a16="http://schemas.microsoft.com/office/drawing/2014/main" id="{F17A598D-E860-4260-B42C-1EB05B49626E}"/>
              </a:ext>
            </a:extLst>
          </p:cNvPr>
          <p:cNvCxnSpPr>
            <a:cxnSpLocks/>
          </p:cNvCxnSpPr>
          <p:nvPr/>
        </p:nvCxnSpPr>
        <p:spPr>
          <a:xfrm>
            <a:off x="6096000" y="1349653"/>
            <a:ext cx="0" cy="5508347"/>
          </a:xfrm>
          <a:prstGeom prst="line">
            <a:avLst/>
          </a:prstGeom>
          <a:ln w="19050">
            <a:solidFill>
              <a:schemeClr val="bg1">
                <a:lumMod val="85000"/>
              </a:schemeClr>
            </a:solidFill>
            <a:headEnd type="non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754F225D-293D-4B7C-9B80-B90060B6E8AF}"/>
              </a:ext>
            </a:extLst>
          </p:cNvPr>
          <p:cNvSpPr txBox="1"/>
          <p:nvPr/>
        </p:nvSpPr>
        <p:spPr>
          <a:xfrm>
            <a:off x="7320852" y="3051476"/>
            <a:ext cx="4121822" cy="3269806"/>
          </a:xfrm>
          <a:prstGeom prst="rect">
            <a:avLst/>
          </a:prstGeom>
          <a:noFill/>
        </p:spPr>
        <p:txBody>
          <a:bodyPr wrap="square" rtlCol="0">
            <a:spAutoFit/>
          </a:bodyPr>
          <a:lstStyle/>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Fréquence adaptée au stade de la maladie et à l’ancienneté du mélanome</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Education du patient </a:t>
            </a:r>
            <a:r>
              <a:rPr lang="en-US" sz="1600" b="1" dirty="0">
                <a:solidFill>
                  <a:schemeClr val="tx1">
                    <a:lumMod val="65000"/>
                    <a:lumOff val="35000"/>
                  </a:schemeClr>
                </a:solidFill>
                <a:latin typeface="Helvetica" pitchFamily="2" charset="0"/>
              </a:rPr>
              <a:t>à l’auto-inspection/ l’auto-depistage</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Conseils de </a:t>
            </a:r>
            <a:r>
              <a:rPr lang="en-US" sz="1600" b="1" dirty="0">
                <a:solidFill>
                  <a:schemeClr val="tx1">
                    <a:lumMod val="65000"/>
                    <a:lumOff val="35000"/>
                  </a:schemeClr>
                </a:solidFill>
                <a:latin typeface="Helvetica" pitchFamily="2" charset="0"/>
              </a:rPr>
              <a:t>photoprotection</a:t>
            </a:r>
            <a:r>
              <a:rPr lang="en-US" sz="1600" dirty="0">
                <a:solidFill>
                  <a:schemeClr val="tx1">
                    <a:lumMod val="65000"/>
                    <a:lumOff val="35000"/>
                  </a:schemeClr>
                </a:solidFill>
                <a:latin typeface="Helvetica" pitchFamily="2" charset="0"/>
              </a:rPr>
              <a:t>, sensibilisation au </a:t>
            </a:r>
            <a:r>
              <a:rPr lang="en-US" sz="1600" b="1" dirty="0">
                <a:solidFill>
                  <a:schemeClr val="tx1">
                    <a:lumMod val="65000"/>
                    <a:lumOff val="35000"/>
                  </a:schemeClr>
                </a:solidFill>
                <a:latin typeface="Helvetica" pitchFamily="2" charset="0"/>
              </a:rPr>
              <a:t>dépistage des apparentés</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latin typeface="Helvetica" pitchFamily="2" charset="0"/>
            </a:endParaRPr>
          </a:p>
        </p:txBody>
      </p:sp>
      <p:sp>
        <p:nvSpPr>
          <p:cNvPr id="35" name="TextBox 34">
            <a:extLst>
              <a:ext uri="{FF2B5EF4-FFF2-40B4-BE49-F238E27FC236}">
                <a16:creationId xmlns:a16="http://schemas.microsoft.com/office/drawing/2014/main" id="{4846AA50-13FC-4C90-B5DC-A81A4D05BE0A}"/>
              </a:ext>
            </a:extLst>
          </p:cNvPr>
          <p:cNvSpPr txBox="1"/>
          <p:nvPr/>
        </p:nvSpPr>
        <p:spPr>
          <a:xfrm>
            <a:off x="7320853" y="1596572"/>
            <a:ext cx="3398218" cy="1292662"/>
          </a:xfrm>
          <a:prstGeom prst="rect">
            <a:avLst/>
          </a:prstGeom>
          <a:noFill/>
        </p:spPr>
        <p:txBody>
          <a:bodyPr wrap="square" rtlCol="0">
            <a:spAutoFit/>
          </a:bodyPr>
          <a:lstStyle/>
          <a:p>
            <a:r>
              <a:rPr lang="en-US" sz="2600" dirty="0">
                <a:solidFill>
                  <a:schemeClr val="tx1">
                    <a:lumMod val="65000"/>
                    <a:lumOff val="35000"/>
                  </a:schemeClr>
                </a:solidFill>
                <a:latin typeface="Trebuchet MS" panose="020B0703020202090204" pitchFamily="34" charset="0"/>
              </a:rPr>
              <a:t>Dans tous les cas :</a:t>
            </a:r>
          </a:p>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examen clinique</a:t>
            </a:r>
          </a:p>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dermatologique</a:t>
            </a:r>
          </a:p>
        </p:txBody>
      </p:sp>
      <p:sp>
        <p:nvSpPr>
          <p:cNvPr id="43" name="Oval 42">
            <a:extLst>
              <a:ext uri="{FF2B5EF4-FFF2-40B4-BE49-F238E27FC236}">
                <a16:creationId xmlns:a16="http://schemas.microsoft.com/office/drawing/2014/main" id="{72329184-35B0-48CC-B671-2212E83AA932}"/>
              </a:ext>
            </a:extLst>
          </p:cNvPr>
          <p:cNvSpPr/>
          <p:nvPr/>
        </p:nvSpPr>
        <p:spPr>
          <a:xfrm>
            <a:off x="6053137" y="4111851"/>
            <a:ext cx="85726" cy="85726"/>
          </a:xfrm>
          <a:prstGeom prst="ellipse">
            <a:avLst/>
          </a:prstGeom>
          <a:solidFill>
            <a:schemeClr val="accent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45" name="Group 44">
            <a:extLst>
              <a:ext uri="{FF2B5EF4-FFF2-40B4-BE49-F238E27FC236}">
                <a16:creationId xmlns:a16="http://schemas.microsoft.com/office/drawing/2014/main" id="{0052695F-576A-4FA8-A728-34AEA1D46723}"/>
              </a:ext>
            </a:extLst>
          </p:cNvPr>
          <p:cNvGrpSpPr/>
          <p:nvPr/>
        </p:nvGrpSpPr>
        <p:grpSpPr>
          <a:xfrm>
            <a:off x="5875790" y="1040037"/>
            <a:ext cx="440420" cy="440420"/>
            <a:chOff x="5875790" y="1216102"/>
            <a:chExt cx="440420" cy="440420"/>
          </a:xfrm>
        </p:grpSpPr>
        <p:sp>
          <p:nvSpPr>
            <p:cNvPr id="41" name="Oval 40">
              <a:extLst>
                <a:ext uri="{FF2B5EF4-FFF2-40B4-BE49-F238E27FC236}">
                  <a16:creationId xmlns:a16="http://schemas.microsoft.com/office/drawing/2014/main" id="{58F52701-E033-45BD-833D-D401E6E08074}"/>
                </a:ext>
              </a:extLst>
            </p:cNvPr>
            <p:cNvSpPr/>
            <p:nvPr/>
          </p:nvSpPr>
          <p:spPr>
            <a:xfrm>
              <a:off x="5875790" y="1216102"/>
              <a:ext cx="440420" cy="440420"/>
            </a:xfrm>
            <a:prstGeom prst="ellipse">
              <a:avLst/>
            </a:prstGeom>
            <a:solidFill>
              <a:schemeClr val="bg1"/>
            </a:solidFill>
            <a:ln>
              <a:noFill/>
            </a:ln>
            <a:effectLst>
              <a:outerShdw blurRad="368300" dist="101600" dir="5400000" sx="73000" sy="73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4" name="Freeform 39">
              <a:extLst>
                <a:ext uri="{FF2B5EF4-FFF2-40B4-BE49-F238E27FC236}">
                  <a16:creationId xmlns:a16="http://schemas.microsoft.com/office/drawing/2014/main" id="{564796DE-C631-44D0-AE60-94DA65940B43}"/>
                </a:ext>
              </a:extLst>
            </p:cNvPr>
            <p:cNvSpPr>
              <a:spLocks noChangeArrowheads="1"/>
            </p:cNvSpPr>
            <p:nvPr/>
          </p:nvSpPr>
          <p:spPr bwMode="auto">
            <a:xfrm>
              <a:off x="6006596" y="1346908"/>
              <a:ext cx="178810" cy="178810"/>
            </a:xfrm>
            <a:custGeom>
              <a:avLst/>
              <a:gdLst>
                <a:gd name="T0" fmla="*/ 179752 w 444"/>
                <a:gd name="T1" fmla="*/ 23877 h 444"/>
                <a:gd name="T2" fmla="*/ 179752 w 444"/>
                <a:gd name="T3" fmla="*/ 23877 h 444"/>
                <a:gd name="T4" fmla="*/ 167589 w 444"/>
                <a:gd name="T5" fmla="*/ 23877 h 444"/>
                <a:gd name="T6" fmla="*/ 167589 w 444"/>
                <a:gd name="T7" fmla="*/ 44150 h 444"/>
                <a:gd name="T8" fmla="*/ 131998 w 444"/>
                <a:gd name="T9" fmla="*/ 44150 h 444"/>
                <a:gd name="T10" fmla="*/ 131998 w 444"/>
                <a:gd name="T11" fmla="*/ 23877 h 444"/>
                <a:gd name="T12" fmla="*/ 68027 w 444"/>
                <a:gd name="T13" fmla="*/ 23877 h 444"/>
                <a:gd name="T14" fmla="*/ 68027 w 444"/>
                <a:gd name="T15" fmla="*/ 44150 h 444"/>
                <a:gd name="T16" fmla="*/ 31986 w 444"/>
                <a:gd name="T17" fmla="*/ 44150 h 444"/>
                <a:gd name="T18" fmla="*/ 31986 w 444"/>
                <a:gd name="T19" fmla="*/ 23877 h 444"/>
                <a:gd name="T20" fmla="*/ 20273 w 444"/>
                <a:gd name="T21" fmla="*/ 23877 h 444"/>
                <a:gd name="T22" fmla="*/ 0 w 444"/>
                <a:gd name="T23" fmla="*/ 44150 h 444"/>
                <a:gd name="T24" fmla="*/ 0 w 444"/>
                <a:gd name="T25" fmla="*/ 179752 h 444"/>
                <a:gd name="T26" fmla="*/ 20273 w 444"/>
                <a:gd name="T27" fmla="*/ 199574 h 444"/>
                <a:gd name="T28" fmla="*/ 179752 w 444"/>
                <a:gd name="T29" fmla="*/ 199574 h 444"/>
                <a:gd name="T30" fmla="*/ 199574 w 444"/>
                <a:gd name="T31" fmla="*/ 179752 h 444"/>
                <a:gd name="T32" fmla="*/ 199574 w 444"/>
                <a:gd name="T33" fmla="*/ 44150 h 444"/>
                <a:gd name="T34" fmla="*/ 179752 w 444"/>
                <a:gd name="T35" fmla="*/ 23877 h 444"/>
                <a:gd name="T36" fmla="*/ 179752 w 444"/>
                <a:gd name="T37" fmla="*/ 179752 h 444"/>
                <a:gd name="T38" fmla="*/ 179752 w 444"/>
                <a:gd name="T39" fmla="*/ 179752 h 444"/>
                <a:gd name="T40" fmla="*/ 20273 w 444"/>
                <a:gd name="T41" fmla="*/ 179752 h 444"/>
                <a:gd name="T42" fmla="*/ 20273 w 444"/>
                <a:gd name="T43" fmla="*/ 88299 h 444"/>
                <a:gd name="T44" fmla="*/ 179752 w 444"/>
                <a:gd name="T45" fmla="*/ 88299 h 444"/>
                <a:gd name="T46" fmla="*/ 179752 w 444"/>
                <a:gd name="T47" fmla="*/ 179752 h 444"/>
                <a:gd name="T48" fmla="*/ 55863 w 444"/>
                <a:gd name="T49" fmla="*/ 0 h 444"/>
                <a:gd name="T50" fmla="*/ 55863 w 444"/>
                <a:gd name="T51" fmla="*/ 0 h 444"/>
                <a:gd name="T52" fmla="*/ 40095 w 444"/>
                <a:gd name="T53" fmla="*/ 0 h 444"/>
                <a:gd name="T54" fmla="*/ 40095 w 444"/>
                <a:gd name="T55" fmla="*/ 40095 h 444"/>
                <a:gd name="T56" fmla="*/ 55863 w 444"/>
                <a:gd name="T57" fmla="*/ 40095 h 444"/>
                <a:gd name="T58" fmla="*/ 55863 w 444"/>
                <a:gd name="T59" fmla="*/ 0 h 444"/>
                <a:gd name="T60" fmla="*/ 159479 w 444"/>
                <a:gd name="T61" fmla="*/ 0 h 444"/>
                <a:gd name="T62" fmla="*/ 159479 w 444"/>
                <a:gd name="T63" fmla="*/ 0 h 444"/>
                <a:gd name="T64" fmla="*/ 143712 w 444"/>
                <a:gd name="T65" fmla="*/ 0 h 444"/>
                <a:gd name="T66" fmla="*/ 143712 w 444"/>
                <a:gd name="T67" fmla="*/ 40095 h 444"/>
                <a:gd name="T68" fmla="*/ 159479 w 444"/>
                <a:gd name="T69" fmla="*/ 40095 h 444"/>
                <a:gd name="T70" fmla="*/ 159479 w 444"/>
                <a:gd name="T71" fmla="*/ 0 h 44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0" t="0" r="r" b="b"/>
              <a:pathLst>
                <a:path w="444" h="444">
                  <a:moveTo>
                    <a:pt x="399" y="53"/>
                  </a:moveTo>
                  <a:lnTo>
                    <a:pt x="399" y="53"/>
                  </a:lnTo>
                  <a:cubicBezTo>
                    <a:pt x="372" y="53"/>
                    <a:pt x="372" y="53"/>
                    <a:pt x="372" y="53"/>
                  </a:cubicBezTo>
                  <a:cubicBezTo>
                    <a:pt x="372" y="98"/>
                    <a:pt x="372" y="98"/>
                    <a:pt x="372" y="98"/>
                  </a:cubicBezTo>
                  <a:cubicBezTo>
                    <a:pt x="293" y="98"/>
                    <a:pt x="293" y="98"/>
                    <a:pt x="293" y="98"/>
                  </a:cubicBezTo>
                  <a:cubicBezTo>
                    <a:pt x="293" y="53"/>
                    <a:pt x="293" y="53"/>
                    <a:pt x="293" y="53"/>
                  </a:cubicBezTo>
                  <a:cubicBezTo>
                    <a:pt x="151" y="53"/>
                    <a:pt x="151" y="53"/>
                    <a:pt x="151" y="53"/>
                  </a:cubicBezTo>
                  <a:cubicBezTo>
                    <a:pt x="151" y="98"/>
                    <a:pt x="151" y="98"/>
                    <a:pt x="151" y="98"/>
                  </a:cubicBezTo>
                  <a:cubicBezTo>
                    <a:pt x="71" y="98"/>
                    <a:pt x="71" y="98"/>
                    <a:pt x="71" y="98"/>
                  </a:cubicBezTo>
                  <a:cubicBezTo>
                    <a:pt x="71" y="53"/>
                    <a:pt x="71" y="53"/>
                    <a:pt x="71" y="53"/>
                  </a:cubicBezTo>
                  <a:cubicBezTo>
                    <a:pt x="45" y="53"/>
                    <a:pt x="45" y="53"/>
                    <a:pt x="45" y="53"/>
                  </a:cubicBezTo>
                  <a:cubicBezTo>
                    <a:pt x="18" y="53"/>
                    <a:pt x="0" y="71"/>
                    <a:pt x="0" y="98"/>
                  </a:cubicBezTo>
                  <a:cubicBezTo>
                    <a:pt x="0" y="399"/>
                    <a:pt x="0" y="399"/>
                    <a:pt x="0" y="399"/>
                  </a:cubicBezTo>
                  <a:cubicBezTo>
                    <a:pt x="0" y="425"/>
                    <a:pt x="18" y="443"/>
                    <a:pt x="45" y="443"/>
                  </a:cubicBezTo>
                  <a:cubicBezTo>
                    <a:pt x="399" y="443"/>
                    <a:pt x="399" y="443"/>
                    <a:pt x="399" y="443"/>
                  </a:cubicBezTo>
                  <a:cubicBezTo>
                    <a:pt x="425" y="443"/>
                    <a:pt x="443" y="425"/>
                    <a:pt x="443" y="399"/>
                  </a:cubicBezTo>
                  <a:cubicBezTo>
                    <a:pt x="443" y="98"/>
                    <a:pt x="443" y="98"/>
                    <a:pt x="443" y="98"/>
                  </a:cubicBezTo>
                  <a:cubicBezTo>
                    <a:pt x="443" y="71"/>
                    <a:pt x="425" y="53"/>
                    <a:pt x="399" y="53"/>
                  </a:cubicBezTo>
                  <a:close/>
                  <a:moveTo>
                    <a:pt x="399" y="399"/>
                  </a:moveTo>
                  <a:lnTo>
                    <a:pt x="399" y="399"/>
                  </a:lnTo>
                  <a:cubicBezTo>
                    <a:pt x="45" y="399"/>
                    <a:pt x="45" y="399"/>
                    <a:pt x="45" y="399"/>
                  </a:cubicBezTo>
                  <a:cubicBezTo>
                    <a:pt x="45" y="196"/>
                    <a:pt x="45" y="196"/>
                    <a:pt x="45" y="196"/>
                  </a:cubicBezTo>
                  <a:cubicBezTo>
                    <a:pt x="399" y="196"/>
                    <a:pt x="399" y="196"/>
                    <a:pt x="399" y="196"/>
                  </a:cubicBezTo>
                  <a:lnTo>
                    <a:pt x="399" y="399"/>
                  </a:lnTo>
                  <a:close/>
                  <a:moveTo>
                    <a:pt x="124" y="0"/>
                  </a:moveTo>
                  <a:lnTo>
                    <a:pt x="124" y="0"/>
                  </a:lnTo>
                  <a:cubicBezTo>
                    <a:pt x="89" y="0"/>
                    <a:pt x="89" y="0"/>
                    <a:pt x="89" y="0"/>
                  </a:cubicBezTo>
                  <a:cubicBezTo>
                    <a:pt x="89" y="89"/>
                    <a:pt x="89" y="89"/>
                    <a:pt x="89" y="89"/>
                  </a:cubicBezTo>
                  <a:cubicBezTo>
                    <a:pt x="124" y="89"/>
                    <a:pt x="124" y="89"/>
                    <a:pt x="124" y="89"/>
                  </a:cubicBezTo>
                  <a:lnTo>
                    <a:pt x="124" y="0"/>
                  </a:lnTo>
                  <a:close/>
                  <a:moveTo>
                    <a:pt x="354" y="0"/>
                  </a:moveTo>
                  <a:lnTo>
                    <a:pt x="354" y="0"/>
                  </a:lnTo>
                  <a:cubicBezTo>
                    <a:pt x="319" y="0"/>
                    <a:pt x="319" y="0"/>
                    <a:pt x="319" y="0"/>
                  </a:cubicBezTo>
                  <a:cubicBezTo>
                    <a:pt x="319" y="89"/>
                    <a:pt x="319" y="89"/>
                    <a:pt x="319" y="89"/>
                  </a:cubicBezTo>
                  <a:cubicBezTo>
                    <a:pt x="354" y="89"/>
                    <a:pt x="354" y="89"/>
                    <a:pt x="354" y="89"/>
                  </a:cubicBezTo>
                  <a:lnTo>
                    <a:pt x="354" y="0"/>
                  </a:lnTo>
                  <a:close/>
                </a:path>
              </a:pathLst>
            </a:custGeom>
            <a:solidFill>
              <a:schemeClr val="bg1">
                <a:lumMod val="65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pic>
        <p:nvPicPr>
          <p:cNvPr id="14" name="Espace réservé pour une image  13">
            <a:extLst>
              <a:ext uri="{FF2B5EF4-FFF2-40B4-BE49-F238E27FC236}">
                <a16:creationId xmlns:a16="http://schemas.microsoft.com/office/drawing/2014/main" id="{5EAB21D7-82D8-E84C-897B-4E54F8619BFA}"/>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2" cstate="hqprint">
            <a:extLst>
              <a:ext uri="{28A0092B-C50C-407E-A947-70E740481C1C}">
                <a14:useLocalDpi xmlns:a14="http://schemas.microsoft.com/office/drawing/2010/main"/>
              </a:ext>
            </a:extLst>
          </a:blip>
          <a:srcRect l="2298" t="8132" r="2623" b="5102"/>
          <a:stretch/>
        </p:blipFill>
        <p:spPr bwMode="auto">
          <a:xfrm>
            <a:off x="749319" y="2017264"/>
            <a:ext cx="4011142" cy="132642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1" name="Image 20" descr="Capture d’écran 2016-09-13 à 16.50.21.png">
            <a:extLst>
              <a:ext uri="{FF2B5EF4-FFF2-40B4-BE49-F238E27FC236}">
                <a16:creationId xmlns:a16="http://schemas.microsoft.com/office/drawing/2014/main" id="{B3B4EA9F-7898-214D-B029-4B39C1CA335F}"/>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4757" r="8058" b="3650"/>
          <a:stretch/>
        </p:blipFill>
        <p:spPr bwMode="auto">
          <a:xfrm>
            <a:off x="749320" y="3516820"/>
            <a:ext cx="4011142" cy="1444892"/>
          </a:xfrm>
          <a:prstGeom prst="rect">
            <a:avLst/>
          </a:prstGeom>
          <a:noFill/>
          <a:ln>
            <a:noFill/>
          </a:ln>
          <a:effectLst>
            <a:outerShdw blurRad="711200" dist="431800" dir="4200000" sx="95000" sy="95000" algn="tl" rotWithShape="0">
              <a:prstClr val="black">
                <a:alpha val="40000"/>
              </a:prst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6" name="TextBox 3">
            <a:extLst>
              <a:ext uri="{FF2B5EF4-FFF2-40B4-BE49-F238E27FC236}">
                <a16:creationId xmlns:a16="http://schemas.microsoft.com/office/drawing/2014/main" id="{0DA38BAF-DE7E-2249-82FB-4001CB5509A2}"/>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SUIVI</a:t>
            </a:r>
          </a:p>
        </p:txBody>
      </p:sp>
    </p:spTree>
    <p:extLst>
      <p:ext uri="{BB962C8B-B14F-4D97-AF65-F5344CB8AC3E}">
        <p14:creationId xmlns:p14="http://schemas.microsoft.com/office/powerpoint/2010/main" val="1872798362"/>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nodeType="with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1250" fill="hold"/>
                                        <p:tgtEl>
                                          <p:spTgt spid="45"/>
                                        </p:tgtEl>
                                        <p:attrNameLst>
                                          <p:attrName>ppt_x</p:attrName>
                                        </p:attrNameLst>
                                      </p:cBhvr>
                                      <p:tavLst>
                                        <p:tav tm="0">
                                          <p:val>
                                            <p:strVal val="#ppt_x"/>
                                          </p:val>
                                        </p:tav>
                                        <p:tav tm="100000">
                                          <p:val>
                                            <p:strVal val="#ppt_x"/>
                                          </p:val>
                                        </p:tav>
                                      </p:tavLst>
                                    </p:anim>
                                    <p:anim calcmode="lin" valueType="num">
                                      <p:cBhvr additive="base">
                                        <p:cTn id="8" dur="1250" fill="hold"/>
                                        <p:tgtEl>
                                          <p:spTgt spid="45"/>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50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1250" fill="hold"/>
                                        <p:tgtEl>
                                          <p:spTgt spid="25"/>
                                        </p:tgtEl>
                                        <p:attrNameLst>
                                          <p:attrName>ppt_x</p:attrName>
                                        </p:attrNameLst>
                                      </p:cBhvr>
                                      <p:tavLst>
                                        <p:tav tm="0">
                                          <p:val>
                                            <p:strVal val="#ppt_x"/>
                                          </p:val>
                                        </p:tav>
                                        <p:tav tm="100000">
                                          <p:val>
                                            <p:strVal val="#ppt_x"/>
                                          </p:val>
                                        </p:tav>
                                      </p:tavLst>
                                    </p:anim>
                                    <p:anim calcmode="lin" valueType="num">
                                      <p:cBhvr additive="base">
                                        <p:cTn id="12" dur="125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75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1000" fill="hold"/>
                                        <p:tgtEl>
                                          <p:spTgt spid="43"/>
                                        </p:tgtEl>
                                        <p:attrNameLst>
                                          <p:attrName>ppt_x</p:attrName>
                                        </p:attrNameLst>
                                      </p:cBhvr>
                                      <p:tavLst>
                                        <p:tav tm="0">
                                          <p:val>
                                            <p:strVal val="#ppt_x"/>
                                          </p:val>
                                        </p:tav>
                                        <p:tav tm="100000">
                                          <p:val>
                                            <p:strVal val="#ppt_x"/>
                                          </p:val>
                                        </p:tav>
                                      </p:tavLst>
                                    </p:anim>
                                    <p:anim calcmode="lin" valueType="num">
                                      <p:cBhvr additive="base">
                                        <p:cTn id="16" dur="1000" fill="hold"/>
                                        <p:tgtEl>
                                          <p:spTgt spid="43"/>
                                        </p:tgtEl>
                                        <p:attrNameLst>
                                          <p:attrName>ppt_y</p:attrName>
                                        </p:attrNameLst>
                                      </p:cBhvr>
                                      <p:tavLst>
                                        <p:tav tm="0">
                                          <p:val>
                                            <p:strVal val="1+#ppt_h/2"/>
                                          </p:val>
                                        </p:tav>
                                        <p:tav tm="100000">
                                          <p:val>
                                            <p:strVal val="#ppt_y"/>
                                          </p:val>
                                        </p:tav>
                                      </p:tavLst>
                                    </p:anim>
                                  </p:childTnLst>
                                </p:cTn>
                              </p:par>
                              <p:par>
                                <p:cTn id="17" presetID="22" presetClass="entr" presetSubtype="8" fill="hold" grpId="0" nodeType="withEffect">
                                  <p:stCondLst>
                                    <p:cond delay="150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750"/>
                                        <p:tgtEl>
                                          <p:spTgt spid="37"/>
                                        </p:tgtEl>
                                      </p:cBhvr>
                                    </p:animEffect>
                                  </p:childTnLst>
                                </p:cTn>
                              </p:par>
                              <p:par>
                                <p:cTn id="20" presetID="2" presetClass="entr" presetSubtype="4" decel="50000" fill="hold" nodeType="withEffect">
                                  <p:stCondLst>
                                    <p:cond delay="100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750" fill="hold"/>
                                        <p:tgtEl>
                                          <p:spTgt spid="21"/>
                                        </p:tgtEl>
                                        <p:attrNameLst>
                                          <p:attrName>ppt_x</p:attrName>
                                        </p:attrNameLst>
                                      </p:cBhvr>
                                      <p:tavLst>
                                        <p:tav tm="0">
                                          <p:val>
                                            <p:strVal val="#ppt_x"/>
                                          </p:val>
                                        </p:tav>
                                        <p:tav tm="100000">
                                          <p:val>
                                            <p:strVal val="#ppt_x"/>
                                          </p:val>
                                        </p:tav>
                                      </p:tavLst>
                                    </p:anim>
                                    <p:anim calcmode="lin" valueType="num">
                                      <p:cBhvr additive="base">
                                        <p:cTn id="23" dur="750" fill="hold"/>
                                        <p:tgtEl>
                                          <p:spTgt spid="21"/>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750" fill="hold"/>
                                        <p:tgtEl>
                                          <p:spTgt spid="35"/>
                                        </p:tgtEl>
                                        <p:attrNameLst>
                                          <p:attrName>ppt_x</p:attrName>
                                        </p:attrNameLst>
                                      </p:cBhvr>
                                      <p:tavLst>
                                        <p:tav tm="0">
                                          <p:val>
                                            <p:strVal val="#ppt_x"/>
                                          </p:val>
                                        </p:tav>
                                        <p:tav tm="100000">
                                          <p:val>
                                            <p:strVal val="#ppt_x"/>
                                          </p:val>
                                        </p:tav>
                                      </p:tavLst>
                                    </p:anim>
                                    <p:anim calcmode="lin" valueType="num">
                                      <p:cBhvr additive="base">
                                        <p:cTn id="27" dur="750" fill="hold"/>
                                        <p:tgtEl>
                                          <p:spTgt spid="3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37" grpId="0"/>
      <p:bldP spid="35" grpId="0"/>
      <p:bldP spid="4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 name="Straight Connector 1">
            <a:extLst>
              <a:ext uri="{FF2B5EF4-FFF2-40B4-BE49-F238E27FC236}">
                <a16:creationId xmlns:a16="http://schemas.microsoft.com/office/drawing/2014/main" id="{9C0C1C23-820C-4238-88C1-3C87D3512DBE}"/>
              </a:ext>
            </a:extLst>
          </p:cNvPr>
          <p:cNvCxnSpPr>
            <a:cxnSpLocks/>
          </p:cNvCxnSpPr>
          <p:nvPr/>
        </p:nvCxnSpPr>
        <p:spPr>
          <a:xfrm>
            <a:off x="6096000" y="0"/>
            <a:ext cx="0" cy="5508347"/>
          </a:xfrm>
          <a:prstGeom prst="line">
            <a:avLst/>
          </a:prstGeom>
          <a:ln w="19050">
            <a:solidFill>
              <a:schemeClr val="bg1">
                <a:lumMod val="85000"/>
              </a:schemeClr>
            </a:solidFill>
            <a:headEnd type="none"/>
          </a:ln>
        </p:spPr>
        <p:style>
          <a:lnRef idx="1">
            <a:schemeClr val="accent1"/>
          </a:lnRef>
          <a:fillRef idx="0">
            <a:schemeClr val="accent1"/>
          </a:fillRef>
          <a:effectRef idx="0">
            <a:schemeClr val="accent1"/>
          </a:effectRef>
          <a:fontRef idx="minor">
            <a:schemeClr val="tx1"/>
          </a:fontRef>
        </p:style>
      </p:cxnSp>
      <p:sp>
        <p:nvSpPr>
          <p:cNvPr id="3" name="Oval 2">
            <a:extLst>
              <a:ext uri="{FF2B5EF4-FFF2-40B4-BE49-F238E27FC236}">
                <a16:creationId xmlns:a16="http://schemas.microsoft.com/office/drawing/2014/main" id="{5300BF6E-6AD0-46D9-B68D-7788BA397774}"/>
              </a:ext>
            </a:extLst>
          </p:cNvPr>
          <p:cNvSpPr/>
          <p:nvPr/>
        </p:nvSpPr>
        <p:spPr>
          <a:xfrm>
            <a:off x="6053137" y="2681259"/>
            <a:ext cx="85726" cy="85726"/>
          </a:xfrm>
          <a:prstGeom prst="ellipse">
            <a:avLst/>
          </a:prstGeom>
          <a:solidFill>
            <a:schemeClr val="accent1"/>
          </a:solidFill>
          <a:ln w="19050">
            <a:solidFill>
              <a:schemeClr val="bg1">
                <a:lumMod val="8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8" name="Group 7">
            <a:extLst>
              <a:ext uri="{FF2B5EF4-FFF2-40B4-BE49-F238E27FC236}">
                <a16:creationId xmlns:a16="http://schemas.microsoft.com/office/drawing/2014/main" id="{0D711459-850D-4D19-84E8-B3DD0FEBAECC}"/>
              </a:ext>
            </a:extLst>
          </p:cNvPr>
          <p:cNvGrpSpPr/>
          <p:nvPr/>
        </p:nvGrpSpPr>
        <p:grpSpPr>
          <a:xfrm>
            <a:off x="5875790" y="5288137"/>
            <a:ext cx="440420" cy="440420"/>
            <a:chOff x="5875790" y="5288137"/>
            <a:chExt cx="440420" cy="440420"/>
          </a:xfrm>
        </p:grpSpPr>
        <p:sp>
          <p:nvSpPr>
            <p:cNvPr id="5" name="Oval 4">
              <a:extLst>
                <a:ext uri="{FF2B5EF4-FFF2-40B4-BE49-F238E27FC236}">
                  <a16:creationId xmlns:a16="http://schemas.microsoft.com/office/drawing/2014/main" id="{8B2158BF-9F3E-46F5-86FC-7E9F78087CC3}"/>
                </a:ext>
              </a:extLst>
            </p:cNvPr>
            <p:cNvSpPr/>
            <p:nvPr/>
          </p:nvSpPr>
          <p:spPr>
            <a:xfrm>
              <a:off x="5875790" y="5288137"/>
              <a:ext cx="440420" cy="440420"/>
            </a:xfrm>
            <a:prstGeom prst="ellipse">
              <a:avLst/>
            </a:prstGeom>
            <a:solidFill>
              <a:schemeClr val="bg1"/>
            </a:solidFill>
            <a:ln>
              <a:noFill/>
            </a:ln>
            <a:effectLst>
              <a:outerShdw blurRad="368300" dist="101600" dir="5400000" sx="73000" sy="73000" algn="t" rotWithShape="0">
                <a:prstClr val="black">
                  <a:alpha val="3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Freeform 29">
              <a:extLst>
                <a:ext uri="{FF2B5EF4-FFF2-40B4-BE49-F238E27FC236}">
                  <a16:creationId xmlns:a16="http://schemas.microsoft.com/office/drawing/2014/main" id="{02D329CE-A0D4-4D7B-AE7D-434C1136F061}"/>
                </a:ext>
              </a:extLst>
            </p:cNvPr>
            <p:cNvSpPr>
              <a:spLocks noChangeArrowheads="1"/>
            </p:cNvSpPr>
            <p:nvPr/>
          </p:nvSpPr>
          <p:spPr bwMode="auto">
            <a:xfrm>
              <a:off x="6007370" y="5416904"/>
              <a:ext cx="177260" cy="182887"/>
            </a:xfrm>
            <a:custGeom>
              <a:avLst/>
              <a:gdLst>
                <a:gd name="T0" fmla="*/ 111726 w 444"/>
                <a:gd name="T1" fmla="*/ 150538 h 462"/>
                <a:gd name="T2" fmla="*/ 111726 w 444"/>
                <a:gd name="T3" fmla="*/ 150538 h 462"/>
                <a:gd name="T4" fmla="*/ 144162 w 444"/>
                <a:gd name="T5" fmla="*/ 114802 h 462"/>
                <a:gd name="T6" fmla="*/ 199574 w 444"/>
                <a:gd name="T7" fmla="*/ 31716 h 462"/>
                <a:gd name="T8" fmla="*/ 191916 w 444"/>
                <a:gd name="T9" fmla="*/ 23675 h 462"/>
                <a:gd name="T10" fmla="*/ 155875 w 444"/>
                <a:gd name="T11" fmla="*/ 23675 h 462"/>
                <a:gd name="T12" fmla="*/ 100013 w 444"/>
                <a:gd name="T13" fmla="*/ 0 h 462"/>
                <a:gd name="T14" fmla="*/ 44150 w 444"/>
                <a:gd name="T15" fmla="*/ 23675 h 462"/>
                <a:gd name="T16" fmla="*/ 8109 w 444"/>
                <a:gd name="T17" fmla="*/ 23675 h 462"/>
                <a:gd name="T18" fmla="*/ 0 w 444"/>
                <a:gd name="T19" fmla="*/ 31716 h 462"/>
                <a:gd name="T20" fmla="*/ 55863 w 444"/>
                <a:gd name="T21" fmla="*/ 114802 h 462"/>
                <a:gd name="T22" fmla="*/ 87849 w 444"/>
                <a:gd name="T23" fmla="*/ 150538 h 462"/>
                <a:gd name="T24" fmla="*/ 87849 w 444"/>
                <a:gd name="T25" fmla="*/ 166172 h 462"/>
                <a:gd name="T26" fmla="*/ 48204 w 444"/>
                <a:gd name="T27" fmla="*/ 185827 h 462"/>
                <a:gd name="T28" fmla="*/ 100013 w 444"/>
                <a:gd name="T29" fmla="*/ 205928 h 462"/>
                <a:gd name="T30" fmla="*/ 147766 w 444"/>
                <a:gd name="T31" fmla="*/ 185827 h 462"/>
                <a:gd name="T32" fmla="*/ 111726 w 444"/>
                <a:gd name="T33" fmla="*/ 166172 h 462"/>
                <a:gd name="T34" fmla="*/ 111726 w 444"/>
                <a:gd name="T35" fmla="*/ 150538 h 462"/>
                <a:gd name="T36" fmla="*/ 144162 w 444"/>
                <a:gd name="T37" fmla="*/ 94700 h 462"/>
                <a:gd name="T38" fmla="*/ 144162 w 444"/>
                <a:gd name="T39" fmla="*/ 94700 h 462"/>
                <a:gd name="T40" fmla="*/ 155875 w 444"/>
                <a:gd name="T41" fmla="*/ 39756 h 462"/>
                <a:gd name="T42" fmla="*/ 183807 w 444"/>
                <a:gd name="T43" fmla="*/ 39756 h 462"/>
                <a:gd name="T44" fmla="*/ 144162 w 444"/>
                <a:gd name="T45" fmla="*/ 94700 h 462"/>
                <a:gd name="T46" fmla="*/ 100013 w 444"/>
                <a:gd name="T47" fmla="*/ 16081 h 462"/>
                <a:gd name="T48" fmla="*/ 100013 w 444"/>
                <a:gd name="T49" fmla="*/ 16081 h 462"/>
                <a:gd name="T50" fmla="*/ 144162 w 444"/>
                <a:gd name="T51" fmla="*/ 31716 h 462"/>
                <a:gd name="T52" fmla="*/ 100013 w 444"/>
                <a:gd name="T53" fmla="*/ 51370 h 462"/>
                <a:gd name="T54" fmla="*/ 55863 w 444"/>
                <a:gd name="T55" fmla="*/ 31716 h 462"/>
                <a:gd name="T56" fmla="*/ 100013 w 444"/>
                <a:gd name="T57" fmla="*/ 16081 h 462"/>
                <a:gd name="T58" fmla="*/ 16218 w 444"/>
                <a:gd name="T59" fmla="*/ 39756 h 462"/>
                <a:gd name="T60" fmla="*/ 16218 w 444"/>
                <a:gd name="T61" fmla="*/ 39756 h 462"/>
                <a:gd name="T62" fmla="*/ 44150 w 444"/>
                <a:gd name="T63" fmla="*/ 39756 h 462"/>
                <a:gd name="T64" fmla="*/ 55863 w 444"/>
                <a:gd name="T65" fmla="*/ 94700 h 462"/>
                <a:gd name="T66" fmla="*/ 16218 w 444"/>
                <a:gd name="T67" fmla="*/ 39756 h 462"/>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444" h="462">
                  <a:moveTo>
                    <a:pt x="248" y="337"/>
                  </a:moveTo>
                  <a:lnTo>
                    <a:pt x="248" y="337"/>
                  </a:lnTo>
                  <a:cubicBezTo>
                    <a:pt x="248" y="302"/>
                    <a:pt x="275" y="283"/>
                    <a:pt x="320" y="257"/>
                  </a:cubicBezTo>
                  <a:cubicBezTo>
                    <a:pt x="373" y="221"/>
                    <a:pt x="443" y="177"/>
                    <a:pt x="443" y="71"/>
                  </a:cubicBezTo>
                  <a:cubicBezTo>
                    <a:pt x="443" y="62"/>
                    <a:pt x="434" y="53"/>
                    <a:pt x="426" y="53"/>
                  </a:cubicBezTo>
                  <a:cubicBezTo>
                    <a:pt x="346" y="53"/>
                    <a:pt x="346" y="53"/>
                    <a:pt x="346" y="53"/>
                  </a:cubicBezTo>
                  <a:cubicBezTo>
                    <a:pt x="328" y="27"/>
                    <a:pt x="293" y="0"/>
                    <a:pt x="222" y="0"/>
                  </a:cubicBezTo>
                  <a:cubicBezTo>
                    <a:pt x="151" y="0"/>
                    <a:pt x="116" y="27"/>
                    <a:pt x="98" y="53"/>
                  </a:cubicBezTo>
                  <a:cubicBezTo>
                    <a:pt x="18" y="53"/>
                    <a:pt x="18" y="53"/>
                    <a:pt x="18" y="53"/>
                  </a:cubicBezTo>
                  <a:cubicBezTo>
                    <a:pt x="9" y="53"/>
                    <a:pt x="0" y="62"/>
                    <a:pt x="0" y="71"/>
                  </a:cubicBezTo>
                  <a:cubicBezTo>
                    <a:pt x="0" y="177"/>
                    <a:pt x="62" y="221"/>
                    <a:pt x="124" y="257"/>
                  </a:cubicBezTo>
                  <a:cubicBezTo>
                    <a:pt x="169" y="283"/>
                    <a:pt x="195" y="302"/>
                    <a:pt x="195" y="337"/>
                  </a:cubicBezTo>
                  <a:cubicBezTo>
                    <a:pt x="195" y="372"/>
                    <a:pt x="195" y="372"/>
                    <a:pt x="195" y="372"/>
                  </a:cubicBezTo>
                  <a:cubicBezTo>
                    <a:pt x="142" y="381"/>
                    <a:pt x="107" y="399"/>
                    <a:pt x="107" y="416"/>
                  </a:cubicBezTo>
                  <a:cubicBezTo>
                    <a:pt x="107" y="443"/>
                    <a:pt x="160" y="461"/>
                    <a:pt x="222" y="461"/>
                  </a:cubicBezTo>
                  <a:cubicBezTo>
                    <a:pt x="283" y="461"/>
                    <a:pt x="328" y="443"/>
                    <a:pt x="328" y="416"/>
                  </a:cubicBezTo>
                  <a:cubicBezTo>
                    <a:pt x="328" y="399"/>
                    <a:pt x="302" y="381"/>
                    <a:pt x="248" y="372"/>
                  </a:cubicBezTo>
                  <a:lnTo>
                    <a:pt x="248" y="337"/>
                  </a:lnTo>
                  <a:close/>
                  <a:moveTo>
                    <a:pt x="320" y="212"/>
                  </a:moveTo>
                  <a:lnTo>
                    <a:pt x="320" y="212"/>
                  </a:lnTo>
                  <a:cubicBezTo>
                    <a:pt x="337" y="186"/>
                    <a:pt x="346" y="142"/>
                    <a:pt x="346" y="89"/>
                  </a:cubicBezTo>
                  <a:cubicBezTo>
                    <a:pt x="408" y="89"/>
                    <a:pt x="408" y="89"/>
                    <a:pt x="408" y="89"/>
                  </a:cubicBezTo>
                  <a:cubicBezTo>
                    <a:pt x="399" y="151"/>
                    <a:pt x="364" y="186"/>
                    <a:pt x="320" y="212"/>
                  </a:cubicBezTo>
                  <a:close/>
                  <a:moveTo>
                    <a:pt x="222" y="36"/>
                  </a:moveTo>
                  <a:lnTo>
                    <a:pt x="222" y="36"/>
                  </a:lnTo>
                  <a:cubicBezTo>
                    <a:pt x="293" y="36"/>
                    <a:pt x="320" y="62"/>
                    <a:pt x="320" y="71"/>
                  </a:cubicBezTo>
                  <a:cubicBezTo>
                    <a:pt x="320" y="80"/>
                    <a:pt x="293" y="106"/>
                    <a:pt x="222" y="115"/>
                  </a:cubicBezTo>
                  <a:cubicBezTo>
                    <a:pt x="151" y="106"/>
                    <a:pt x="124" y="80"/>
                    <a:pt x="124" y="71"/>
                  </a:cubicBezTo>
                  <a:cubicBezTo>
                    <a:pt x="124" y="62"/>
                    <a:pt x="151" y="36"/>
                    <a:pt x="222" y="36"/>
                  </a:cubicBezTo>
                  <a:close/>
                  <a:moveTo>
                    <a:pt x="36" y="89"/>
                  </a:moveTo>
                  <a:lnTo>
                    <a:pt x="36" y="89"/>
                  </a:lnTo>
                  <a:cubicBezTo>
                    <a:pt x="98" y="89"/>
                    <a:pt x="98" y="89"/>
                    <a:pt x="98" y="89"/>
                  </a:cubicBezTo>
                  <a:cubicBezTo>
                    <a:pt x="98" y="142"/>
                    <a:pt x="107" y="186"/>
                    <a:pt x="124" y="212"/>
                  </a:cubicBezTo>
                  <a:cubicBezTo>
                    <a:pt x="80" y="186"/>
                    <a:pt x="36" y="151"/>
                    <a:pt x="36" y="89"/>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p>
          </p:txBody>
        </p:sp>
      </p:grpSp>
      <p:sp>
        <p:nvSpPr>
          <p:cNvPr id="10" name="Rectangle 9">
            <a:extLst>
              <a:ext uri="{FF2B5EF4-FFF2-40B4-BE49-F238E27FC236}">
                <a16:creationId xmlns:a16="http://schemas.microsoft.com/office/drawing/2014/main" id="{7B311813-3988-4B68-B6E6-BFD5DAE6E98B}"/>
              </a:ext>
            </a:extLst>
          </p:cNvPr>
          <p:cNvSpPr/>
          <p:nvPr/>
        </p:nvSpPr>
        <p:spPr>
          <a:xfrm>
            <a:off x="1095128" y="2793027"/>
            <a:ext cx="3904360" cy="2495110"/>
          </a:xfrm>
          <a:prstGeom prst="rect">
            <a:avLst/>
          </a:prstGeom>
          <a:gradFill flip="none" rotWithShape="1">
            <a:gsLst>
              <a:gs pos="0">
                <a:schemeClr val="accent1"/>
              </a:gs>
              <a:gs pos="90000">
                <a:schemeClr val="accent2"/>
              </a:gs>
            </a:gsLst>
            <a:path path="circle">
              <a:fillToRect r="100000" b="100000"/>
            </a:path>
            <a:tileRect l="-100000" t="-100000"/>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extBox 19">
            <a:extLst>
              <a:ext uri="{FF2B5EF4-FFF2-40B4-BE49-F238E27FC236}">
                <a16:creationId xmlns:a16="http://schemas.microsoft.com/office/drawing/2014/main" id="{7C01AC85-B41D-490F-8FE1-24F5387EF93D}"/>
              </a:ext>
            </a:extLst>
          </p:cNvPr>
          <p:cNvSpPr txBox="1"/>
          <p:nvPr/>
        </p:nvSpPr>
        <p:spPr>
          <a:xfrm>
            <a:off x="7054645" y="2185234"/>
            <a:ext cx="4535347" cy="2973122"/>
          </a:xfrm>
          <a:prstGeom prst="rect">
            <a:avLst/>
          </a:prstGeom>
          <a:noFill/>
        </p:spPr>
        <p:txBody>
          <a:bodyPr wrap="square" rtlCol="0">
            <a:spAutoFit/>
          </a:bodyPr>
          <a:lstStyle/>
          <a:p>
            <a:pPr>
              <a:lnSpc>
                <a:spcPct val="130000"/>
              </a:lnSpc>
            </a:pPr>
            <a:r>
              <a:rPr lang="en-US" sz="1600" b="1" dirty="0">
                <a:solidFill>
                  <a:schemeClr val="tx1">
                    <a:lumMod val="65000"/>
                    <a:lumOff val="35000"/>
                  </a:schemeClr>
                </a:solidFill>
              </a:rPr>
              <a:t>Echographie de l’aire de drainage</a:t>
            </a:r>
          </a:p>
          <a:p>
            <a:pPr>
              <a:lnSpc>
                <a:spcPct val="130000"/>
              </a:lnSpc>
            </a:pPr>
            <a:endParaRPr lang="en-US" sz="1600" dirty="0">
              <a:solidFill>
                <a:schemeClr val="tx1">
                  <a:lumMod val="65000"/>
                  <a:lumOff val="35000"/>
                </a:schemeClr>
              </a:solidFill>
            </a:endParaRPr>
          </a:p>
          <a:p>
            <a:pPr>
              <a:lnSpc>
                <a:spcPct val="130000"/>
              </a:lnSpc>
            </a:pPr>
            <a:r>
              <a:rPr lang="en-US" sz="1600" b="1" dirty="0">
                <a:solidFill>
                  <a:schemeClr val="tx1">
                    <a:lumMod val="65000"/>
                    <a:lumOff val="35000"/>
                  </a:schemeClr>
                </a:solidFill>
              </a:rPr>
              <a:t>Autres : </a:t>
            </a:r>
            <a:r>
              <a:rPr lang="en-US" sz="1600" dirty="0">
                <a:solidFill>
                  <a:schemeClr val="tx1">
                    <a:lumMod val="65000"/>
                    <a:lumOff val="35000"/>
                  </a:schemeClr>
                </a:solidFill>
              </a:rPr>
              <a:t>scanner C-TAP, TEP-scanner, IRM, etc… </a:t>
            </a:r>
          </a:p>
          <a:p>
            <a:pPr>
              <a:lnSpc>
                <a:spcPct val="130000"/>
              </a:lnSpc>
            </a:pPr>
            <a:r>
              <a:rPr lang="en-US" sz="1600" dirty="0">
                <a:solidFill>
                  <a:schemeClr val="tx1">
                    <a:lumMod val="65000"/>
                    <a:lumOff val="35000"/>
                  </a:schemeClr>
                </a:solidFill>
              </a:rPr>
              <a:t>en fonction :</a:t>
            </a: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du stade de la maladie</a:t>
            </a: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des symptômes du patient</a:t>
            </a: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de l’administration d’un traitement ou de sa participation éventuelle à un essai clinique</a:t>
            </a:r>
          </a:p>
          <a:p>
            <a:pPr>
              <a:lnSpc>
                <a:spcPct val="130000"/>
              </a:lnSpc>
            </a:pPr>
            <a:endParaRPr lang="en-US" sz="1600" dirty="0">
              <a:solidFill>
                <a:schemeClr val="tx1">
                  <a:lumMod val="65000"/>
                  <a:lumOff val="35000"/>
                </a:schemeClr>
              </a:solidFill>
            </a:endParaRPr>
          </a:p>
        </p:txBody>
      </p:sp>
      <p:sp>
        <p:nvSpPr>
          <p:cNvPr id="34" name="TextBox 33">
            <a:extLst>
              <a:ext uri="{FF2B5EF4-FFF2-40B4-BE49-F238E27FC236}">
                <a16:creationId xmlns:a16="http://schemas.microsoft.com/office/drawing/2014/main" id="{D169C07C-0554-41BB-8930-394334085817}"/>
              </a:ext>
            </a:extLst>
          </p:cNvPr>
          <p:cNvSpPr txBox="1"/>
          <p:nvPr/>
        </p:nvSpPr>
        <p:spPr>
          <a:xfrm>
            <a:off x="7054645" y="1135627"/>
            <a:ext cx="4423763" cy="892552"/>
          </a:xfrm>
          <a:prstGeom prst="rect">
            <a:avLst/>
          </a:prstGeom>
          <a:noFill/>
        </p:spPr>
        <p:txBody>
          <a:bodyPr wrap="square" rtlCol="0">
            <a:spAutoFit/>
          </a:bodyPr>
          <a:lstStyle/>
          <a:p>
            <a:r>
              <a:rPr lang="en-US" sz="2600" dirty="0">
                <a:solidFill>
                  <a:schemeClr val="tx1">
                    <a:lumMod val="65000"/>
                    <a:lumOff val="35000"/>
                  </a:schemeClr>
                </a:solidFill>
                <a:latin typeface="Trebuchet MS" panose="020B0703020202090204" pitchFamily="34" charset="0"/>
              </a:rPr>
              <a:t>Dans certains cas :</a:t>
            </a:r>
          </a:p>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Examens complémentaires</a:t>
            </a:r>
          </a:p>
        </p:txBody>
      </p:sp>
      <p:grpSp>
        <p:nvGrpSpPr>
          <p:cNvPr id="6" name="Groupe 5">
            <a:extLst>
              <a:ext uri="{FF2B5EF4-FFF2-40B4-BE49-F238E27FC236}">
                <a16:creationId xmlns:a16="http://schemas.microsoft.com/office/drawing/2014/main" id="{82BF3A05-33AC-FD45-B264-117D8878CE3B}"/>
              </a:ext>
            </a:extLst>
          </p:cNvPr>
          <p:cNvGrpSpPr/>
          <p:nvPr/>
        </p:nvGrpSpPr>
        <p:grpSpPr>
          <a:xfrm>
            <a:off x="1550454" y="1301664"/>
            <a:ext cx="3181827" cy="4206684"/>
            <a:chOff x="1550454" y="1301664"/>
            <a:chExt cx="3181827" cy="4206684"/>
          </a:xfrm>
        </p:grpSpPr>
        <p:pic>
          <p:nvPicPr>
            <p:cNvPr id="36" name="Image 35">
              <a:extLst>
                <a:ext uri="{FF2B5EF4-FFF2-40B4-BE49-F238E27FC236}">
                  <a16:creationId xmlns:a16="http://schemas.microsoft.com/office/drawing/2014/main" id="{7A490B04-7B9F-FE4C-9943-8901C903AB89}"/>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t="8458"/>
            <a:stretch/>
          </p:blipFill>
          <p:spPr bwMode="auto">
            <a:xfrm>
              <a:off x="1550454" y="1301664"/>
              <a:ext cx="3170903" cy="3087349"/>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37" name="Image 36">
              <a:extLst>
                <a:ext uri="{FF2B5EF4-FFF2-40B4-BE49-F238E27FC236}">
                  <a16:creationId xmlns:a16="http://schemas.microsoft.com/office/drawing/2014/main" id="{33CA973A-C85F-454C-AF2E-DFB2F6DB31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550454" y="4389013"/>
              <a:ext cx="1516656" cy="1119335"/>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38" name="Image 37">
              <a:extLst>
                <a:ext uri="{FF2B5EF4-FFF2-40B4-BE49-F238E27FC236}">
                  <a16:creationId xmlns:a16="http://schemas.microsoft.com/office/drawing/2014/main" id="{60B9778C-ABD8-5E41-A34D-9B0087DD9A4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3067111" y="4389012"/>
              <a:ext cx="1665170" cy="1119335"/>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grpSp>
        <p:nvGrpSpPr>
          <p:cNvPr id="39" name="Groupe 38">
            <a:extLst>
              <a:ext uri="{FF2B5EF4-FFF2-40B4-BE49-F238E27FC236}">
                <a16:creationId xmlns:a16="http://schemas.microsoft.com/office/drawing/2014/main" id="{C059EC6F-71C9-1841-9424-13B6E9829898}"/>
              </a:ext>
            </a:extLst>
          </p:cNvPr>
          <p:cNvGrpSpPr/>
          <p:nvPr/>
        </p:nvGrpSpPr>
        <p:grpSpPr>
          <a:xfrm>
            <a:off x="-14248" y="6306255"/>
            <a:ext cx="11604248" cy="369332"/>
            <a:chOff x="-14248" y="6306255"/>
            <a:chExt cx="11604248" cy="369332"/>
          </a:xfrm>
        </p:grpSpPr>
        <p:cxnSp>
          <p:nvCxnSpPr>
            <p:cNvPr id="40" name="Connecteur droit 39">
              <a:extLst>
                <a:ext uri="{FF2B5EF4-FFF2-40B4-BE49-F238E27FC236}">
                  <a16:creationId xmlns:a16="http://schemas.microsoft.com/office/drawing/2014/main" id="{C5022734-2E85-A549-8ACB-A56912DB7EE4}"/>
                </a:ext>
              </a:extLst>
            </p:cNvPr>
            <p:cNvCxnSpPr>
              <a:cxnSpLocks/>
            </p:cNvCxnSpPr>
            <p:nvPr/>
          </p:nvCxnSpPr>
          <p:spPr>
            <a:xfrm flipH="1">
              <a:off x="-14248" y="6507678"/>
              <a:ext cx="10859097"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41" name="TextBox 3">
              <a:extLst>
                <a:ext uri="{FF2B5EF4-FFF2-40B4-BE49-F238E27FC236}">
                  <a16:creationId xmlns:a16="http://schemas.microsoft.com/office/drawing/2014/main" id="{6C7F7B71-04A5-3440-9B21-71240B3E7783}"/>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SUIVI</a:t>
              </a:r>
            </a:p>
          </p:txBody>
        </p:sp>
      </p:grpSp>
    </p:spTree>
    <p:extLst>
      <p:ext uri="{BB962C8B-B14F-4D97-AF65-F5344CB8AC3E}">
        <p14:creationId xmlns:p14="http://schemas.microsoft.com/office/powerpoint/2010/main" val="2632010199"/>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250" fill="hold"/>
                                        <p:tgtEl>
                                          <p:spTgt spid="8"/>
                                        </p:tgtEl>
                                        <p:attrNameLst>
                                          <p:attrName>ppt_x</p:attrName>
                                        </p:attrNameLst>
                                      </p:cBhvr>
                                      <p:tavLst>
                                        <p:tav tm="0">
                                          <p:val>
                                            <p:strVal val="#ppt_x"/>
                                          </p:val>
                                        </p:tav>
                                        <p:tav tm="100000">
                                          <p:val>
                                            <p:strVal val="#ppt_x"/>
                                          </p:val>
                                        </p:tav>
                                      </p:tavLst>
                                    </p:anim>
                                    <p:anim calcmode="lin" valueType="num">
                                      <p:cBhvr additive="base">
                                        <p:cTn id="8" dur="1250" fill="hold"/>
                                        <p:tgtEl>
                                          <p:spTgt spid="8"/>
                                        </p:tgtEl>
                                        <p:attrNameLst>
                                          <p:attrName>ppt_y</p:attrName>
                                        </p:attrNameLst>
                                      </p:cBhvr>
                                      <p:tavLst>
                                        <p:tav tm="0">
                                          <p:val>
                                            <p:strVal val="0-#ppt_h/2"/>
                                          </p:val>
                                        </p:tav>
                                        <p:tav tm="100000">
                                          <p:val>
                                            <p:strVal val="#ppt_y"/>
                                          </p:val>
                                        </p:tav>
                                      </p:tavLst>
                                    </p:anim>
                                  </p:childTnLst>
                                </p:cTn>
                              </p:par>
                              <p:par>
                                <p:cTn id="9" presetID="2" presetClass="entr" presetSubtype="1" decel="100000" fill="hold" grpId="0" nodeType="withEffect">
                                  <p:stCondLst>
                                    <p:cond delay="50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1250" fill="hold"/>
                                        <p:tgtEl>
                                          <p:spTgt spid="10"/>
                                        </p:tgtEl>
                                        <p:attrNameLst>
                                          <p:attrName>ppt_x</p:attrName>
                                        </p:attrNameLst>
                                      </p:cBhvr>
                                      <p:tavLst>
                                        <p:tav tm="0">
                                          <p:val>
                                            <p:strVal val="#ppt_x"/>
                                          </p:val>
                                        </p:tav>
                                        <p:tav tm="100000">
                                          <p:val>
                                            <p:strVal val="#ppt_x"/>
                                          </p:val>
                                        </p:tav>
                                      </p:tavLst>
                                    </p:anim>
                                    <p:anim calcmode="lin" valueType="num">
                                      <p:cBhvr additive="base">
                                        <p:cTn id="12" dur="1250" fill="hold"/>
                                        <p:tgtEl>
                                          <p:spTgt spid="10"/>
                                        </p:tgtEl>
                                        <p:attrNameLst>
                                          <p:attrName>ppt_y</p:attrName>
                                        </p:attrNameLst>
                                      </p:cBhvr>
                                      <p:tavLst>
                                        <p:tav tm="0">
                                          <p:val>
                                            <p:strVal val="0-#ppt_h/2"/>
                                          </p:val>
                                        </p:tav>
                                        <p:tav tm="100000">
                                          <p:val>
                                            <p:strVal val="#ppt_y"/>
                                          </p:val>
                                        </p:tav>
                                      </p:tavLst>
                                    </p:anim>
                                  </p:childTnLst>
                                </p:cTn>
                              </p:par>
                              <p:par>
                                <p:cTn id="13" presetID="2" presetClass="entr" presetSubtype="1" decel="50000" fill="hold" grpId="0" nodeType="with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additive="base">
                                        <p:cTn id="15" dur="750" fill="hold"/>
                                        <p:tgtEl>
                                          <p:spTgt spid="34"/>
                                        </p:tgtEl>
                                        <p:attrNameLst>
                                          <p:attrName>ppt_x</p:attrName>
                                        </p:attrNameLst>
                                      </p:cBhvr>
                                      <p:tavLst>
                                        <p:tav tm="0">
                                          <p:val>
                                            <p:strVal val="#ppt_x"/>
                                          </p:val>
                                        </p:tav>
                                        <p:tav tm="100000">
                                          <p:val>
                                            <p:strVal val="#ppt_x"/>
                                          </p:val>
                                        </p:tav>
                                      </p:tavLst>
                                    </p:anim>
                                    <p:anim calcmode="lin" valueType="num">
                                      <p:cBhvr additive="base">
                                        <p:cTn id="16" dur="750" fill="hold"/>
                                        <p:tgtEl>
                                          <p:spTgt spid="34"/>
                                        </p:tgtEl>
                                        <p:attrNameLst>
                                          <p:attrName>ppt_y</p:attrName>
                                        </p:attrNameLst>
                                      </p:cBhvr>
                                      <p:tavLst>
                                        <p:tav tm="0">
                                          <p:val>
                                            <p:strVal val="0-#ppt_h/2"/>
                                          </p:val>
                                        </p:tav>
                                        <p:tav tm="100000">
                                          <p:val>
                                            <p:strVal val="#ppt_y"/>
                                          </p:val>
                                        </p:tav>
                                      </p:tavLst>
                                    </p:anim>
                                  </p:childTnLst>
                                </p:cTn>
                              </p:par>
                              <p:par>
                                <p:cTn id="17" presetID="2" presetClass="entr" presetSubtype="1" decel="5000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750" fill="hold"/>
                                        <p:tgtEl>
                                          <p:spTgt spid="6"/>
                                        </p:tgtEl>
                                        <p:attrNameLst>
                                          <p:attrName>ppt_x</p:attrName>
                                        </p:attrNameLst>
                                      </p:cBhvr>
                                      <p:tavLst>
                                        <p:tav tm="0">
                                          <p:val>
                                            <p:strVal val="#ppt_x"/>
                                          </p:val>
                                        </p:tav>
                                        <p:tav tm="100000">
                                          <p:val>
                                            <p:strVal val="#ppt_x"/>
                                          </p:val>
                                        </p:tav>
                                      </p:tavLst>
                                    </p:anim>
                                    <p:anim calcmode="lin" valueType="num">
                                      <p:cBhvr additive="base">
                                        <p:cTn id="20" dur="750" fill="hold"/>
                                        <p:tgtEl>
                                          <p:spTgt spid="6"/>
                                        </p:tgtEl>
                                        <p:attrNameLst>
                                          <p:attrName>ppt_y</p:attrName>
                                        </p:attrNameLst>
                                      </p:cBhvr>
                                      <p:tavLst>
                                        <p:tav tm="0">
                                          <p:val>
                                            <p:strVal val="0-#ppt_h/2"/>
                                          </p:val>
                                        </p:tav>
                                        <p:tav tm="100000">
                                          <p:val>
                                            <p:strVal val="#ppt_y"/>
                                          </p:val>
                                        </p:tav>
                                      </p:tavLst>
                                    </p:anim>
                                  </p:childTnLst>
                                </p:cTn>
                              </p:par>
                              <p:par>
                                <p:cTn id="21" presetID="2" presetClass="entr" presetSubtype="1" decel="100000" fill="hold" grpId="0" nodeType="withEffect">
                                  <p:stCondLst>
                                    <p:cond delay="75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0-#ppt_h/2"/>
                                          </p:val>
                                        </p:tav>
                                        <p:tav tm="100000">
                                          <p:val>
                                            <p:strVal val="#ppt_y"/>
                                          </p:val>
                                        </p:tav>
                                      </p:tavLst>
                                    </p:anim>
                                  </p:childTnLst>
                                </p:cTn>
                              </p:par>
                              <p:par>
                                <p:cTn id="25" presetID="22" presetClass="entr" presetSubtype="8" fill="hold" grpId="0" nodeType="withEffect">
                                  <p:stCondLst>
                                    <p:cond delay="2000"/>
                                  </p:stCondLst>
                                  <p:childTnLst>
                                    <p:set>
                                      <p:cBhvr>
                                        <p:cTn id="26" dur="1" fill="hold">
                                          <p:stCondLst>
                                            <p:cond delay="0"/>
                                          </p:stCondLst>
                                        </p:cTn>
                                        <p:tgtEl>
                                          <p:spTgt spid="20"/>
                                        </p:tgtEl>
                                        <p:attrNameLst>
                                          <p:attrName>style.visibility</p:attrName>
                                        </p:attrNameLst>
                                      </p:cBhvr>
                                      <p:to>
                                        <p:strVal val="visible"/>
                                      </p:to>
                                    </p:set>
                                    <p:animEffect transition="in" filter="wipe(left)">
                                      <p:cBhvr>
                                        <p:cTn id="27" dur="7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20" grpId="0"/>
      <p:bldP spid="3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8" descr="N:\CR_3020 - DERMATOLOGIE\UF_7809 - GENERIQUE DERMATOLOGIE\DOSSIER  QUALITE ET dossiers persos\DOSSIERS PERSOS 1\FERIEL\DERMOSCOPIE FERIEL\MENARDO AUDREY\menardo_audrey_181850.jpg">
            <a:extLst>
              <a:ext uri="{FF2B5EF4-FFF2-40B4-BE49-F238E27FC236}">
                <a16:creationId xmlns:a16="http://schemas.microsoft.com/office/drawing/2014/main" id="{DB1A7ECC-9112-9B4A-920C-88CC9BC617A0}"/>
              </a:ext>
            </a:extLst>
          </p:cNvPr>
          <p:cNvPicPr>
            <a:picLocks noChangeAspect="1" noChangeArrowheads="1"/>
          </p:cNvPicPr>
          <p:nvPr/>
        </p:nvPicPr>
        <p:blipFill rotWithShape="1">
          <a:blip r:embed="rId2" cstate="hqprint">
            <a:extLst>
              <a:ext uri="{28A0092B-C50C-407E-A947-70E740481C1C}">
                <a14:useLocalDpi xmlns:a14="http://schemas.microsoft.com/office/drawing/2010/main"/>
              </a:ext>
            </a:extLst>
          </a:blip>
          <a:srcRect t="2132" b="141"/>
          <a:stretch/>
        </p:blipFill>
        <p:spPr bwMode="auto">
          <a:xfrm>
            <a:off x="8142080" y="4564405"/>
            <a:ext cx="2726812" cy="15620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 name="Picture 3" descr="N:\CR_3020 - DERMATOLOGIE\UF_7809 - GENERIQUE DERMATOLOGIE\DOSSIER  QUALITE ET dossiers persos\DOSSIERS PERSOS 1\FERIEL\DERMOSCOPIE FERIEL\lotte\naevus 1.jpg">
            <a:extLst>
              <a:ext uri="{FF2B5EF4-FFF2-40B4-BE49-F238E27FC236}">
                <a16:creationId xmlns:a16="http://schemas.microsoft.com/office/drawing/2014/main" id="{62E76EE3-E190-844F-B669-CD5723B228FF}"/>
              </a:ext>
            </a:extLst>
          </p:cNvPr>
          <p:cNvPicPr>
            <a:picLocks noChangeAspect="1" noChangeArrowheads="1"/>
          </p:cNvPicPr>
          <p:nvPr/>
        </p:nvPicPr>
        <p:blipFill rotWithShape="1">
          <a:blip r:embed="rId3" cstate="hqprint">
            <a:extLst>
              <a:ext uri="{28A0092B-C50C-407E-A947-70E740481C1C}">
                <a14:useLocalDpi xmlns:a14="http://schemas.microsoft.com/office/drawing/2010/main"/>
              </a:ext>
            </a:extLst>
          </a:blip>
          <a:srcRect t="11501" b="-1"/>
          <a:stretch/>
        </p:blipFill>
        <p:spPr bwMode="auto">
          <a:xfrm>
            <a:off x="10844849" y="4564406"/>
            <a:ext cx="1347151" cy="15739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F42A0036-8ACC-4908-9193-588E49C3E3E8}"/>
              </a:ext>
            </a:extLst>
          </p:cNvPr>
          <p:cNvSpPr txBox="1"/>
          <p:nvPr/>
        </p:nvSpPr>
        <p:spPr>
          <a:xfrm>
            <a:off x="1101212" y="1764175"/>
            <a:ext cx="5118103" cy="892552"/>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mj-lt"/>
              </a:rPr>
              <a:t>Intérêt de la surveillance</a:t>
            </a:r>
          </a:p>
          <a:p>
            <a:r>
              <a:rPr lang="en-US" sz="2600" b="1" dirty="0">
                <a:gradFill flip="none" rotWithShape="1">
                  <a:gsLst>
                    <a:gs pos="0">
                      <a:schemeClr val="accent1"/>
                    </a:gs>
                    <a:gs pos="100000">
                      <a:schemeClr val="accent1">
                        <a:lumMod val="75000"/>
                      </a:schemeClr>
                    </a:gs>
                  </a:gsLst>
                  <a:lin ang="0" scaled="1"/>
                  <a:tileRect/>
                </a:gradFill>
                <a:latin typeface="+mj-lt"/>
              </a:rPr>
              <a:t>vidéo-dermoscopique</a:t>
            </a:r>
          </a:p>
        </p:txBody>
      </p:sp>
      <p:sp>
        <p:nvSpPr>
          <p:cNvPr id="15" name="TextBox 14">
            <a:extLst>
              <a:ext uri="{FF2B5EF4-FFF2-40B4-BE49-F238E27FC236}">
                <a16:creationId xmlns:a16="http://schemas.microsoft.com/office/drawing/2014/main" id="{6AAF07ED-8BC2-4437-B993-7E804BD93E4F}"/>
              </a:ext>
            </a:extLst>
          </p:cNvPr>
          <p:cNvSpPr txBox="1"/>
          <p:nvPr/>
        </p:nvSpPr>
        <p:spPr>
          <a:xfrm>
            <a:off x="1101212" y="3035059"/>
            <a:ext cx="4512357" cy="2062103"/>
          </a:xfrm>
          <a:prstGeom prst="rect">
            <a:avLst/>
          </a:prstGeom>
          <a:noFill/>
        </p:spPr>
        <p:txBody>
          <a:bodyPr wrap="square" rtlCol="0">
            <a:spAutoFit/>
          </a:bodyPr>
          <a:lstStyle/>
          <a:p>
            <a:pPr defTabSz="1450904">
              <a:buClr>
                <a:srgbClr val="FFCE06"/>
              </a:buClr>
            </a:pPr>
            <a:r>
              <a:rPr lang="en-US" sz="1600" b="1" dirty="0">
                <a:solidFill>
                  <a:schemeClr val="tx1">
                    <a:lumMod val="65000"/>
                    <a:lumOff val="35000"/>
                  </a:schemeClr>
                </a:solidFill>
                <a:latin typeface="Helvetica" charset="0"/>
                <a:ea typeface="Helvetica" charset="0"/>
                <a:cs typeface="Helvetica" charset="0"/>
              </a:rPr>
              <a:t>Concerne certains patients "à risque" :</a:t>
            </a:r>
            <a:endParaRPr lang="en-US" sz="1600" dirty="0">
              <a:solidFill>
                <a:schemeClr val="tx1">
                  <a:lumMod val="65000"/>
                  <a:lumOff val="35000"/>
                </a:schemeClr>
              </a:solidFill>
              <a:latin typeface="Helvetica" charset="0"/>
              <a:ea typeface="Helvetica" charset="0"/>
              <a:cs typeface="Helvetica" charset="0"/>
            </a:endParaRPr>
          </a:p>
          <a:p>
            <a:pPr marL="285750" indent="-285750" defTabSz="1450904">
              <a:buClr>
                <a:srgbClr val="FFCE06"/>
              </a:buClr>
              <a:buFont typeface="Arial" charset="0"/>
              <a:buChar char="•"/>
            </a:pPr>
            <a:endParaRPr lang="en-US" sz="1600" dirty="0">
              <a:solidFill>
                <a:schemeClr val="tx1">
                  <a:lumMod val="65000"/>
                  <a:lumOff val="35000"/>
                </a:schemeClr>
              </a:solidFill>
              <a:latin typeface="Helvetica" charset="0"/>
              <a:ea typeface="Helvetica" charset="0"/>
              <a:cs typeface="Helvetica" charset="0"/>
            </a:endParaRPr>
          </a:p>
          <a:p>
            <a:pPr marL="285750" indent="-285750" defTabSz="1450904">
              <a:buClr>
                <a:srgbClr val="FFCE06"/>
              </a:buClr>
              <a:buFont typeface="Arial" charset="0"/>
              <a:buChar char="•"/>
            </a:pPr>
            <a:r>
              <a:rPr lang="en-US" sz="1600" dirty="0">
                <a:solidFill>
                  <a:schemeClr val="tx1">
                    <a:lumMod val="65000"/>
                    <a:lumOff val="35000"/>
                  </a:schemeClr>
                </a:solidFill>
                <a:latin typeface="Helvetica" charset="0"/>
                <a:ea typeface="Helvetica" charset="0"/>
                <a:cs typeface="Helvetica" charset="0"/>
              </a:rPr>
              <a:t>Nombreux naevus</a:t>
            </a:r>
          </a:p>
          <a:p>
            <a:pPr marL="285750" indent="-285750" defTabSz="1450904">
              <a:buClr>
                <a:srgbClr val="FFCE06"/>
              </a:buClr>
              <a:buFont typeface="Arial" charset="0"/>
              <a:buChar char="•"/>
            </a:pPr>
            <a:endParaRPr lang="en-US" sz="1600" dirty="0">
              <a:solidFill>
                <a:schemeClr val="tx1">
                  <a:lumMod val="65000"/>
                  <a:lumOff val="35000"/>
                </a:schemeClr>
              </a:solidFill>
              <a:latin typeface="Helvetica" charset="0"/>
              <a:ea typeface="Helvetica" charset="0"/>
              <a:cs typeface="Helvetica" charset="0"/>
            </a:endParaRPr>
          </a:p>
          <a:p>
            <a:pPr marL="285750" indent="-285750" defTabSz="1450904">
              <a:buClr>
                <a:srgbClr val="FFCE06"/>
              </a:buClr>
              <a:buFont typeface="Arial" charset="0"/>
              <a:buChar char="•"/>
            </a:pPr>
            <a:r>
              <a:rPr lang="en-US" sz="1600" dirty="0">
                <a:solidFill>
                  <a:schemeClr val="tx1">
                    <a:lumMod val="65000"/>
                    <a:lumOff val="35000"/>
                  </a:schemeClr>
                </a:solidFill>
                <a:latin typeface="Helvetica" charset="0"/>
                <a:ea typeface="Helvetica" charset="0"/>
                <a:cs typeface="Helvetica" charset="0"/>
              </a:rPr>
              <a:t>Syndrome des nævus atypiques</a:t>
            </a:r>
          </a:p>
          <a:p>
            <a:pPr marL="285750" indent="-285750" defTabSz="1450904">
              <a:buClr>
                <a:srgbClr val="FFCE06"/>
              </a:buClr>
              <a:buFont typeface="Arial" charset="0"/>
              <a:buChar char="•"/>
            </a:pPr>
            <a:endParaRPr lang="en-US" sz="1600" dirty="0">
              <a:solidFill>
                <a:schemeClr val="tx1">
                  <a:lumMod val="65000"/>
                  <a:lumOff val="35000"/>
                </a:schemeClr>
              </a:solidFill>
              <a:latin typeface="Helvetica" charset="0"/>
              <a:ea typeface="Helvetica" charset="0"/>
              <a:cs typeface="Helvetica" charset="0"/>
            </a:endParaRPr>
          </a:p>
          <a:p>
            <a:pPr marL="285750" indent="-285750" defTabSz="1450904">
              <a:buClr>
                <a:srgbClr val="FFCE06"/>
              </a:buClr>
              <a:buFont typeface="Arial" charset="0"/>
              <a:buChar char="•"/>
            </a:pPr>
            <a:r>
              <a:rPr lang="en-US" sz="1600" dirty="0">
                <a:solidFill>
                  <a:schemeClr val="tx1">
                    <a:lumMod val="65000"/>
                    <a:lumOff val="35000"/>
                  </a:schemeClr>
                </a:solidFill>
                <a:latin typeface="Helvetica" charset="0"/>
                <a:ea typeface="Helvetica" charset="0"/>
                <a:cs typeface="Helvetica" charset="0"/>
              </a:rPr>
              <a:t>Mélanomes familiaux</a:t>
            </a:r>
          </a:p>
          <a:p>
            <a:pPr marL="285750" indent="-285750" defTabSz="1450904">
              <a:buClr>
                <a:srgbClr val="FFCE06"/>
              </a:buClr>
              <a:buFont typeface="Arial" charset="0"/>
              <a:buChar char="•"/>
            </a:pPr>
            <a:endParaRPr lang="en-US" sz="1600" dirty="0">
              <a:solidFill>
                <a:schemeClr val="tx1">
                  <a:lumMod val="65000"/>
                  <a:lumOff val="35000"/>
                </a:schemeClr>
              </a:solidFill>
              <a:latin typeface="Helvetica" charset="0"/>
              <a:ea typeface="Helvetica" charset="0"/>
              <a:cs typeface="Helvetica" charset="0"/>
            </a:endParaRPr>
          </a:p>
        </p:txBody>
      </p:sp>
      <p:grpSp>
        <p:nvGrpSpPr>
          <p:cNvPr id="18" name="Groupe 17">
            <a:extLst>
              <a:ext uri="{FF2B5EF4-FFF2-40B4-BE49-F238E27FC236}">
                <a16:creationId xmlns:a16="http://schemas.microsoft.com/office/drawing/2014/main" id="{CF4DE2A5-8F90-C74E-8B4A-9FF64B26E70B}"/>
              </a:ext>
            </a:extLst>
          </p:cNvPr>
          <p:cNvGrpSpPr/>
          <p:nvPr/>
        </p:nvGrpSpPr>
        <p:grpSpPr>
          <a:xfrm>
            <a:off x="-14249" y="6306255"/>
            <a:ext cx="11604249" cy="369332"/>
            <a:chOff x="-14249" y="6306255"/>
            <a:chExt cx="11604249" cy="369332"/>
          </a:xfrm>
        </p:grpSpPr>
        <p:cxnSp>
          <p:nvCxnSpPr>
            <p:cNvPr id="19" name="Connecteur droit 18">
              <a:extLst>
                <a:ext uri="{FF2B5EF4-FFF2-40B4-BE49-F238E27FC236}">
                  <a16:creationId xmlns:a16="http://schemas.microsoft.com/office/drawing/2014/main" id="{AEC5544E-22D4-0A44-8AFC-014E24FAA25C}"/>
                </a:ext>
              </a:extLst>
            </p:cNvPr>
            <p:cNvCxnSpPr>
              <a:cxnSpLocks/>
            </p:cNvCxnSpPr>
            <p:nvPr/>
          </p:nvCxnSpPr>
          <p:spPr>
            <a:xfrm flipH="1">
              <a:off x="-14249" y="6507678"/>
              <a:ext cx="9814383"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25" name="TextBox 3">
              <a:extLst>
                <a:ext uri="{FF2B5EF4-FFF2-40B4-BE49-F238E27FC236}">
                  <a16:creationId xmlns:a16="http://schemas.microsoft.com/office/drawing/2014/main" id="{3FA557F6-50B1-164F-AF8E-C59C23C08976}"/>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DIAGNOSTIQUE</a:t>
              </a:r>
            </a:p>
          </p:txBody>
        </p:sp>
      </p:grpSp>
      <p:pic>
        <p:nvPicPr>
          <p:cNvPr id="14" name="Image 13">
            <a:extLst>
              <a:ext uri="{FF2B5EF4-FFF2-40B4-BE49-F238E27FC236}">
                <a16:creationId xmlns:a16="http://schemas.microsoft.com/office/drawing/2014/main" id="{64105AF7-CFF0-6044-A049-5882FAB60B4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t="24933" b="4489"/>
          <a:stretch/>
        </p:blipFill>
        <p:spPr>
          <a:xfrm>
            <a:off x="6793572" y="0"/>
            <a:ext cx="5398427" cy="4564406"/>
          </a:xfrm>
          <a:prstGeom prst="rect">
            <a:avLst/>
          </a:prstGeom>
        </p:spPr>
      </p:pic>
      <p:pic>
        <p:nvPicPr>
          <p:cNvPr id="20" name="Picture 7" descr="N:\CR_3020 - DERMATOLOGIE\UF_7809 - GENERIQUE DERMATOLOGIE\DOSSIER  QUALITE ET dossiers persos\DOSSIERS PERSOS 1\FERIEL\DERMOSCOPIE FERIEL\FOUILLARD Antoine\NAEVUS 18.jpg">
            <a:extLst>
              <a:ext uri="{FF2B5EF4-FFF2-40B4-BE49-F238E27FC236}">
                <a16:creationId xmlns:a16="http://schemas.microsoft.com/office/drawing/2014/main" id="{984962AF-D9CA-844E-A859-CB22320B1AD8}"/>
              </a:ext>
            </a:extLst>
          </p:cNvPr>
          <p:cNvPicPr>
            <a:picLocks noChangeAspect="1" noChangeArrowheads="1"/>
          </p:cNvPicPr>
          <p:nvPr/>
        </p:nvPicPr>
        <p:blipFill rotWithShape="1">
          <a:blip r:embed="rId5" cstate="hqprint">
            <a:extLst>
              <a:ext uri="{28A0092B-C50C-407E-A947-70E740481C1C}">
                <a14:useLocalDpi xmlns:a14="http://schemas.microsoft.com/office/drawing/2010/main"/>
              </a:ext>
            </a:extLst>
          </a:blip>
          <a:srcRect t="309"/>
          <a:stretch/>
        </p:blipFill>
        <p:spPr bwMode="auto">
          <a:xfrm>
            <a:off x="6791532" y="4564406"/>
            <a:ext cx="1349868" cy="157394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219614"/>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9EA798E-590E-1B42-8507-B889D34E40A5}"/>
              </a:ext>
            </a:extLst>
          </p:cNvPr>
          <p:cNvSpPr/>
          <p:nvPr/>
        </p:nvSpPr>
        <p:spPr>
          <a:xfrm>
            <a:off x="6159007" y="0"/>
            <a:ext cx="6032993"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6" name="Groupe 5">
            <a:extLst>
              <a:ext uri="{FF2B5EF4-FFF2-40B4-BE49-F238E27FC236}">
                <a16:creationId xmlns:a16="http://schemas.microsoft.com/office/drawing/2014/main" id="{C6012E4F-5519-8543-96B7-52D0B0E87E03}"/>
              </a:ext>
            </a:extLst>
          </p:cNvPr>
          <p:cNvGrpSpPr/>
          <p:nvPr/>
        </p:nvGrpSpPr>
        <p:grpSpPr>
          <a:xfrm>
            <a:off x="1069758" y="684117"/>
            <a:ext cx="4342594" cy="5009929"/>
            <a:chOff x="1069758" y="684117"/>
            <a:chExt cx="4342594" cy="5009929"/>
          </a:xfrm>
        </p:grpSpPr>
        <p:sp>
          <p:nvSpPr>
            <p:cNvPr id="39" name="TextBox 4">
              <a:extLst>
                <a:ext uri="{FF2B5EF4-FFF2-40B4-BE49-F238E27FC236}">
                  <a16:creationId xmlns:a16="http://schemas.microsoft.com/office/drawing/2014/main" id="{AE0151AE-0757-AC4B-9CFB-61991DAA8AFA}"/>
                </a:ext>
              </a:extLst>
            </p:cNvPr>
            <p:cNvSpPr txBox="1"/>
            <p:nvPr/>
          </p:nvSpPr>
          <p:spPr>
            <a:xfrm>
              <a:off x="1069758" y="684117"/>
              <a:ext cx="4036914" cy="2092881"/>
            </a:xfrm>
            <a:prstGeom prst="rect">
              <a:avLst/>
            </a:prstGeom>
            <a:noFill/>
          </p:spPr>
          <p:txBody>
            <a:bodyPr wrap="square" rtlCol="0">
              <a:spAutoFit/>
            </a:bodyPr>
            <a:lstStyle/>
            <a:p>
              <a:r>
                <a:rPr lang="en-US" sz="2600" b="1" dirty="0">
                  <a:solidFill>
                    <a:schemeClr val="tx1">
                      <a:lumMod val="65000"/>
                      <a:lumOff val="35000"/>
                    </a:schemeClr>
                  </a:solidFill>
                  <a:latin typeface="Trebuchet MS" panose="020B0703020202090204" pitchFamily="34" charset="0"/>
                </a:rPr>
                <a:t>Evolution</a:t>
              </a:r>
            </a:p>
            <a:p>
              <a:r>
                <a:rPr lang="en-US" sz="2600" dirty="0">
                  <a:solidFill>
                    <a:schemeClr val="tx1">
                      <a:lumMod val="65000"/>
                      <a:lumOff val="35000"/>
                    </a:schemeClr>
                  </a:solidFill>
                  <a:latin typeface="Trebuchet MS" panose="020B0703020202090204" pitchFamily="34" charset="0"/>
                </a:rPr>
                <a:t>Entre Janvier 2014 et octobre 2017</a:t>
              </a:r>
              <a:endParaRPr lang="en-US" sz="2600"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a:p>
              <a:endPar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a:p>
              <a:endPar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pic>
          <p:nvPicPr>
            <p:cNvPr id="40" name="Espace réservé pour une image  36">
              <a:extLst>
                <a:ext uri="{FF2B5EF4-FFF2-40B4-BE49-F238E27FC236}">
                  <a16:creationId xmlns:a16="http://schemas.microsoft.com/office/drawing/2014/main" id="{4B6D7206-E328-4745-963F-3D2E2672A9BD}"/>
                </a:ext>
              </a:extLst>
            </p:cNvPr>
            <p:cNvPicPr>
              <a:picLocks noChangeAspect="1"/>
            </p:cNvPicPr>
            <p:nvPr/>
          </p:nvPicPr>
          <p:blipFill rotWithShape="1">
            <a:blip r:embed="rId2"/>
            <a:srcRect l="704" t="23541" r="68198" b="31420"/>
            <a:stretch/>
          </p:blipFill>
          <p:spPr>
            <a:xfrm>
              <a:off x="1069758" y="2341097"/>
              <a:ext cx="1677120" cy="1820206"/>
            </a:xfrm>
            <a:prstGeom prst="rect">
              <a:avLst/>
            </a:prstGeom>
            <a:solidFill>
              <a:schemeClr val="bg1">
                <a:lumMod val="95000"/>
                <a:alpha val="30000"/>
              </a:schemeClr>
            </a:solidFill>
          </p:spPr>
        </p:pic>
        <p:pic>
          <p:nvPicPr>
            <p:cNvPr id="41" name="Espace réservé pour une image  37">
              <a:extLst>
                <a:ext uri="{FF2B5EF4-FFF2-40B4-BE49-F238E27FC236}">
                  <a16:creationId xmlns:a16="http://schemas.microsoft.com/office/drawing/2014/main" id="{A23E51A4-63EB-414F-A7C1-5E2C2EA97D89}"/>
                </a:ext>
              </a:extLst>
            </p:cNvPr>
            <p:cNvPicPr>
              <a:picLocks noChangeAspect="1"/>
            </p:cNvPicPr>
            <p:nvPr/>
          </p:nvPicPr>
          <p:blipFill rotWithShape="1">
            <a:blip r:embed="rId3"/>
            <a:srcRect l="31994" t="15566" r="21897" b="17718"/>
            <a:stretch/>
          </p:blipFill>
          <p:spPr>
            <a:xfrm>
              <a:off x="2655842" y="2702362"/>
              <a:ext cx="2756510" cy="2991684"/>
            </a:xfrm>
            <a:prstGeom prst="rect">
              <a:avLst/>
            </a:prstGeom>
            <a:solidFill>
              <a:schemeClr val="bg1">
                <a:lumMod val="95000"/>
                <a:alpha val="30000"/>
              </a:schemeClr>
            </a:solidFill>
            <a:ln w="76200">
              <a:gradFill flip="none" rotWithShape="1">
                <a:gsLst>
                  <a:gs pos="0">
                    <a:schemeClr val="accent1"/>
                  </a:gs>
                  <a:gs pos="100000">
                    <a:schemeClr val="accent2"/>
                  </a:gs>
                </a:gsLst>
                <a:path path="circle">
                  <a:fillToRect r="100000" b="100000"/>
                </a:path>
                <a:tileRect l="-100000" t="-100000"/>
              </a:gradFill>
            </a:ln>
            <a:effectLst>
              <a:outerShdw blurRad="1244600" dist="647700" dir="5400000" sx="78000" sy="78000" algn="t" rotWithShape="0">
                <a:prstClr val="black">
                  <a:alpha val="40000"/>
                </a:prstClr>
              </a:outerShdw>
            </a:effectLst>
          </p:spPr>
        </p:pic>
      </p:grpSp>
      <p:grpSp>
        <p:nvGrpSpPr>
          <p:cNvPr id="7" name="Groupe 6">
            <a:extLst>
              <a:ext uri="{FF2B5EF4-FFF2-40B4-BE49-F238E27FC236}">
                <a16:creationId xmlns:a16="http://schemas.microsoft.com/office/drawing/2014/main" id="{0667E8CB-6D1F-EE43-AFEB-610BE387D95D}"/>
              </a:ext>
            </a:extLst>
          </p:cNvPr>
          <p:cNvGrpSpPr/>
          <p:nvPr/>
        </p:nvGrpSpPr>
        <p:grpSpPr>
          <a:xfrm>
            <a:off x="7001005" y="684117"/>
            <a:ext cx="4164550" cy="6026830"/>
            <a:chOff x="7001005" y="684117"/>
            <a:chExt cx="4164550" cy="6026830"/>
          </a:xfrm>
        </p:grpSpPr>
        <p:sp>
          <p:nvSpPr>
            <p:cNvPr id="42" name="TextBox 4">
              <a:extLst>
                <a:ext uri="{FF2B5EF4-FFF2-40B4-BE49-F238E27FC236}">
                  <a16:creationId xmlns:a16="http://schemas.microsoft.com/office/drawing/2014/main" id="{0EAEF7E0-7889-8D4D-BDEE-80A68159E228}"/>
                </a:ext>
              </a:extLst>
            </p:cNvPr>
            <p:cNvSpPr txBox="1"/>
            <p:nvPr/>
          </p:nvSpPr>
          <p:spPr>
            <a:xfrm>
              <a:off x="7128641" y="4648844"/>
              <a:ext cx="4036914" cy="2062103"/>
            </a:xfrm>
            <a:prstGeom prst="rect">
              <a:avLst/>
            </a:prstGeom>
            <a:noFill/>
          </p:spPr>
          <p:txBody>
            <a:bodyPr wrap="square" rtlCol="0">
              <a:spAutoFit/>
            </a:bodyPr>
            <a:lstStyle/>
            <a:p>
              <a:pPr algn="r"/>
              <a:r>
                <a:rPr lang="en-US" sz="2600" b="1" dirty="0">
                  <a:solidFill>
                    <a:schemeClr val="tx1">
                      <a:lumMod val="65000"/>
                      <a:lumOff val="35000"/>
                    </a:schemeClr>
                  </a:solidFill>
                  <a:latin typeface="Trebuchet MS" panose="020B0703020202090204" pitchFamily="34" charset="0"/>
                </a:rPr>
                <a:t>Mélanome SSM</a:t>
              </a:r>
            </a:p>
            <a:p>
              <a:pPr algn="r"/>
              <a:r>
                <a:rPr lang="en-US" sz="2600" b="1" dirty="0">
                  <a:solidFill>
                    <a:schemeClr val="tx1">
                      <a:lumMod val="65000"/>
                      <a:lumOff val="35000"/>
                    </a:schemeClr>
                  </a:solidFill>
                  <a:latin typeface="Trebuchet MS" panose="020B0703020202090204" pitchFamily="34" charset="0"/>
                </a:rPr>
                <a:t>sur naevus préexistant </a:t>
              </a:r>
              <a:r>
                <a:rPr lang="en-US" sz="2600" dirty="0">
                  <a:solidFill>
                    <a:schemeClr val="tx1">
                      <a:lumMod val="65000"/>
                      <a:lumOff val="35000"/>
                    </a:schemeClr>
                  </a:solidFill>
                  <a:latin typeface="Trebuchet MS" panose="020B0703020202090204" pitchFamily="34" charset="0"/>
                </a:rPr>
                <a:t>Breslow 0,32 mm,</a:t>
              </a:r>
            </a:p>
            <a:p>
              <a:pPr algn="r"/>
              <a:r>
                <a:rPr lang="en-US" sz="2600" dirty="0">
                  <a:solidFill>
                    <a:schemeClr val="tx1">
                      <a:lumMod val="65000"/>
                      <a:lumOff val="35000"/>
                    </a:schemeClr>
                  </a:solidFill>
                  <a:latin typeface="Trebuchet MS" panose="020B0703020202090204" pitchFamily="34" charset="0"/>
                </a:rPr>
                <a:t>non ulcéré</a:t>
              </a:r>
            </a:p>
            <a:p>
              <a:pPr algn="r"/>
              <a:endParaRPr lang="en-US" sz="2400" b="1" dirty="0">
                <a:solidFill>
                  <a:schemeClr val="tx1">
                    <a:lumMod val="65000"/>
                    <a:lumOff val="35000"/>
                  </a:schemeClr>
                </a:solidFill>
                <a:latin typeface="Trebuchet MS" panose="020B0703020202090204" pitchFamily="34" charset="0"/>
              </a:endParaRPr>
            </a:p>
          </p:txBody>
        </p:sp>
        <p:pic>
          <p:nvPicPr>
            <p:cNvPr id="44" name="Image 43">
              <a:extLst>
                <a:ext uri="{FF2B5EF4-FFF2-40B4-BE49-F238E27FC236}">
                  <a16:creationId xmlns:a16="http://schemas.microsoft.com/office/drawing/2014/main" id="{9D976E3B-1810-634E-B4EB-964A5964136F}"/>
                </a:ext>
              </a:extLst>
            </p:cNvPr>
            <p:cNvPicPr>
              <a:picLocks noChangeAspect="1"/>
            </p:cNvPicPr>
            <p:nvPr/>
          </p:nvPicPr>
          <p:blipFill rotWithShape="1">
            <a:blip r:embed="rId4"/>
            <a:srcRect l="18568" r="24429" b="17481"/>
            <a:stretch/>
          </p:blipFill>
          <p:spPr>
            <a:xfrm>
              <a:off x="7001005" y="684117"/>
              <a:ext cx="1677120" cy="1820206"/>
            </a:xfrm>
            <a:prstGeom prst="rect">
              <a:avLst/>
            </a:prstGeom>
          </p:spPr>
        </p:pic>
        <p:pic>
          <p:nvPicPr>
            <p:cNvPr id="13" name="Image 12">
              <a:extLst>
                <a:ext uri="{FF2B5EF4-FFF2-40B4-BE49-F238E27FC236}">
                  <a16:creationId xmlns:a16="http://schemas.microsoft.com/office/drawing/2014/main" id="{B692B6AB-83AA-2249-B3B9-59DF4A67684C}"/>
                </a:ext>
              </a:extLst>
            </p:cNvPr>
            <p:cNvPicPr>
              <a:picLocks noChangeAspect="1"/>
            </p:cNvPicPr>
            <p:nvPr/>
          </p:nvPicPr>
          <p:blipFill rotWithShape="1">
            <a:blip r:embed="rId5"/>
            <a:srcRect l="5713" r="26361"/>
            <a:stretch/>
          </p:blipFill>
          <p:spPr>
            <a:xfrm>
              <a:off x="8365732" y="1047912"/>
              <a:ext cx="2756510" cy="3042457"/>
            </a:xfrm>
            <a:prstGeom prst="rect">
              <a:avLst/>
            </a:prstGeom>
            <a:ln w="76200">
              <a:gradFill>
                <a:gsLst>
                  <a:gs pos="0">
                    <a:schemeClr val="accent1"/>
                  </a:gs>
                  <a:gs pos="100000">
                    <a:schemeClr val="accent2"/>
                  </a:gs>
                </a:gsLst>
                <a:lin ang="5400000" scaled="1"/>
              </a:gradFill>
            </a:ln>
            <a:effectLst>
              <a:outerShdw blurRad="1244600" dist="635000" dir="5400000" sx="78000" sy="78000" algn="tl" rotWithShape="0">
                <a:prstClr val="black">
                  <a:alpha val="40000"/>
                </a:prstClr>
              </a:outerShdw>
            </a:effectLst>
          </p:spPr>
        </p:pic>
      </p:grpSp>
    </p:spTree>
    <p:extLst>
      <p:ext uri="{BB962C8B-B14F-4D97-AF65-F5344CB8AC3E}">
        <p14:creationId xmlns:p14="http://schemas.microsoft.com/office/powerpoint/2010/main" val="1874425980"/>
      </p:ext>
    </p:extLst>
  </p:cSld>
  <p:clrMapOvr>
    <a:masterClrMapping/>
  </p:clrMapOvr>
  <mc:AlternateContent xmlns:mc="http://schemas.openxmlformats.org/markup-compatibility/2006" xmlns:p14="http://schemas.microsoft.com/office/powerpoint/2010/main">
    <mc:Choice Requires="p14">
      <p:transition spd="slow" p14:dur="1250" advClick="0" advTm="7000">
        <p14:flythrough dir="out"/>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750" fill="hold"/>
                                        <p:tgtEl>
                                          <p:spTgt spid="4"/>
                                        </p:tgtEl>
                                        <p:attrNameLst>
                                          <p:attrName>ppt_x</p:attrName>
                                        </p:attrNameLst>
                                      </p:cBhvr>
                                      <p:tavLst>
                                        <p:tav tm="0">
                                          <p:val>
                                            <p:strVal val="1+#ppt_w/2"/>
                                          </p:val>
                                        </p:tav>
                                        <p:tav tm="100000">
                                          <p:val>
                                            <p:strVal val="#ppt_x"/>
                                          </p:val>
                                        </p:tav>
                                      </p:tavLst>
                                    </p:anim>
                                    <p:anim calcmode="lin" valueType="num">
                                      <p:cBhvr additive="base">
                                        <p:cTn id="8" dur="750" fill="hold"/>
                                        <p:tgtEl>
                                          <p:spTgt spid="4"/>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750" fill="hold"/>
                                        <p:tgtEl>
                                          <p:spTgt spid="7"/>
                                        </p:tgtEl>
                                        <p:attrNameLst>
                                          <p:attrName>ppt_x</p:attrName>
                                        </p:attrNameLst>
                                      </p:cBhvr>
                                      <p:tavLst>
                                        <p:tav tm="0">
                                          <p:val>
                                            <p:strVal val="1+#ppt_w/2"/>
                                          </p:val>
                                        </p:tav>
                                        <p:tav tm="100000">
                                          <p:val>
                                            <p:strVal val="#ppt_x"/>
                                          </p:val>
                                        </p:tav>
                                      </p:tavLst>
                                    </p:anim>
                                    <p:anim calcmode="lin" valueType="num">
                                      <p:cBhvr additive="base">
                                        <p:cTn id="12" dur="750" fill="hold"/>
                                        <p:tgtEl>
                                          <p:spTgt spid="7"/>
                                        </p:tgtEl>
                                        <p:attrNameLst>
                                          <p:attrName>ppt_y</p:attrName>
                                        </p:attrNameLst>
                                      </p:cBhvr>
                                      <p:tavLst>
                                        <p:tav tm="0">
                                          <p:val>
                                            <p:strVal val="#ppt_y"/>
                                          </p:val>
                                        </p:tav>
                                        <p:tav tm="100000">
                                          <p:val>
                                            <p:strVal val="#ppt_y"/>
                                          </p:val>
                                        </p:tav>
                                      </p:tavLst>
                                    </p:anim>
                                  </p:childTnLst>
                                </p:cTn>
                              </p:par>
                            </p:childTnLst>
                          </p:cTn>
                        </p:par>
                        <p:par>
                          <p:cTn id="13" fill="hold">
                            <p:stCondLst>
                              <p:cond delay="750"/>
                            </p:stCondLst>
                            <p:childTnLst>
                              <p:par>
                                <p:cTn id="14" presetID="2" presetClass="entr" presetSubtype="8" fill="hold"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750" fill="hold"/>
                                        <p:tgtEl>
                                          <p:spTgt spid="6"/>
                                        </p:tgtEl>
                                        <p:attrNameLst>
                                          <p:attrName>ppt_x</p:attrName>
                                        </p:attrNameLst>
                                      </p:cBhvr>
                                      <p:tavLst>
                                        <p:tav tm="0">
                                          <p:val>
                                            <p:strVal val="0-#ppt_w/2"/>
                                          </p:val>
                                        </p:tav>
                                        <p:tav tm="100000">
                                          <p:val>
                                            <p:strVal val="#ppt_x"/>
                                          </p:val>
                                        </p:tav>
                                      </p:tavLst>
                                    </p:anim>
                                    <p:anim calcmode="lin" valueType="num">
                                      <p:cBhvr additive="base">
                                        <p:cTn id="17" dur="75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754B62C3-2AD2-44A9-894B-7F408CF6B6B6}"/>
              </a:ext>
            </a:extLst>
          </p:cNvPr>
          <p:cNvSpPr txBox="1"/>
          <p:nvPr/>
        </p:nvSpPr>
        <p:spPr>
          <a:xfrm>
            <a:off x="1281963" y="2147078"/>
            <a:ext cx="4036914" cy="3293209"/>
          </a:xfrm>
          <a:prstGeom prst="rect">
            <a:avLst/>
          </a:prstGeom>
          <a:noFill/>
        </p:spPr>
        <p:txBody>
          <a:bodyPr wrap="square" rtlCol="0">
            <a:spAutoFit/>
          </a:bodyPr>
          <a:lstStyle/>
          <a:p>
            <a:r>
              <a:rPr lang="en-US" sz="2600" dirty="0">
                <a:solidFill>
                  <a:schemeClr val="tx1">
                    <a:lumMod val="65000"/>
                    <a:lumOff val="35000"/>
                  </a:schemeClr>
                </a:solidFill>
                <a:latin typeface="Trebuchet MS" panose="020B0703020202090204" pitchFamily="34" charset="0"/>
              </a:rPr>
              <a:t>Biopsie exérèse au bistouri…</a:t>
            </a:r>
          </a:p>
          <a:p>
            <a:endParaRPr lang="en-US" sz="2600" dirty="0">
              <a:solidFill>
                <a:schemeClr val="tx1">
                  <a:lumMod val="65000"/>
                  <a:lumOff val="35000"/>
                </a:schemeClr>
              </a:solidFill>
              <a:latin typeface="Trebuchet MS" panose="020B0703020202090204" pitchFamily="34" charset="0"/>
            </a:endParaRPr>
          </a:p>
          <a:p>
            <a:r>
              <a:rPr lang="en-US" sz="2600" dirty="0">
                <a:solidFill>
                  <a:schemeClr val="tx1">
                    <a:lumMod val="65000"/>
                    <a:lumOff val="35000"/>
                  </a:schemeClr>
                </a:solidFill>
                <a:latin typeface="Trebuchet MS" panose="020B0703020202090204" pitchFamily="34" charset="0"/>
              </a:rPr>
              <a:t> </a:t>
            </a:r>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 Pour confirmation</a:t>
            </a:r>
          </a:p>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par l’analyse anatomo-pathologique</a:t>
            </a:r>
          </a:p>
          <a:p>
            <a:endPar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a:p>
            <a:endPar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grpSp>
        <p:nvGrpSpPr>
          <p:cNvPr id="3" name="Groupe 2">
            <a:extLst>
              <a:ext uri="{FF2B5EF4-FFF2-40B4-BE49-F238E27FC236}">
                <a16:creationId xmlns:a16="http://schemas.microsoft.com/office/drawing/2014/main" id="{AD3B0227-BD8C-7545-AE6F-3CC44E22A547}"/>
              </a:ext>
            </a:extLst>
          </p:cNvPr>
          <p:cNvGrpSpPr/>
          <p:nvPr/>
        </p:nvGrpSpPr>
        <p:grpSpPr>
          <a:xfrm>
            <a:off x="6096000" y="1597574"/>
            <a:ext cx="6096000" cy="3662851"/>
            <a:chOff x="6096000" y="1593774"/>
            <a:chExt cx="6096000" cy="3662851"/>
          </a:xfrm>
        </p:grpSpPr>
        <p:grpSp>
          <p:nvGrpSpPr>
            <p:cNvPr id="17" name="Group 16">
              <a:extLst>
                <a:ext uri="{FF2B5EF4-FFF2-40B4-BE49-F238E27FC236}">
                  <a16:creationId xmlns:a16="http://schemas.microsoft.com/office/drawing/2014/main" id="{DC04F65B-81DC-4992-9466-EE8D4760A699}"/>
                </a:ext>
              </a:extLst>
            </p:cNvPr>
            <p:cNvGrpSpPr/>
            <p:nvPr/>
          </p:nvGrpSpPr>
          <p:grpSpPr>
            <a:xfrm>
              <a:off x="6096001" y="4608287"/>
              <a:ext cx="6095999" cy="648338"/>
              <a:chOff x="6096001" y="4608287"/>
              <a:chExt cx="6095999" cy="648338"/>
            </a:xfrm>
          </p:grpSpPr>
          <p:sp>
            <p:nvSpPr>
              <p:cNvPr id="2" name="Freeform: Shape 1">
                <a:extLst>
                  <a:ext uri="{FF2B5EF4-FFF2-40B4-BE49-F238E27FC236}">
                    <a16:creationId xmlns:a16="http://schemas.microsoft.com/office/drawing/2014/main" id="{0AADE527-E0ED-48D0-8D69-CE422EA3E7FE}"/>
                  </a:ext>
                </a:extLst>
              </p:cNvPr>
              <p:cNvSpPr/>
              <p:nvPr/>
            </p:nvSpPr>
            <p:spPr>
              <a:xfrm>
                <a:off x="6096001" y="4608287"/>
                <a:ext cx="6095999" cy="648338"/>
              </a:xfrm>
              <a:custGeom>
                <a:avLst/>
                <a:gdLst>
                  <a:gd name="connsiteX0" fmla="*/ 19134 w 2301228"/>
                  <a:gd name="connsiteY0" fmla="*/ 0 h 1639569"/>
                  <a:gd name="connsiteX1" fmla="*/ 2282094 w 2301228"/>
                  <a:gd name="connsiteY1" fmla="*/ 0 h 1639569"/>
                  <a:gd name="connsiteX2" fmla="*/ 2301228 w 2301228"/>
                  <a:gd name="connsiteY2" fmla="*/ 19134 h 1639569"/>
                  <a:gd name="connsiteX3" fmla="*/ 2301228 w 2301228"/>
                  <a:gd name="connsiteY3" fmla="*/ 1620435 h 1639569"/>
                  <a:gd name="connsiteX4" fmla="*/ 2282094 w 2301228"/>
                  <a:gd name="connsiteY4" fmla="*/ 1639569 h 1639569"/>
                  <a:gd name="connsiteX5" fmla="*/ 19134 w 2301228"/>
                  <a:gd name="connsiteY5" fmla="*/ 1639569 h 1639569"/>
                  <a:gd name="connsiteX6" fmla="*/ 0 w 2301228"/>
                  <a:gd name="connsiteY6" fmla="*/ 1620435 h 1639569"/>
                  <a:gd name="connsiteX7" fmla="*/ 0 w 2301228"/>
                  <a:gd name="connsiteY7" fmla="*/ 19134 h 1639569"/>
                  <a:gd name="connsiteX8" fmla="*/ 19134 w 2301228"/>
                  <a:gd name="connsiteY8" fmla="*/ 0 h 163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1228" h="1639569">
                    <a:moveTo>
                      <a:pt x="19134" y="0"/>
                    </a:moveTo>
                    <a:lnTo>
                      <a:pt x="2282094" y="0"/>
                    </a:lnTo>
                    <a:cubicBezTo>
                      <a:pt x="2292661" y="0"/>
                      <a:pt x="2301228" y="8567"/>
                      <a:pt x="2301228" y="19134"/>
                    </a:cubicBezTo>
                    <a:lnTo>
                      <a:pt x="2301228" y="1620435"/>
                    </a:lnTo>
                    <a:cubicBezTo>
                      <a:pt x="2301228" y="1631002"/>
                      <a:pt x="2292661" y="1639569"/>
                      <a:pt x="2282094" y="1639569"/>
                    </a:cubicBezTo>
                    <a:lnTo>
                      <a:pt x="19134" y="1639569"/>
                    </a:lnTo>
                    <a:cubicBezTo>
                      <a:pt x="8567" y="1639569"/>
                      <a:pt x="0" y="1631002"/>
                      <a:pt x="0" y="1620435"/>
                    </a:cubicBezTo>
                    <a:lnTo>
                      <a:pt x="0" y="19134"/>
                    </a:lnTo>
                    <a:cubicBezTo>
                      <a:pt x="0" y="8567"/>
                      <a:pt x="8567" y="0"/>
                      <a:pt x="19134" y="0"/>
                    </a:cubicBezTo>
                    <a:close/>
                  </a:path>
                </a:pathLst>
              </a:custGeom>
              <a:gradFill flip="none" rotWithShape="1">
                <a:gsLst>
                  <a:gs pos="0">
                    <a:schemeClr val="accent1">
                      <a:alpha val="88000"/>
                    </a:schemeClr>
                  </a:gs>
                  <a:gs pos="90000">
                    <a:schemeClr val="accent2">
                      <a:alpha val="92000"/>
                    </a:schemeClr>
                  </a:gs>
                </a:gsLst>
                <a:path path="circle">
                  <a:fillToRect r="100000" b="100000"/>
                </a:path>
                <a:tileRect l="-100000" t="-10000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3" name="TextBox 42">
                <a:extLst>
                  <a:ext uri="{FF2B5EF4-FFF2-40B4-BE49-F238E27FC236}">
                    <a16:creationId xmlns:a16="http://schemas.microsoft.com/office/drawing/2014/main" id="{264FA6C4-A82E-4726-AA40-73EA908D0FC3}"/>
                  </a:ext>
                </a:extLst>
              </p:cNvPr>
              <p:cNvSpPr txBox="1"/>
              <p:nvPr/>
            </p:nvSpPr>
            <p:spPr>
              <a:xfrm>
                <a:off x="8318090" y="4626602"/>
                <a:ext cx="3873909" cy="584775"/>
              </a:xfrm>
              <a:prstGeom prst="rect">
                <a:avLst/>
              </a:prstGeom>
              <a:noFill/>
            </p:spPr>
            <p:txBody>
              <a:bodyPr wrap="square" rtlCol="0">
                <a:spAutoFit/>
              </a:bodyPr>
              <a:lstStyle/>
              <a:p>
                <a:pPr defTabSz="1450904"/>
                <a:r>
                  <a:rPr lang="en-US" sz="1600" dirty="0">
                    <a:solidFill>
                      <a:schemeClr val="bg1"/>
                    </a:solidFill>
                    <a:latin typeface="Helvetica" charset="0"/>
                    <a:ea typeface="Helvetica" charset="0"/>
                    <a:cs typeface="Helvetica" charset="0"/>
                  </a:rPr>
                  <a:t>Analyse du prélèvement au microscope</a:t>
                </a:r>
                <a:br>
                  <a:rPr lang="en-US" sz="1600" dirty="0">
                    <a:solidFill>
                      <a:schemeClr val="bg1"/>
                    </a:solidFill>
                    <a:latin typeface="Helvetica" charset="0"/>
                    <a:ea typeface="Helvetica" charset="0"/>
                    <a:cs typeface="Helvetica" charset="0"/>
                  </a:rPr>
                </a:br>
                <a:r>
                  <a:rPr lang="en-US" sz="1600" dirty="0">
                    <a:solidFill>
                      <a:schemeClr val="bg1"/>
                    </a:solidFill>
                    <a:latin typeface="Helvetica" charset="0"/>
                    <a:ea typeface="Helvetica" charset="0"/>
                    <a:cs typeface="Helvetica" charset="0"/>
                  </a:rPr>
                  <a:t>par un médecin anatomo-pathologiste</a:t>
                </a:r>
              </a:p>
            </p:txBody>
          </p:sp>
        </p:grpSp>
        <p:pic>
          <p:nvPicPr>
            <p:cNvPr id="18" name="Image 17">
              <a:extLst>
                <a:ext uri="{FF2B5EF4-FFF2-40B4-BE49-F238E27FC236}">
                  <a16:creationId xmlns:a16="http://schemas.microsoft.com/office/drawing/2014/main" id="{C1E243C3-D313-7D4E-A58F-88D8D41B0EF5}"/>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r="7258"/>
            <a:stretch/>
          </p:blipFill>
          <p:spPr>
            <a:xfrm>
              <a:off x="8005102" y="1601375"/>
              <a:ext cx="4186897" cy="3009704"/>
            </a:xfrm>
            <a:prstGeom prst="rect">
              <a:avLst/>
            </a:prstGeom>
          </p:spPr>
        </p:pic>
        <p:pic>
          <p:nvPicPr>
            <p:cNvPr id="20" name="Image 19">
              <a:extLst>
                <a:ext uri="{FF2B5EF4-FFF2-40B4-BE49-F238E27FC236}">
                  <a16:creationId xmlns:a16="http://schemas.microsoft.com/office/drawing/2014/main" id="{2B5F998B-325B-8C42-8711-F0E5ED93F3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37917" r="4987"/>
            <a:stretch/>
          </p:blipFill>
          <p:spPr>
            <a:xfrm>
              <a:off x="6096000" y="1593774"/>
              <a:ext cx="2570483" cy="3018558"/>
            </a:xfrm>
            <a:prstGeom prst="rect">
              <a:avLst/>
            </a:prstGeom>
          </p:spPr>
        </p:pic>
        <p:pic>
          <p:nvPicPr>
            <p:cNvPr id="21" name="Image 20">
              <a:extLst>
                <a:ext uri="{FF2B5EF4-FFF2-40B4-BE49-F238E27FC236}">
                  <a16:creationId xmlns:a16="http://schemas.microsoft.com/office/drawing/2014/main" id="{9C3223BA-F105-724F-B688-550320405AFF}"/>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7465339" y="2328740"/>
              <a:ext cx="1556808" cy="1558870"/>
            </a:xfrm>
            <a:prstGeom prst="rect">
              <a:avLst/>
            </a:prstGeom>
          </p:spPr>
        </p:pic>
      </p:grpSp>
    </p:spTree>
    <p:extLst>
      <p:ext uri="{BB962C8B-B14F-4D97-AF65-F5344CB8AC3E}">
        <p14:creationId xmlns:p14="http://schemas.microsoft.com/office/powerpoint/2010/main" val="1419590041"/>
      </p:ext>
    </p:extLst>
  </p:cSld>
  <p:clrMapOvr>
    <a:masterClrMapping/>
  </p:clrMapOvr>
  <mc:AlternateContent xmlns:mc="http://schemas.openxmlformats.org/markup-compatibility/2006" xmlns:p14="http://schemas.microsoft.com/office/powerpoint/2010/main">
    <mc:Choice Requires="p14">
      <p:transition spd="slow" p14:dur="1250" advClick="0" advTm="7000">
        <p14:flythrough dir="out"/>
      </p:transition>
    </mc:Choice>
    <mc:Fallback xmlns="">
      <p:transition spd="slow" advClick="0" advTm="7000">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3" name="Connecteur droit 12">
            <a:extLst>
              <a:ext uri="{FF2B5EF4-FFF2-40B4-BE49-F238E27FC236}">
                <a16:creationId xmlns:a16="http://schemas.microsoft.com/office/drawing/2014/main" id="{554D453F-55E2-AF44-8FAF-148A0F24F08A}"/>
              </a:ext>
            </a:extLst>
          </p:cNvPr>
          <p:cNvCxnSpPr>
            <a:cxnSpLocks/>
          </p:cNvCxnSpPr>
          <p:nvPr/>
        </p:nvCxnSpPr>
        <p:spPr>
          <a:xfrm flipH="1">
            <a:off x="-14251" y="6507678"/>
            <a:ext cx="8493232"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16" name="Freeform: Shape 34">
            <a:extLst>
              <a:ext uri="{FF2B5EF4-FFF2-40B4-BE49-F238E27FC236}">
                <a16:creationId xmlns:a16="http://schemas.microsoft.com/office/drawing/2014/main" id="{9612AFF4-0997-A446-8C44-DC3550A2D352}"/>
              </a:ext>
            </a:extLst>
          </p:cNvPr>
          <p:cNvSpPr/>
          <p:nvPr/>
        </p:nvSpPr>
        <p:spPr>
          <a:xfrm>
            <a:off x="6297" y="1635827"/>
            <a:ext cx="6454920" cy="3586346"/>
          </a:xfrm>
          <a:custGeom>
            <a:avLst/>
            <a:gdLst>
              <a:gd name="connsiteX0" fmla="*/ 0 w 12191998"/>
              <a:gd name="connsiteY0" fmla="*/ 0 h 6116864"/>
              <a:gd name="connsiteX1" fmla="*/ 12191996 w 12191998"/>
              <a:gd name="connsiteY1" fmla="*/ 0 h 6116864"/>
              <a:gd name="connsiteX2" fmla="*/ 12191996 w 12191998"/>
              <a:gd name="connsiteY2" fmla="*/ 420914 h 6116864"/>
              <a:gd name="connsiteX3" fmla="*/ 12191998 w 12191998"/>
              <a:gd name="connsiteY3" fmla="*/ 420914 h 6116864"/>
              <a:gd name="connsiteX4" fmla="*/ 12191998 w 12191998"/>
              <a:gd name="connsiteY4" fmla="*/ 4807168 h 6116864"/>
              <a:gd name="connsiteX5" fmla="*/ 2 w 12191998"/>
              <a:gd name="connsiteY5" fmla="*/ 6116864 h 6116864"/>
              <a:gd name="connsiteX6" fmla="*/ 2 w 12191998"/>
              <a:gd name="connsiteY6" fmla="*/ 1450975 h 6116864"/>
              <a:gd name="connsiteX7" fmla="*/ 0 w 12191998"/>
              <a:gd name="connsiteY7" fmla="*/ 1450975 h 6116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1998" h="6116864">
                <a:moveTo>
                  <a:pt x="0" y="0"/>
                </a:moveTo>
                <a:lnTo>
                  <a:pt x="12191996" y="0"/>
                </a:lnTo>
                <a:lnTo>
                  <a:pt x="12191996" y="420914"/>
                </a:lnTo>
                <a:lnTo>
                  <a:pt x="12191998" y="420914"/>
                </a:lnTo>
                <a:lnTo>
                  <a:pt x="12191998" y="4807168"/>
                </a:lnTo>
                <a:lnTo>
                  <a:pt x="2" y="6116864"/>
                </a:lnTo>
                <a:lnTo>
                  <a:pt x="2" y="1450975"/>
                </a:lnTo>
                <a:lnTo>
                  <a:pt x="0" y="1450975"/>
                </a:lnTo>
                <a:close/>
              </a:path>
            </a:pathLst>
          </a:custGeom>
          <a:gradFill flip="none" rotWithShape="1">
            <a:gsLst>
              <a:gs pos="0">
                <a:schemeClr val="accent1">
                  <a:alpha val="88000"/>
                </a:schemeClr>
              </a:gs>
              <a:gs pos="90000">
                <a:schemeClr val="accent2">
                  <a:alpha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a:extLst>
              <a:ext uri="{FF2B5EF4-FFF2-40B4-BE49-F238E27FC236}">
                <a16:creationId xmlns:a16="http://schemas.microsoft.com/office/drawing/2014/main" id="{C8C82E92-411B-4D1B-9D35-C3BDA05956E9}"/>
              </a:ext>
            </a:extLst>
          </p:cNvPr>
          <p:cNvSpPr txBox="1"/>
          <p:nvPr/>
        </p:nvSpPr>
        <p:spPr>
          <a:xfrm>
            <a:off x="7081096" y="1620414"/>
            <a:ext cx="4680603" cy="369332"/>
          </a:xfrm>
          <a:prstGeom prst="rect">
            <a:avLst/>
          </a:prstGeom>
          <a:noFill/>
        </p:spPr>
        <p:txBody>
          <a:bodyPr wrap="square" rtlCol="0">
            <a:spAutoFit/>
          </a:bodyPr>
          <a:lstStyle/>
          <a:p>
            <a:r>
              <a:rPr lang="en-US" b="1" dirty="0">
                <a:solidFill>
                  <a:schemeClr val="tx1">
                    <a:lumMod val="65000"/>
                    <a:lumOff val="35000"/>
                  </a:schemeClr>
                </a:solidFill>
                <a:latin typeface="Trebuchet MS" panose="020B0703020202090204" pitchFamily="34" charset="0"/>
              </a:rPr>
              <a:t>Peau, épiderme, carcinome et mélanome</a:t>
            </a:r>
          </a:p>
        </p:txBody>
      </p:sp>
      <p:cxnSp>
        <p:nvCxnSpPr>
          <p:cNvPr id="6" name="Straight Connector 5">
            <a:extLst>
              <a:ext uri="{FF2B5EF4-FFF2-40B4-BE49-F238E27FC236}">
                <a16:creationId xmlns:a16="http://schemas.microsoft.com/office/drawing/2014/main" id="{DF6D8850-FB53-4F98-8959-071A242C3BC5}"/>
              </a:ext>
            </a:extLst>
          </p:cNvPr>
          <p:cNvCxnSpPr/>
          <p:nvPr/>
        </p:nvCxnSpPr>
        <p:spPr>
          <a:xfrm>
            <a:off x="7180035" y="2102711"/>
            <a:ext cx="876300" cy="0"/>
          </a:xfrm>
          <a:prstGeom prst="line">
            <a:avLst/>
          </a:prstGeom>
          <a:ln w="28575" cap="rnd"/>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62CF73E-2B32-419A-894D-6A1713B4398C}"/>
              </a:ext>
            </a:extLst>
          </p:cNvPr>
          <p:cNvSpPr txBox="1"/>
          <p:nvPr/>
        </p:nvSpPr>
        <p:spPr>
          <a:xfrm>
            <a:off x="7081096" y="2353053"/>
            <a:ext cx="4555380" cy="3589894"/>
          </a:xfrm>
          <a:prstGeom prst="rect">
            <a:avLst/>
          </a:prstGeom>
          <a:noFill/>
        </p:spPr>
        <p:txBody>
          <a:bodyPr wrap="square" rtlCol="0">
            <a:spAutoFit/>
          </a:bodyPr>
          <a:lstStyle/>
          <a:p>
            <a:pPr>
              <a:lnSpc>
                <a:spcPct val="130000"/>
              </a:lnSpc>
            </a:pPr>
            <a:r>
              <a:rPr lang="en-US" sz="1600" b="1" dirty="0">
                <a:solidFill>
                  <a:schemeClr val="tx1">
                    <a:lumMod val="65000"/>
                    <a:lumOff val="35000"/>
                  </a:schemeClr>
                </a:solidFill>
                <a:latin typeface="Helvetica" pitchFamily="2" charset="0"/>
              </a:rPr>
              <a:t>Kératinocytes : </a:t>
            </a:r>
            <a:r>
              <a:rPr lang="en-US" sz="1600" dirty="0">
                <a:solidFill>
                  <a:schemeClr val="tx1">
                    <a:lumMod val="65000"/>
                    <a:lumOff val="35000"/>
                  </a:schemeClr>
                </a:solidFill>
                <a:latin typeface="Helvetica" pitchFamily="2" charset="0"/>
              </a:rPr>
              <a:t>cellules de la “carapace”, les plus nombreuses qui se divisent beaucoup.</a:t>
            </a:r>
          </a:p>
          <a:p>
            <a:pPr>
              <a:lnSpc>
                <a:spcPct val="130000"/>
              </a:lnSpc>
            </a:pPr>
            <a:endParaRPr lang="en-US" sz="1600" dirty="0">
              <a:solidFill>
                <a:schemeClr val="tx1">
                  <a:lumMod val="65000"/>
                  <a:lumOff val="35000"/>
                </a:schemeClr>
              </a:solidFill>
              <a:latin typeface="Helvetica" pitchFamily="2" charset="0"/>
            </a:endParaRPr>
          </a:p>
          <a:p>
            <a:pPr>
              <a:lnSpc>
                <a:spcPct val="130000"/>
              </a:lnSpc>
            </a:pPr>
            <a:r>
              <a:rPr lang="en-US" sz="1600" dirty="0">
                <a:solidFill>
                  <a:schemeClr val="tx1">
                    <a:lumMod val="65000"/>
                    <a:lumOff val="35000"/>
                  </a:schemeClr>
                </a:solidFill>
                <a:latin typeface="Helvetica" pitchFamily="2" charset="0"/>
              </a:rPr>
              <a:t>&gt; Responsables des carcinomes basocellulaires ou épidermoïdes cutanés.</a:t>
            </a:r>
          </a:p>
          <a:p>
            <a:pPr>
              <a:lnSpc>
                <a:spcPct val="130000"/>
              </a:lnSpc>
            </a:pPr>
            <a:endParaRPr lang="en-US" sz="1600" b="1" dirty="0">
              <a:solidFill>
                <a:schemeClr val="tx1">
                  <a:lumMod val="65000"/>
                  <a:lumOff val="35000"/>
                </a:schemeClr>
              </a:solidFill>
              <a:latin typeface="Helvetica" pitchFamily="2" charset="0"/>
            </a:endParaRPr>
          </a:p>
          <a:p>
            <a:pPr>
              <a:lnSpc>
                <a:spcPct val="130000"/>
              </a:lnSpc>
            </a:pPr>
            <a:r>
              <a:rPr lang="en-US" sz="1600" b="1" dirty="0">
                <a:solidFill>
                  <a:schemeClr val="tx1">
                    <a:lumMod val="65000"/>
                    <a:lumOff val="35000"/>
                  </a:schemeClr>
                </a:solidFill>
                <a:latin typeface="Helvetica" pitchFamily="2" charset="0"/>
              </a:rPr>
              <a:t>Mélanocytes : </a:t>
            </a:r>
            <a:r>
              <a:rPr lang="en-US" sz="1600" dirty="0">
                <a:solidFill>
                  <a:schemeClr val="tx1">
                    <a:lumMod val="65000"/>
                    <a:lumOff val="35000"/>
                  </a:schemeClr>
                </a:solidFill>
                <a:latin typeface="Helvetica" pitchFamily="2" charset="0"/>
              </a:rPr>
              <a:t>cellules responsables de la pigmentation de la peau.</a:t>
            </a:r>
          </a:p>
          <a:p>
            <a:pPr>
              <a:lnSpc>
                <a:spcPct val="130000"/>
              </a:lnSpc>
            </a:pPr>
            <a:endParaRPr lang="en-US" sz="1600" dirty="0">
              <a:solidFill>
                <a:schemeClr val="tx1">
                  <a:lumMod val="65000"/>
                  <a:lumOff val="35000"/>
                </a:schemeClr>
              </a:solidFill>
              <a:latin typeface="Helvetica" pitchFamily="2" charset="0"/>
            </a:endParaRPr>
          </a:p>
          <a:p>
            <a:pPr>
              <a:lnSpc>
                <a:spcPct val="130000"/>
              </a:lnSpc>
            </a:pPr>
            <a:r>
              <a:rPr lang="en-US" sz="1600" dirty="0">
                <a:solidFill>
                  <a:schemeClr val="tx1">
                    <a:lumMod val="65000"/>
                    <a:lumOff val="35000"/>
                  </a:schemeClr>
                </a:solidFill>
                <a:latin typeface="Helvetica" pitchFamily="2" charset="0"/>
              </a:rPr>
              <a:t>&gt; Responsables des mélanomes</a:t>
            </a:r>
          </a:p>
          <a:p>
            <a:pPr>
              <a:lnSpc>
                <a:spcPct val="130000"/>
              </a:lnSpc>
            </a:pPr>
            <a:endParaRPr lang="en-US" sz="1600" dirty="0">
              <a:solidFill>
                <a:schemeClr val="tx1">
                  <a:lumMod val="65000"/>
                  <a:lumOff val="35000"/>
                </a:schemeClr>
              </a:solidFill>
              <a:latin typeface="Helvetica" pitchFamily="2" charset="0"/>
            </a:endParaRPr>
          </a:p>
        </p:txBody>
      </p:sp>
      <p:sp>
        <p:nvSpPr>
          <p:cNvPr id="17" name="TextBox 3">
            <a:extLst>
              <a:ext uri="{FF2B5EF4-FFF2-40B4-BE49-F238E27FC236}">
                <a16:creationId xmlns:a16="http://schemas.microsoft.com/office/drawing/2014/main" id="{8187635C-318B-5C47-BF0F-11400569FCE7}"/>
              </a:ext>
            </a:extLst>
          </p:cNvPr>
          <p:cNvSpPr txBox="1"/>
          <p:nvPr/>
        </p:nvSpPr>
        <p:spPr>
          <a:xfrm>
            <a:off x="8280482" y="6306255"/>
            <a:ext cx="3124117"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COMPRENDRE LE CANCER</a:t>
            </a:r>
          </a:p>
        </p:txBody>
      </p:sp>
      <p:pic>
        <p:nvPicPr>
          <p:cNvPr id="18" name="Espace réservé pour une image  17">
            <a:extLst>
              <a:ext uri="{FF2B5EF4-FFF2-40B4-BE49-F238E27FC236}">
                <a16:creationId xmlns:a16="http://schemas.microsoft.com/office/drawing/2014/main" id="{4E2124C1-7FC0-D14F-8BA5-3706ABE78868}"/>
              </a:ext>
            </a:extLst>
          </p:cNvPr>
          <p:cNvPicPr>
            <a:picLocks noGrp="1" noChangeAspect="1"/>
          </p:cNvPicPr>
          <p:nvPr>
            <p:ph type="pic" sz="quarter" idx="10"/>
          </p:nvPr>
        </p:nvPicPr>
        <p:blipFill rotWithShape="1">
          <a:blip r:embed="rId2"/>
          <a:srcRect l="6189" r="136"/>
          <a:stretch/>
        </p:blipFill>
        <p:spPr>
          <a:xfrm>
            <a:off x="1050181" y="1635827"/>
            <a:ext cx="4323503" cy="3666489"/>
          </a:xfrm>
          <a:prstGeom prst="rect">
            <a:avLst/>
          </a:prstGeom>
        </p:spPr>
      </p:pic>
    </p:spTree>
    <p:extLst>
      <p:ext uri="{BB962C8B-B14F-4D97-AF65-F5344CB8AC3E}">
        <p14:creationId xmlns:p14="http://schemas.microsoft.com/office/powerpoint/2010/main" val="2540869943"/>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00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750"/>
                                        <p:tgtEl>
                                          <p:spTgt spid="5"/>
                                        </p:tgtEl>
                                      </p:cBhvr>
                                    </p:animEffect>
                                  </p:childTnLst>
                                </p:cTn>
                              </p:par>
                              <p:par>
                                <p:cTn id="12" presetID="22" presetClass="entr" presetSubtype="8" fill="hold" nodeType="withEffect">
                                  <p:stCondLst>
                                    <p:cond delay="150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8" fill="hold" grpId="0" nodeType="withEffect">
                                  <p:stCondLst>
                                    <p:cond delay="175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p:bldP spid="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2458E45-021E-48F0-B57D-2F012A3558F1}"/>
              </a:ext>
            </a:extLst>
          </p:cNvPr>
          <p:cNvSpPr txBox="1"/>
          <p:nvPr/>
        </p:nvSpPr>
        <p:spPr>
          <a:xfrm>
            <a:off x="7088096" y="2186062"/>
            <a:ext cx="4060722" cy="2653034"/>
          </a:xfrm>
          <a:prstGeom prst="rect">
            <a:avLst/>
          </a:prstGeom>
          <a:noFill/>
        </p:spPr>
        <p:txBody>
          <a:bodyPr wrap="square" rtlCol="0">
            <a:spAutoFit/>
          </a:bodyPr>
          <a:lstStyle/>
          <a:p>
            <a:pPr>
              <a:lnSpc>
                <a:spcPct val="130000"/>
              </a:lnSpc>
            </a:pPr>
            <a:r>
              <a:rPr lang="en-US" sz="1600" b="1" dirty="0">
                <a:solidFill>
                  <a:schemeClr val="tx1">
                    <a:lumMod val="65000"/>
                    <a:lumOff val="35000"/>
                  </a:schemeClr>
                </a:solidFill>
                <a:latin typeface="Helvetica" pitchFamily="2" charset="0"/>
              </a:rPr>
              <a:t>Aspect sous le microscope et critères pronostiques :</a:t>
            </a:r>
          </a:p>
          <a:p>
            <a:pPr>
              <a:lnSpc>
                <a:spcPct val="130000"/>
              </a:lnSpc>
            </a:pPr>
            <a:endParaRPr lang="en-US" sz="16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Epaisseur de la tumeur</a:t>
            </a:r>
            <a:br>
              <a:rPr lang="en-US" sz="1600" dirty="0">
                <a:solidFill>
                  <a:schemeClr val="tx1">
                    <a:lumMod val="65000"/>
                    <a:lumOff val="35000"/>
                  </a:schemeClr>
                </a:solidFill>
                <a:latin typeface="Helvetica" pitchFamily="2" charset="0"/>
              </a:rPr>
            </a:br>
            <a:r>
              <a:rPr lang="en-US" sz="1600" dirty="0">
                <a:solidFill>
                  <a:schemeClr val="tx1">
                    <a:lumMod val="65000"/>
                    <a:lumOff val="35000"/>
                  </a:schemeClr>
                </a:solidFill>
                <a:latin typeface="Helvetica" pitchFamily="2" charset="0"/>
              </a:rPr>
              <a:t>(indice de Breslow en mm)</a:t>
            </a: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Ulcération</a:t>
            </a: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Mitoses</a:t>
            </a: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Tropisme pour les nerfs et vaisseaux</a:t>
            </a:r>
          </a:p>
        </p:txBody>
      </p:sp>
      <p:sp>
        <p:nvSpPr>
          <p:cNvPr id="12" name="Picture Placeholder 11">
            <a:extLst>
              <a:ext uri="{FF2B5EF4-FFF2-40B4-BE49-F238E27FC236}">
                <a16:creationId xmlns:a16="http://schemas.microsoft.com/office/drawing/2014/main" id="{A1F51EE5-D900-4B4A-BD63-93290C361EB7}"/>
              </a:ext>
            </a:extLst>
          </p:cNvPr>
          <p:cNvSpPr>
            <a:spLocks noGrp="1"/>
          </p:cNvSpPr>
          <p:nvPr>
            <p:ph type="pic" sz="quarter" idx="10"/>
          </p:nvPr>
        </p:nvSpPr>
        <p:spPr>
          <a:xfrm>
            <a:off x="-64203" y="1417357"/>
            <a:ext cx="6160203" cy="3839268"/>
          </a:xfrm>
          <a:solidFill>
            <a:schemeClr val="bg1">
              <a:alpha val="30000"/>
            </a:schemeClr>
          </a:solidFill>
          <a:effectLst/>
        </p:spPr>
      </p:sp>
      <p:grpSp>
        <p:nvGrpSpPr>
          <p:cNvPr id="11" name="Groupe 10">
            <a:extLst>
              <a:ext uri="{FF2B5EF4-FFF2-40B4-BE49-F238E27FC236}">
                <a16:creationId xmlns:a16="http://schemas.microsoft.com/office/drawing/2014/main" id="{C2816252-FB86-B748-A5A2-6F7407C3917F}"/>
              </a:ext>
            </a:extLst>
          </p:cNvPr>
          <p:cNvGrpSpPr/>
          <p:nvPr/>
        </p:nvGrpSpPr>
        <p:grpSpPr>
          <a:xfrm>
            <a:off x="0" y="4608287"/>
            <a:ext cx="6096000" cy="648338"/>
            <a:chOff x="0" y="4608287"/>
            <a:chExt cx="6096000" cy="648338"/>
          </a:xfrm>
        </p:grpSpPr>
        <p:sp>
          <p:nvSpPr>
            <p:cNvPr id="5" name="Freeform: Shape 4">
              <a:extLst>
                <a:ext uri="{FF2B5EF4-FFF2-40B4-BE49-F238E27FC236}">
                  <a16:creationId xmlns:a16="http://schemas.microsoft.com/office/drawing/2014/main" id="{2236DD5A-D300-4916-A8F4-0EB1AB370D87}"/>
                </a:ext>
              </a:extLst>
            </p:cNvPr>
            <p:cNvSpPr/>
            <p:nvPr/>
          </p:nvSpPr>
          <p:spPr>
            <a:xfrm>
              <a:off x="0" y="4608287"/>
              <a:ext cx="6096000" cy="648338"/>
            </a:xfrm>
            <a:custGeom>
              <a:avLst/>
              <a:gdLst>
                <a:gd name="connsiteX0" fmla="*/ 19134 w 2301228"/>
                <a:gd name="connsiteY0" fmla="*/ 0 h 1639569"/>
                <a:gd name="connsiteX1" fmla="*/ 2282094 w 2301228"/>
                <a:gd name="connsiteY1" fmla="*/ 0 h 1639569"/>
                <a:gd name="connsiteX2" fmla="*/ 2301228 w 2301228"/>
                <a:gd name="connsiteY2" fmla="*/ 19134 h 1639569"/>
                <a:gd name="connsiteX3" fmla="*/ 2301228 w 2301228"/>
                <a:gd name="connsiteY3" fmla="*/ 1620435 h 1639569"/>
                <a:gd name="connsiteX4" fmla="*/ 2282094 w 2301228"/>
                <a:gd name="connsiteY4" fmla="*/ 1639569 h 1639569"/>
                <a:gd name="connsiteX5" fmla="*/ 19134 w 2301228"/>
                <a:gd name="connsiteY5" fmla="*/ 1639569 h 1639569"/>
                <a:gd name="connsiteX6" fmla="*/ 0 w 2301228"/>
                <a:gd name="connsiteY6" fmla="*/ 1620435 h 1639569"/>
                <a:gd name="connsiteX7" fmla="*/ 0 w 2301228"/>
                <a:gd name="connsiteY7" fmla="*/ 19134 h 1639569"/>
                <a:gd name="connsiteX8" fmla="*/ 19134 w 2301228"/>
                <a:gd name="connsiteY8" fmla="*/ 0 h 163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1228" h="1639569">
                  <a:moveTo>
                    <a:pt x="19134" y="0"/>
                  </a:moveTo>
                  <a:lnTo>
                    <a:pt x="2282094" y="0"/>
                  </a:lnTo>
                  <a:cubicBezTo>
                    <a:pt x="2292661" y="0"/>
                    <a:pt x="2301228" y="8567"/>
                    <a:pt x="2301228" y="19134"/>
                  </a:cubicBezTo>
                  <a:lnTo>
                    <a:pt x="2301228" y="1620435"/>
                  </a:lnTo>
                  <a:cubicBezTo>
                    <a:pt x="2301228" y="1631002"/>
                    <a:pt x="2292661" y="1639569"/>
                    <a:pt x="2282094" y="1639569"/>
                  </a:cubicBezTo>
                  <a:lnTo>
                    <a:pt x="19134" y="1639569"/>
                  </a:lnTo>
                  <a:cubicBezTo>
                    <a:pt x="8567" y="1639569"/>
                    <a:pt x="0" y="1631002"/>
                    <a:pt x="0" y="1620435"/>
                  </a:cubicBezTo>
                  <a:lnTo>
                    <a:pt x="0" y="19134"/>
                  </a:lnTo>
                  <a:cubicBezTo>
                    <a:pt x="0" y="8567"/>
                    <a:pt x="8567" y="0"/>
                    <a:pt x="19134" y="0"/>
                  </a:cubicBezTo>
                  <a:close/>
                </a:path>
              </a:pathLst>
            </a:custGeom>
            <a:gradFill flip="none" rotWithShape="1">
              <a:gsLst>
                <a:gs pos="0">
                  <a:schemeClr val="accent1">
                    <a:alpha val="88000"/>
                  </a:schemeClr>
                </a:gs>
                <a:gs pos="90000">
                  <a:schemeClr val="accent2">
                    <a:alpha val="92000"/>
                  </a:schemeClr>
                </a:gs>
              </a:gsLst>
              <a:path path="circle">
                <a:fillToRect r="100000" b="100000"/>
              </a:path>
              <a:tileRect l="-100000" t="-10000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5" name="TextBox 14">
              <a:extLst>
                <a:ext uri="{FF2B5EF4-FFF2-40B4-BE49-F238E27FC236}">
                  <a16:creationId xmlns:a16="http://schemas.microsoft.com/office/drawing/2014/main" id="{2AC46A9A-D0BA-40C7-AB78-210CBFF82AFB}"/>
                </a:ext>
              </a:extLst>
            </p:cNvPr>
            <p:cNvSpPr txBox="1"/>
            <p:nvPr/>
          </p:nvSpPr>
          <p:spPr>
            <a:xfrm>
              <a:off x="3048001" y="4641350"/>
              <a:ext cx="2717198" cy="584775"/>
            </a:xfrm>
            <a:prstGeom prst="rect">
              <a:avLst/>
            </a:prstGeom>
            <a:noFill/>
          </p:spPr>
          <p:txBody>
            <a:bodyPr wrap="square" rtlCol="0">
              <a:spAutoFit/>
            </a:bodyPr>
            <a:lstStyle/>
            <a:p>
              <a:pPr defTabSz="1450904">
                <a:buClr>
                  <a:srgbClr val="FFCE00"/>
                </a:buClr>
                <a:buSzPct val="100000"/>
              </a:pPr>
              <a:r>
                <a:rPr lang="en-CA" sz="1600" dirty="0">
                  <a:solidFill>
                    <a:schemeClr val="bg1"/>
                  </a:solidFill>
                  <a:latin typeface="Helvetica" charset="0"/>
                  <a:ea typeface="Helvetica" charset="0"/>
                  <a:cs typeface="Helvetica" charset="0"/>
                </a:rPr>
                <a:t>Epaisseur de la tumeur</a:t>
              </a:r>
              <a:br>
                <a:rPr lang="en-CA" sz="1600" dirty="0">
                  <a:solidFill>
                    <a:schemeClr val="bg1"/>
                  </a:solidFill>
                  <a:latin typeface="Helvetica" charset="0"/>
                  <a:ea typeface="Helvetica" charset="0"/>
                  <a:cs typeface="Helvetica" charset="0"/>
                </a:rPr>
              </a:br>
              <a:r>
                <a:rPr lang="en-CA" sz="1600" dirty="0">
                  <a:solidFill>
                    <a:schemeClr val="bg1"/>
                  </a:solidFill>
                  <a:latin typeface="Helvetica" charset="0"/>
                  <a:ea typeface="Helvetica" charset="0"/>
                  <a:cs typeface="Helvetica" charset="0"/>
                </a:rPr>
                <a:t>(indice de Breslow en mm)</a:t>
              </a:r>
            </a:p>
          </p:txBody>
        </p:sp>
      </p:grpSp>
      <p:pic>
        <p:nvPicPr>
          <p:cNvPr id="27" name="Image 26">
            <a:extLst>
              <a:ext uri="{FF2B5EF4-FFF2-40B4-BE49-F238E27FC236}">
                <a16:creationId xmlns:a16="http://schemas.microsoft.com/office/drawing/2014/main" id="{5D33133E-A1F4-9243-8A3C-650955F02281}"/>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3112684" y="2115872"/>
            <a:ext cx="2724241" cy="2011643"/>
          </a:xfrm>
          <a:prstGeom prst="rect">
            <a:avLst/>
          </a:prstGeom>
        </p:spPr>
      </p:pic>
      <p:pic>
        <p:nvPicPr>
          <p:cNvPr id="28" name="Image 27">
            <a:extLst>
              <a:ext uri="{FF2B5EF4-FFF2-40B4-BE49-F238E27FC236}">
                <a16:creationId xmlns:a16="http://schemas.microsoft.com/office/drawing/2014/main" id="{7D1D30F9-7519-7B42-A0EC-51E34807E108}"/>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256829" y="1880453"/>
            <a:ext cx="2589233" cy="2216371"/>
          </a:xfrm>
          <a:prstGeom prst="rect">
            <a:avLst/>
          </a:prstGeom>
        </p:spPr>
      </p:pic>
    </p:spTree>
    <p:extLst>
      <p:ext uri="{BB962C8B-B14F-4D97-AF65-F5344CB8AC3E}">
        <p14:creationId xmlns:p14="http://schemas.microsoft.com/office/powerpoint/2010/main" val="19872092"/>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75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750"/>
                                        <p:tgtEl>
                                          <p:spTgt spid="8"/>
                                        </p:tgtEl>
                                      </p:cBhvr>
                                    </p:animEffect>
                                  </p:childTnLst>
                                </p:cTn>
                              </p:par>
                              <p:par>
                                <p:cTn id="8" presetID="2"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 calcmode="lin" valueType="num">
                                      <p:cBhvr additive="base">
                                        <p:cTn id="10" dur="500" fill="hold"/>
                                        <p:tgtEl>
                                          <p:spTgt spid="12"/>
                                        </p:tgtEl>
                                        <p:attrNameLst>
                                          <p:attrName>ppt_x</p:attrName>
                                        </p:attrNameLst>
                                      </p:cBhvr>
                                      <p:tavLst>
                                        <p:tav tm="0">
                                          <p:val>
                                            <p:strVal val="#ppt_x"/>
                                          </p:val>
                                        </p:tav>
                                        <p:tav tm="100000">
                                          <p:val>
                                            <p:strVal val="#ppt_x"/>
                                          </p:val>
                                        </p:tav>
                                      </p:tavLst>
                                    </p:anim>
                                    <p:anim calcmode="lin" valueType="num">
                                      <p:cBhvr additive="base">
                                        <p:cTn id="11"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9F6EF49-177E-4EAE-82BE-C3A0AAE629FD}"/>
              </a:ext>
            </a:extLst>
          </p:cNvPr>
          <p:cNvSpPr/>
          <p:nvPr/>
        </p:nvSpPr>
        <p:spPr>
          <a:xfrm>
            <a:off x="0" y="1049901"/>
            <a:ext cx="12192000" cy="3672348"/>
          </a:xfrm>
          <a:prstGeom prst="rect">
            <a:avLst/>
          </a:prstGeom>
          <a:gradFill>
            <a:gsLst>
              <a:gs pos="0">
                <a:schemeClr val="accent1"/>
              </a:gs>
              <a:gs pos="90000">
                <a:schemeClr val="accent2"/>
              </a:gs>
            </a:gsLst>
            <a:path path="circle">
              <a:fillToRect r="100000" b="10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reeform: Shape 3">
            <a:extLst>
              <a:ext uri="{FF2B5EF4-FFF2-40B4-BE49-F238E27FC236}">
                <a16:creationId xmlns:a16="http://schemas.microsoft.com/office/drawing/2014/main" id="{8344A2E1-ADFE-4124-94E4-C592A2728490}"/>
              </a:ext>
            </a:extLst>
          </p:cNvPr>
          <p:cNvSpPr/>
          <p:nvPr/>
        </p:nvSpPr>
        <p:spPr>
          <a:xfrm>
            <a:off x="7451686" y="560091"/>
            <a:ext cx="3671299" cy="4612099"/>
          </a:xfrm>
          <a:custGeom>
            <a:avLst/>
            <a:gdLst>
              <a:gd name="connsiteX0" fmla="*/ 19134 w 2301228"/>
              <a:gd name="connsiteY0" fmla="*/ 0 h 1639569"/>
              <a:gd name="connsiteX1" fmla="*/ 2282094 w 2301228"/>
              <a:gd name="connsiteY1" fmla="*/ 0 h 1639569"/>
              <a:gd name="connsiteX2" fmla="*/ 2301228 w 2301228"/>
              <a:gd name="connsiteY2" fmla="*/ 19134 h 1639569"/>
              <a:gd name="connsiteX3" fmla="*/ 2301228 w 2301228"/>
              <a:gd name="connsiteY3" fmla="*/ 1620435 h 1639569"/>
              <a:gd name="connsiteX4" fmla="*/ 2282094 w 2301228"/>
              <a:gd name="connsiteY4" fmla="*/ 1639569 h 1639569"/>
              <a:gd name="connsiteX5" fmla="*/ 19134 w 2301228"/>
              <a:gd name="connsiteY5" fmla="*/ 1639569 h 1639569"/>
              <a:gd name="connsiteX6" fmla="*/ 0 w 2301228"/>
              <a:gd name="connsiteY6" fmla="*/ 1620435 h 1639569"/>
              <a:gd name="connsiteX7" fmla="*/ 0 w 2301228"/>
              <a:gd name="connsiteY7" fmla="*/ 19134 h 1639569"/>
              <a:gd name="connsiteX8" fmla="*/ 19134 w 2301228"/>
              <a:gd name="connsiteY8" fmla="*/ 0 h 1639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1228" h="1639569">
                <a:moveTo>
                  <a:pt x="19134" y="0"/>
                </a:moveTo>
                <a:lnTo>
                  <a:pt x="2282094" y="0"/>
                </a:lnTo>
                <a:cubicBezTo>
                  <a:pt x="2292661" y="0"/>
                  <a:pt x="2301228" y="8567"/>
                  <a:pt x="2301228" y="19134"/>
                </a:cubicBezTo>
                <a:lnTo>
                  <a:pt x="2301228" y="1620435"/>
                </a:lnTo>
                <a:cubicBezTo>
                  <a:pt x="2301228" y="1631002"/>
                  <a:pt x="2292661" y="1639569"/>
                  <a:pt x="2282094" y="1639569"/>
                </a:cubicBezTo>
                <a:lnTo>
                  <a:pt x="19134" y="1639569"/>
                </a:lnTo>
                <a:cubicBezTo>
                  <a:pt x="8567" y="1639569"/>
                  <a:pt x="0" y="1631002"/>
                  <a:pt x="0" y="1620435"/>
                </a:cubicBezTo>
                <a:lnTo>
                  <a:pt x="0" y="19134"/>
                </a:lnTo>
                <a:cubicBezTo>
                  <a:pt x="0" y="8567"/>
                  <a:pt x="8567" y="0"/>
                  <a:pt x="19134" y="0"/>
                </a:cubicBezTo>
                <a:close/>
              </a:path>
            </a:pathLst>
          </a:custGeom>
          <a:solidFill>
            <a:schemeClr val="bg1"/>
          </a:solidFill>
          <a:ln w="12700">
            <a:noFill/>
          </a:ln>
          <a:effectLst>
            <a:outerShdw blurRad="698500" dist="495300" dir="5400000" sx="92000" sy="92000" algn="t"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pic>
        <p:nvPicPr>
          <p:cNvPr id="25" name="Espace réservé pour une image  22">
            <a:extLst>
              <a:ext uri="{FF2B5EF4-FFF2-40B4-BE49-F238E27FC236}">
                <a16:creationId xmlns:a16="http://schemas.microsoft.com/office/drawing/2014/main" id="{686438CE-9FAC-884F-96A8-416971E2CFFA}"/>
              </a:ext>
            </a:extLst>
          </p:cNvPr>
          <p:cNvPicPr>
            <a:picLocks noGrp="1" noChangeAspect="1"/>
          </p:cNvPicPr>
          <p:nvPr>
            <p:ph type="pic" sz="quarter" idx="10"/>
          </p:nvPr>
        </p:nvPicPr>
        <p:blipFill rotWithShape="1">
          <a:blip r:embed="rId2"/>
          <a:srcRect l="44823" t="10624" r="-1625" b="36846"/>
          <a:stretch/>
        </p:blipFill>
        <p:spPr>
          <a:xfrm>
            <a:off x="668810" y="1300621"/>
            <a:ext cx="6209993" cy="3229897"/>
          </a:xfrm>
          <a:prstGeom prst="rect">
            <a:avLst/>
          </a:prstGeom>
          <a:solidFill>
            <a:schemeClr val="bg1"/>
          </a:solidFill>
        </p:spPr>
      </p:pic>
      <p:sp>
        <p:nvSpPr>
          <p:cNvPr id="26" name="TextBox 44">
            <a:extLst>
              <a:ext uri="{FF2B5EF4-FFF2-40B4-BE49-F238E27FC236}">
                <a16:creationId xmlns:a16="http://schemas.microsoft.com/office/drawing/2014/main" id="{2A75DBC3-21AE-7B45-B6FC-2C6AC2FC3462}"/>
              </a:ext>
            </a:extLst>
          </p:cNvPr>
          <p:cNvSpPr txBox="1"/>
          <p:nvPr/>
        </p:nvSpPr>
        <p:spPr>
          <a:xfrm>
            <a:off x="7555834" y="684909"/>
            <a:ext cx="3557139" cy="4770537"/>
          </a:xfrm>
          <a:prstGeom prst="rect">
            <a:avLst/>
          </a:prstGeom>
          <a:noFill/>
        </p:spPr>
        <p:txBody>
          <a:bodyPr wrap="square" rtlCol="0">
            <a:spAutoFit/>
          </a:bodyPr>
          <a:lstStyle/>
          <a:p>
            <a:r>
              <a:rPr lang="en-US" sz="1600" b="1" dirty="0">
                <a:solidFill>
                  <a:schemeClr val="tx1">
                    <a:lumMod val="65000"/>
                    <a:lumOff val="35000"/>
                  </a:schemeClr>
                </a:solidFill>
                <a:latin typeface="+mj-lt"/>
              </a:rPr>
              <a:t>Corrélés à de nombreux facteurs</a:t>
            </a:r>
            <a:endParaRPr lang="en-US" sz="1600" dirty="0">
              <a:solidFill>
                <a:schemeClr val="tx1">
                  <a:lumMod val="65000"/>
                  <a:lumOff val="35000"/>
                </a:schemeClr>
              </a:solidFill>
              <a:latin typeface="+mj-lt"/>
            </a:endParaRPr>
          </a:p>
          <a:p>
            <a:pPr marL="285750" indent="-285750">
              <a:buClr>
                <a:srgbClr val="FFCE06"/>
              </a:buClr>
              <a:buFont typeface="Arial" panose="020B0604020202020204" pitchFamily="34" charset="0"/>
              <a:buChar char="•"/>
            </a:pPr>
            <a:r>
              <a:rPr lang="en-US" sz="1600" dirty="0">
                <a:solidFill>
                  <a:schemeClr val="tx1">
                    <a:lumMod val="65000"/>
                    <a:lumOff val="35000"/>
                  </a:schemeClr>
                </a:solidFill>
                <a:latin typeface="+mj-lt"/>
              </a:rPr>
              <a:t>Liés à la maladie : </a:t>
            </a:r>
            <a:r>
              <a:rPr lang="en-US" sz="1600" b="1" dirty="0">
                <a:solidFill>
                  <a:schemeClr val="tx1">
                    <a:lumMod val="65000"/>
                    <a:lumOff val="35000"/>
                  </a:schemeClr>
                </a:solidFill>
                <a:latin typeface="+mj-lt"/>
              </a:rPr>
              <a:t>épaisseur tumorale (Breslow)</a:t>
            </a:r>
            <a:r>
              <a:rPr lang="en-US" sz="1600" dirty="0">
                <a:solidFill>
                  <a:schemeClr val="tx1">
                    <a:lumMod val="65000"/>
                    <a:lumOff val="35000"/>
                  </a:schemeClr>
                </a:solidFill>
                <a:latin typeface="+mj-lt"/>
              </a:rPr>
              <a:t>, ulcération, ganglions, métastases à distance, "vitesse" d’évolution, caractéristiques biologiques </a:t>
            </a:r>
          </a:p>
          <a:p>
            <a:pPr marL="285750" indent="-285750">
              <a:buClr>
                <a:srgbClr val="FFCE06"/>
              </a:buClr>
              <a:buFont typeface="Arial" panose="020B0604020202020204" pitchFamily="34" charset="0"/>
              <a:buChar char="•"/>
            </a:pPr>
            <a:endParaRPr lang="en-US" sz="1600" dirty="0">
              <a:solidFill>
                <a:schemeClr val="tx1">
                  <a:lumMod val="65000"/>
                  <a:lumOff val="35000"/>
                </a:schemeClr>
              </a:solidFill>
              <a:latin typeface="+mj-lt"/>
            </a:endParaRPr>
          </a:p>
          <a:p>
            <a:pPr marL="285750" indent="-285750">
              <a:buClr>
                <a:srgbClr val="FFCE06"/>
              </a:buClr>
              <a:buFont typeface="Arial" panose="020B0604020202020204" pitchFamily="34" charset="0"/>
              <a:buChar char="•"/>
            </a:pPr>
            <a:r>
              <a:rPr lang="en-US" sz="1600" dirty="0">
                <a:solidFill>
                  <a:schemeClr val="tx1">
                    <a:lumMod val="65000"/>
                    <a:lumOff val="35000"/>
                  </a:schemeClr>
                </a:solidFill>
                <a:latin typeface="+mj-lt"/>
              </a:rPr>
              <a:t>Liés au patient : </a:t>
            </a:r>
            <a:r>
              <a:rPr lang="en-US" sz="1600" b="1" dirty="0">
                <a:solidFill>
                  <a:schemeClr val="tx1">
                    <a:lumMod val="65000"/>
                    <a:lumOff val="35000"/>
                  </a:schemeClr>
                </a:solidFill>
                <a:latin typeface="+mj-lt"/>
              </a:rPr>
              <a:t>statut immunitaire </a:t>
            </a:r>
            <a:r>
              <a:rPr lang="en-US" sz="1600" dirty="0">
                <a:solidFill>
                  <a:schemeClr val="tx1">
                    <a:lumMod val="65000"/>
                    <a:lumOff val="35000"/>
                  </a:schemeClr>
                </a:solidFill>
                <a:latin typeface="+mj-lt"/>
              </a:rPr>
              <a:t>(greffés d’organe, VIH…)</a:t>
            </a:r>
          </a:p>
          <a:p>
            <a:pPr>
              <a:buClr>
                <a:srgbClr val="FFCE06"/>
              </a:buClr>
            </a:pPr>
            <a:endParaRPr lang="en-US" sz="1600" dirty="0">
              <a:solidFill>
                <a:schemeClr val="tx1">
                  <a:lumMod val="65000"/>
                  <a:lumOff val="35000"/>
                </a:schemeClr>
              </a:solidFill>
              <a:latin typeface="+mj-lt"/>
            </a:endParaRPr>
          </a:p>
          <a:p>
            <a:r>
              <a:rPr lang="en-US" sz="1600" b="1" dirty="0">
                <a:solidFill>
                  <a:schemeClr val="tx1">
                    <a:lumMod val="65000"/>
                    <a:lumOff val="35000"/>
                  </a:schemeClr>
                </a:solidFill>
                <a:latin typeface="+mj-lt"/>
              </a:rPr>
              <a:t>Risques</a:t>
            </a:r>
            <a:endParaRPr lang="en-US" sz="1600" dirty="0">
              <a:solidFill>
                <a:schemeClr val="tx1">
                  <a:lumMod val="65000"/>
                  <a:lumOff val="35000"/>
                </a:schemeClr>
              </a:solidFill>
              <a:latin typeface="+mj-lt"/>
            </a:endParaRPr>
          </a:p>
          <a:p>
            <a:pPr marL="285750" indent="-285750">
              <a:buClr>
                <a:srgbClr val="FFCE06"/>
              </a:buClr>
              <a:buFont typeface="Arial" panose="020B0604020202020204" pitchFamily="34" charset="0"/>
              <a:buChar char="•"/>
            </a:pPr>
            <a:r>
              <a:rPr lang="en-US" sz="1600" b="1" dirty="0">
                <a:solidFill>
                  <a:schemeClr val="tx1">
                    <a:lumMod val="65000"/>
                    <a:lumOff val="35000"/>
                  </a:schemeClr>
                </a:solidFill>
                <a:latin typeface="+mj-lt"/>
              </a:rPr>
              <a:t>Récidives </a:t>
            </a:r>
            <a:r>
              <a:rPr lang="en-US" sz="1600" dirty="0">
                <a:solidFill>
                  <a:schemeClr val="tx1">
                    <a:lumMod val="65000"/>
                    <a:lumOff val="35000"/>
                  </a:schemeClr>
                </a:solidFill>
                <a:latin typeface="+mj-lt"/>
              </a:rPr>
              <a:t>(locales, régionales, à distance), plus fréquentes dans les 3 ans, mais parfois tardives </a:t>
            </a:r>
          </a:p>
          <a:p>
            <a:pPr marL="285750" indent="-285750">
              <a:buClr>
                <a:srgbClr val="FFCE06"/>
              </a:buClr>
              <a:buFont typeface="Arial" panose="020B0604020202020204" pitchFamily="34" charset="0"/>
              <a:buChar char="•"/>
            </a:pPr>
            <a:endParaRPr lang="en-US" sz="1600" dirty="0">
              <a:solidFill>
                <a:schemeClr val="tx1">
                  <a:lumMod val="65000"/>
                  <a:lumOff val="35000"/>
                </a:schemeClr>
              </a:solidFill>
              <a:latin typeface="+mj-lt"/>
            </a:endParaRPr>
          </a:p>
          <a:p>
            <a:pPr marL="285750" indent="-285750">
              <a:buClr>
                <a:srgbClr val="FFCE06"/>
              </a:buClr>
              <a:buFont typeface="Arial" panose="020B0604020202020204" pitchFamily="34" charset="0"/>
              <a:buChar char="•"/>
            </a:pPr>
            <a:r>
              <a:rPr lang="en-US" sz="1600" b="1" dirty="0">
                <a:solidFill>
                  <a:schemeClr val="tx1">
                    <a:lumMod val="65000"/>
                    <a:lumOff val="35000"/>
                  </a:schemeClr>
                </a:solidFill>
                <a:latin typeface="+mj-lt"/>
              </a:rPr>
              <a:t>2ème mélanome</a:t>
            </a:r>
          </a:p>
          <a:p>
            <a:endParaRPr lang="en-US" sz="1600" dirty="0">
              <a:solidFill>
                <a:schemeClr val="tx1">
                  <a:lumMod val="65000"/>
                  <a:lumOff val="35000"/>
                </a:schemeClr>
              </a:solidFill>
              <a:latin typeface="+mj-lt"/>
            </a:endParaRPr>
          </a:p>
          <a:p>
            <a:r>
              <a:rPr lang="en-US" sz="1600" dirty="0">
                <a:solidFill>
                  <a:schemeClr val="tx1">
                    <a:lumMod val="65000"/>
                    <a:lumOff val="35000"/>
                  </a:schemeClr>
                </a:solidFill>
                <a:latin typeface="+mj-lt"/>
              </a:rPr>
              <a:t> </a:t>
            </a:r>
          </a:p>
        </p:txBody>
      </p:sp>
      <p:sp>
        <p:nvSpPr>
          <p:cNvPr id="27" name="TextBox 4">
            <a:extLst>
              <a:ext uri="{FF2B5EF4-FFF2-40B4-BE49-F238E27FC236}">
                <a16:creationId xmlns:a16="http://schemas.microsoft.com/office/drawing/2014/main" id="{B6A48CAF-754A-7847-8A75-EFE9C6904181}"/>
              </a:ext>
            </a:extLst>
          </p:cNvPr>
          <p:cNvSpPr txBox="1"/>
          <p:nvPr/>
        </p:nvSpPr>
        <p:spPr>
          <a:xfrm>
            <a:off x="668810" y="4895732"/>
            <a:ext cx="9775353" cy="2000548"/>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Le pronostic est MEILLEUR si le diagnostic</a:t>
            </a:r>
            <a:b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br>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et le traitement sont réalisés à un stade PRÉCOCE </a:t>
            </a:r>
          </a:p>
          <a:p>
            <a:endParaRPr lang="en-US" sz="24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a:p>
            <a:endParaRPr lang="en-US" sz="24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a:p>
            <a:endParaRPr lang="en-US" sz="24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sp>
        <p:nvSpPr>
          <p:cNvPr id="28" name="TextBox 44">
            <a:extLst>
              <a:ext uri="{FF2B5EF4-FFF2-40B4-BE49-F238E27FC236}">
                <a16:creationId xmlns:a16="http://schemas.microsoft.com/office/drawing/2014/main" id="{03D30FA5-7399-0D4C-96C7-3EBAAA86E27D}"/>
              </a:ext>
            </a:extLst>
          </p:cNvPr>
          <p:cNvSpPr txBox="1"/>
          <p:nvPr/>
        </p:nvSpPr>
        <p:spPr>
          <a:xfrm>
            <a:off x="668810" y="5810687"/>
            <a:ext cx="10745148" cy="584775"/>
          </a:xfrm>
          <a:prstGeom prst="rect">
            <a:avLst/>
          </a:prstGeom>
          <a:noFill/>
        </p:spPr>
        <p:txBody>
          <a:bodyPr wrap="square" rtlCol="0">
            <a:spAutoFit/>
          </a:bodyPr>
          <a:lstStyle/>
          <a:p>
            <a:r>
              <a:rPr lang="en-US" sz="1600" dirty="0">
                <a:solidFill>
                  <a:schemeClr val="tx1">
                    <a:lumMod val="65000"/>
                    <a:lumOff val="35000"/>
                  </a:schemeClr>
                </a:solidFill>
                <a:latin typeface="+mj-lt"/>
              </a:rPr>
              <a:t>Par exemple, un patient atteint d’un mélanome de faible épaisseur</a:t>
            </a:r>
            <a:br>
              <a:rPr lang="en-US" sz="1600" dirty="0">
                <a:solidFill>
                  <a:schemeClr val="tx1">
                    <a:lumMod val="65000"/>
                    <a:lumOff val="35000"/>
                  </a:schemeClr>
                </a:solidFill>
                <a:latin typeface="+mj-lt"/>
              </a:rPr>
            </a:br>
            <a:r>
              <a:rPr lang="en-US" sz="1600" dirty="0">
                <a:solidFill>
                  <a:schemeClr val="tx1">
                    <a:lumMod val="65000"/>
                    <a:lumOff val="35000"/>
                  </a:schemeClr>
                </a:solidFill>
                <a:latin typeface="+mj-lt"/>
              </a:rPr>
              <a:t>traité par chirurgie élargie a une survie globale proche de celle de la population générale (95% de survie à 5 ans)</a:t>
            </a:r>
          </a:p>
        </p:txBody>
      </p:sp>
      <p:grpSp>
        <p:nvGrpSpPr>
          <p:cNvPr id="29" name="Groupe 28">
            <a:extLst>
              <a:ext uri="{FF2B5EF4-FFF2-40B4-BE49-F238E27FC236}">
                <a16:creationId xmlns:a16="http://schemas.microsoft.com/office/drawing/2014/main" id="{556E7F46-8BF3-784C-930D-6077CCE75630}"/>
              </a:ext>
            </a:extLst>
          </p:cNvPr>
          <p:cNvGrpSpPr/>
          <p:nvPr/>
        </p:nvGrpSpPr>
        <p:grpSpPr>
          <a:xfrm>
            <a:off x="0" y="6390066"/>
            <a:ext cx="11604250" cy="369332"/>
            <a:chOff x="-14250" y="6306255"/>
            <a:chExt cx="11604250" cy="369332"/>
          </a:xfrm>
        </p:grpSpPr>
        <p:cxnSp>
          <p:nvCxnSpPr>
            <p:cNvPr id="30" name="Connecteur droit 29">
              <a:extLst>
                <a:ext uri="{FF2B5EF4-FFF2-40B4-BE49-F238E27FC236}">
                  <a16:creationId xmlns:a16="http://schemas.microsoft.com/office/drawing/2014/main" id="{19C00C2C-C8AD-224E-A28F-AE2597E603AD}"/>
                </a:ext>
              </a:extLst>
            </p:cNvPr>
            <p:cNvCxnSpPr>
              <a:cxnSpLocks/>
            </p:cNvCxnSpPr>
            <p:nvPr/>
          </p:nvCxnSpPr>
          <p:spPr>
            <a:xfrm flipH="1">
              <a:off x="-14250" y="6507678"/>
              <a:ext cx="8629613"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31" name="TextBox 3">
              <a:extLst>
                <a:ext uri="{FF2B5EF4-FFF2-40B4-BE49-F238E27FC236}">
                  <a16:creationId xmlns:a16="http://schemas.microsoft.com/office/drawing/2014/main" id="{37AE1971-1074-3D43-9FAF-7A873611C9E3}"/>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IDENTIFIER LE MÉLANOME</a:t>
              </a:r>
            </a:p>
          </p:txBody>
        </p:sp>
      </p:grpSp>
    </p:spTree>
    <p:extLst>
      <p:ext uri="{BB962C8B-B14F-4D97-AF65-F5344CB8AC3E}">
        <p14:creationId xmlns:p14="http://schemas.microsoft.com/office/powerpoint/2010/main" val="3701262880"/>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decel="100000" fill="hold" grpId="0" nodeType="withEffect">
                                  <p:stCondLst>
                                    <p:cond delay="75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ppt_x"/>
                                          </p:val>
                                        </p:tav>
                                        <p:tav tm="100000">
                                          <p:val>
                                            <p:strVal val="#ppt_x"/>
                                          </p:val>
                                        </p:tav>
                                      </p:tavLst>
                                    </p:anim>
                                    <p:anim calcmode="lin" valueType="num">
                                      <p:cBhvr additive="base">
                                        <p:cTn id="12" dur="10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extBox 21">
            <a:extLst>
              <a:ext uri="{FF2B5EF4-FFF2-40B4-BE49-F238E27FC236}">
                <a16:creationId xmlns:a16="http://schemas.microsoft.com/office/drawing/2014/main" id="{BA406530-FDD7-4E41-8305-F2F483BE480F}"/>
              </a:ext>
            </a:extLst>
          </p:cNvPr>
          <p:cNvSpPr txBox="1"/>
          <p:nvPr/>
        </p:nvSpPr>
        <p:spPr>
          <a:xfrm>
            <a:off x="919202" y="3514524"/>
            <a:ext cx="10720863" cy="2332946"/>
          </a:xfrm>
          <a:prstGeom prst="rect">
            <a:avLst/>
          </a:prstGeom>
          <a:noFill/>
        </p:spPr>
        <p:txBody>
          <a:bodyPr wrap="square" rtlCol="0">
            <a:spAutoFit/>
          </a:bodyPr>
          <a:lstStyle/>
          <a:p>
            <a:pPr>
              <a:lnSpc>
                <a:spcPct val="130000"/>
              </a:lnSpc>
            </a:pPr>
            <a:r>
              <a:rPr lang="en-US" sz="1600" b="1" dirty="0">
                <a:solidFill>
                  <a:schemeClr val="tx1">
                    <a:lumMod val="65000"/>
                    <a:lumOff val="35000"/>
                  </a:schemeClr>
                </a:solidFill>
              </a:rPr>
              <a:t>Recommandé pour les mélanomes d’épaisseur </a:t>
            </a:r>
            <a:r>
              <a:rPr lang="en-US" sz="1600" dirty="0">
                <a:solidFill>
                  <a:schemeClr val="tx1">
                    <a:lumMod val="65000"/>
                    <a:lumOff val="35000"/>
                  </a:schemeClr>
                </a:solidFill>
              </a:rPr>
              <a:t>(</a:t>
            </a:r>
            <a:r>
              <a:rPr lang="en-US" sz="1600" dirty="0" err="1">
                <a:solidFill>
                  <a:schemeClr val="tx1">
                    <a:lumMod val="65000"/>
                    <a:lumOff val="35000"/>
                  </a:schemeClr>
                </a:solidFill>
              </a:rPr>
              <a:t>Breslow</a:t>
            </a:r>
            <a:r>
              <a:rPr lang="en-US" sz="1600" dirty="0">
                <a:solidFill>
                  <a:schemeClr val="tx1">
                    <a:lumMod val="65000"/>
                    <a:lumOff val="35000"/>
                  </a:schemeClr>
                </a:solidFill>
              </a:rPr>
              <a:t>) </a:t>
            </a:r>
            <a:r>
              <a:rPr lang="en-US" sz="1600" b="1" dirty="0">
                <a:solidFill>
                  <a:schemeClr val="tx1">
                    <a:lumMod val="65000"/>
                    <a:lumOff val="35000"/>
                  </a:schemeClr>
                </a:solidFill>
              </a:rPr>
              <a:t>&gt; 1 mm </a:t>
            </a:r>
            <a:r>
              <a:rPr lang="en-US" sz="1600" dirty="0">
                <a:solidFill>
                  <a:schemeClr val="tx1">
                    <a:lumMod val="65000"/>
                    <a:lumOff val="35000"/>
                  </a:schemeClr>
                </a:solidFill>
              </a:rPr>
              <a:t>lorsqu’un traitement adjuvant est envisagé et que le bilan d’extension est négatif.</a:t>
            </a:r>
          </a:p>
          <a:p>
            <a:pPr>
              <a:lnSpc>
                <a:spcPct val="130000"/>
              </a:lnSpc>
            </a:pPr>
            <a:r>
              <a:rPr lang="en-US" sz="1600" i="1" dirty="0">
                <a:solidFill>
                  <a:schemeClr val="tx1">
                    <a:lumMod val="65000"/>
                    <a:lumOff val="35000"/>
                  </a:schemeClr>
                </a:solidFill>
              </a:rPr>
              <a:t>Si contre-indication, ou refus du patient d’un traitement adjuvant, le GS reste une option compte tenu de son intérêt pronostique.</a:t>
            </a:r>
          </a:p>
          <a:p>
            <a:pPr>
              <a:lnSpc>
                <a:spcPct val="130000"/>
              </a:lnSpc>
            </a:pPr>
            <a:endParaRPr lang="en-US" sz="1600" i="1" dirty="0">
              <a:solidFill>
                <a:schemeClr val="tx1">
                  <a:lumMod val="65000"/>
                  <a:lumOff val="35000"/>
                </a:schemeClr>
              </a:solidFill>
            </a:endParaRPr>
          </a:p>
          <a:p>
            <a:pPr>
              <a:lnSpc>
                <a:spcPct val="130000"/>
              </a:lnSpc>
            </a:pPr>
            <a:r>
              <a:rPr lang="fr-FR" sz="1600" i="1" dirty="0">
                <a:solidFill>
                  <a:schemeClr val="tx1">
                    <a:lumMod val="65000"/>
                    <a:lumOff val="35000"/>
                  </a:schemeClr>
                </a:solidFill>
              </a:rPr>
              <a:t>Dans certains centres, la réalisation d’un ganglion sentinelle peut être discutée pour mélanomes de 0,8 à 1mm d’épaisseur et ceux inférieur à 0,8mm ulcérés.</a:t>
            </a:r>
          </a:p>
        </p:txBody>
      </p:sp>
      <p:grpSp>
        <p:nvGrpSpPr>
          <p:cNvPr id="2" name="Group 1">
            <a:extLst>
              <a:ext uri="{FF2B5EF4-FFF2-40B4-BE49-F238E27FC236}">
                <a16:creationId xmlns:a16="http://schemas.microsoft.com/office/drawing/2014/main" id="{701F74C6-4D4D-4FE6-8B8E-2A37C2316839}"/>
              </a:ext>
            </a:extLst>
          </p:cNvPr>
          <p:cNvGrpSpPr/>
          <p:nvPr/>
        </p:nvGrpSpPr>
        <p:grpSpPr>
          <a:xfrm>
            <a:off x="597926" y="639604"/>
            <a:ext cx="9163664" cy="1545868"/>
            <a:chOff x="1440428" y="524409"/>
            <a:chExt cx="9163664" cy="1545868"/>
          </a:xfrm>
        </p:grpSpPr>
        <p:sp>
          <p:nvSpPr>
            <p:cNvPr id="15" name="TextBox 14">
              <a:extLst>
                <a:ext uri="{FF2B5EF4-FFF2-40B4-BE49-F238E27FC236}">
                  <a16:creationId xmlns:a16="http://schemas.microsoft.com/office/drawing/2014/main" id="{23AF951B-EFA9-4056-B00B-FC9762CA7FF1}"/>
                </a:ext>
              </a:extLst>
            </p:cNvPr>
            <p:cNvSpPr txBox="1"/>
            <p:nvPr/>
          </p:nvSpPr>
          <p:spPr>
            <a:xfrm>
              <a:off x="1440428" y="777615"/>
              <a:ext cx="9163664" cy="1292662"/>
            </a:xfrm>
            <a:prstGeom prst="rect">
              <a:avLst/>
            </a:prstGeom>
            <a:noFill/>
          </p:spPr>
          <p:txBody>
            <a:bodyPr wrap="square" rtlCol="0">
              <a:spAutoFit/>
            </a:bodyPr>
            <a:lstStyle/>
            <a:p>
              <a:r>
                <a:rPr lang="en-US" sz="2600" dirty="0">
                  <a:solidFill>
                    <a:schemeClr val="tx1">
                      <a:lumMod val="65000"/>
                      <a:lumOff val="35000"/>
                    </a:schemeClr>
                  </a:solidFill>
                  <a:latin typeface="Trebuchet MS" panose="020B0703020202090204" pitchFamily="34" charset="0"/>
                </a:rPr>
                <a:t>L’exérèse du</a:t>
              </a:r>
            </a:p>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Ganglion</a:t>
              </a:r>
            </a:p>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sentinelle (BGS)</a:t>
              </a:r>
            </a:p>
          </p:txBody>
        </p:sp>
        <p:sp>
          <p:nvSpPr>
            <p:cNvPr id="16" name="TextBox 15">
              <a:extLst>
                <a:ext uri="{FF2B5EF4-FFF2-40B4-BE49-F238E27FC236}">
                  <a16:creationId xmlns:a16="http://schemas.microsoft.com/office/drawing/2014/main" id="{2DBFBA53-B6F1-42AA-9B3A-2AB705C8E054}"/>
                </a:ext>
              </a:extLst>
            </p:cNvPr>
            <p:cNvSpPr txBox="1"/>
            <p:nvPr/>
          </p:nvSpPr>
          <p:spPr>
            <a:xfrm>
              <a:off x="1440428" y="524409"/>
              <a:ext cx="9163664" cy="276999"/>
            </a:xfrm>
            <a:prstGeom prst="rect">
              <a:avLst/>
            </a:prstGeom>
            <a:noFill/>
          </p:spPr>
          <p:txBody>
            <a:bodyPr wrap="square" rtlCol="0">
              <a:spAutoFit/>
            </a:bodyPr>
            <a:lstStyle/>
            <a:p>
              <a:r>
                <a:rPr lang="en-US" sz="1200" dirty="0">
                  <a:solidFill>
                    <a:schemeClr val="bg1">
                      <a:lumMod val="65000"/>
                    </a:schemeClr>
                  </a:solidFill>
                  <a:latin typeface="+mj-lt"/>
                </a:rPr>
                <a:t>Traitement</a:t>
              </a:r>
              <a:r>
                <a:rPr lang="en-US" sz="1050" dirty="0">
                  <a:solidFill>
                    <a:schemeClr val="bg1">
                      <a:lumMod val="65000"/>
                    </a:schemeClr>
                  </a:solidFill>
                  <a:latin typeface="+mj-lt"/>
                </a:rPr>
                <a:t> initial</a:t>
              </a:r>
            </a:p>
          </p:txBody>
        </p:sp>
      </p:grpSp>
      <p:pic>
        <p:nvPicPr>
          <p:cNvPr id="37" name="Espace réservé pour une image  36">
            <a:extLst>
              <a:ext uri="{FF2B5EF4-FFF2-40B4-BE49-F238E27FC236}">
                <a16:creationId xmlns:a16="http://schemas.microsoft.com/office/drawing/2014/main" id="{00BC6D13-A10A-084B-8C78-3A537E0BC913}"/>
              </a:ext>
            </a:extLst>
          </p:cNvPr>
          <p:cNvPicPr>
            <a:picLocks noGrp="1" noChangeAspect="1"/>
          </p:cNvPicPr>
          <p:nvPr>
            <p:ph type="pic" sz="quarter" idx="11"/>
          </p:nvPr>
        </p:nvPicPr>
        <p:blipFill rotWithShape="1">
          <a:blip r:embed="rId2"/>
          <a:srcRect l="2217" t="44419" r="2572" b="4171"/>
          <a:stretch/>
        </p:blipFill>
        <p:spPr>
          <a:xfrm>
            <a:off x="3455448" y="439051"/>
            <a:ext cx="8751300" cy="2660846"/>
          </a:xfrm>
          <a:prstGeom prst="rect">
            <a:avLst/>
          </a:prstGeom>
        </p:spPr>
      </p:pic>
    </p:spTree>
    <p:extLst>
      <p:ext uri="{BB962C8B-B14F-4D97-AF65-F5344CB8AC3E}">
        <p14:creationId xmlns:p14="http://schemas.microsoft.com/office/powerpoint/2010/main" val="1907657496"/>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e 17">
            <a:extLst>
              <a:ext uri="{FF2B5EF4-FFF2-40B4-BE49-F238E27FC236}">
                <a16:creationId xmlns:a16="http://schemas.microsoft.com/office/drawing/2014/main" id="{CF4DE2A5-8F90-C74E-8B4A-9FF64B26E70B}"/>
              </a:ext>
            </a:extLst>
          </p:cNvPr>
          <p:cNvGrpSpPr/>
          <p:nvPr/>
        </p:nvGrpSpPr>
        <p:grpSpPr>
          <a:xfrm>
            <a:off x="-14248" y="6306255"/>
            <a:ext cx="11604248" cy="369332"/>
            <a:chOff x="-14248" y="6306255"/>
            <a:chExt cx="11604248" cy="369332"/>
          </a:xfrm>
        </p:grpSpPr>
        <p:cxnSp>
          <p:nvCxnSpPr>
            <p:cNvPr id="19" name="Connecteur droit 18">
              <a:extLst>
                <a:ext uri="{FF2B5EF4-FFF2-40B4-BE49-F238E27FC236}">
                  <a16:creationId xmlns:a16="http://schemas.microsoft.com/office/drawing/2014/main" id="{AEC5544E-22D4-0A44-8AFC-014E24FAA25C}"/>
                </a:ext>
              </a:extLst>
            </p:cNvPr>
            <p:cNvCxnSpPr>
              <a:cxnSpLocks/>
            </p:cNvCxnSpPr>
            <p:nvPr/>
          </p:nvCxnSpPr>
          <p:spPr>
            <a:xfrm flipH="1">
              <a:off x="-14248" y="6507678"/>
              <a:ext cx="10859097"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25" name="TextBox 3">
              <a:extLst>
                <a:ext uri="{FF2B5EF4-FFF2-40B4-BE49-F238E27FC236}">
                  <a16:creationId xmlns:a16="http://schemas.microsoft.com/office/drawing/2014/main" id="{3FA557F6-50B1-164F-AF8E-C59C23C08976}"/>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SUIVI</a:t>
              </a:r>
            </a:p>
          </p:txBody>
        </p:sp>
      </p:grpSp>
      <p:sp>
        <p:nvSpPr>
          <p:cNvPr id="12" name="TextBox 14">
            <a:extLst>
              <a:ext uri="{FF2B5EF4-FFF2-40B4-BE49-F238E27FC236}">
                <a16:creationId xmlns:a16="http://schemas.microsoft.com/office/drawing/2014/main" id="{1875F744-B8B8-D042-82B1-D0A878BDAB31}"/>
              </a:ext>
            </a:extLst>
          </p:cNvPr>
          <p:cNvSpPr txBox="1"/>
          <p:nvPr/>
        </p:nvSpPr>
        <p:spPr>
          <a:xfrm>
            <a:off x="1183590" y="1302856"/>
            <a:ext cx="4790037" cy="4278094"/>
          </a:xfrm>
          <a:prstGeom prst="rect">
            <a:avLst/>
          </a:prstGeom>
          <a:noFill/>
        </p:spPr>
        <p:txBody>
          <a:bodyPr wrap="square" rtlCol="0">
            <a:spAutoFit/>
          </a:bodyPr>
          <a:lstStyle/>
          <a:p>
            <a:pPr defTabSz="1450904">
              <a:buClr>
                <a:srgbClr val="FFCE06"/>
              </a:buClr>
            </a:pPr>
            <a:r>
              <a:rPr lang="en-US" sz="1600" b="1" dirty="0">
                <a:solidFill>
                  <a:schemeClr val="tx1">
                    <a:lumMod val="65000"/>
                    <a:lumOff val="35000"/>
                  </a:schemeClr>
                </a:solidFill>
                <a:latin typeface="Helvetica" charset="0"/>
                <a:ea typeface="Helvetica" charset="0"/>
                <a:cs typeface="Helvetica" charset="0"/>
              </a:rPr>
              <a:t>À vie +++, </a:t>
            </a:r>
            <a:r>
              <a:rPr lang="en-US" sz="1600" dirty="0">
                <a:solidFill>
                  <a:schemeClr val="tx1">
                    <a:lumMod val="65000"/>
                    <a:lumOff val="35000"/>
                  </a:schemeClr>
                </a:solidFill>
                <a:latin typeface="Helvetica" charset="0"/>
                <a:ea typeface="Helvetica" charset="0"/>
                <a:cs typeface="Helvetica" charset="0"/>
              </a:rPr>
              <a:t>au mieux assuré par un dermatologue</a:t>
            </a:r>
          </a:p>
          <a:p>
            <a:pPr defTabSz="1450904">
              <a:buClr>
                <a:srgbClr val="FFCE06"/>
              </a:buClr>
            </a:pPr>
            <a:endParaRPr lang="en-US" sz="1600" dirty="0">
              <a:solidFill>
                <a:schemeClr val="tx1">
                  <a:lumMod val="65000"/>
                  <a:lumOff val="35000"/>
                </a:schemeClr>
              </a:solidFill>
              <a:latin typeface="Helvetica" charset="0"/>
              <a:ea typeface="Helvetica" charset="0"/>
              <a:cs typeface="Helvetica" charset="0"/>
            </a:endParaRPr>
          </a:p>
          <a:p>
            <a:pPr defTabSz="1450904">
              <a:buClr>
                <a:srgbClr val="FFCE06"/>
              </a:buClr>
            </a:pPr>
            <a:r>
              <a:rPr lang="en-US" sz="1600" dirty="0">
                <a:solidFill>
                  <a:schemeClr val="tx1">
                    <a:lumMod val="65000"/>
                    <a:lumOff val="35000"/>
                  </a:schemeClr>
                </a:solidFill>
                <a:latin typeface="Helvetica" charset="0"/>
                <a:ea typeface="Helvetica" charset="0"/>
                <a:cs typeface="Helvetica" charset="0"/>
              </a:rPr>
              <a:t>Adapté </a:t>
            </a:r>
            <a:r>
              <a:rPr lang="en-US" sz="1600" b="1" dirty="0">
                <a:solidFill>
                  <a:schemeClr val="tx1">
                    <a:lumMod val="65000"/>
                    <a:lumOff val="35000"/>
                  </a:schemeClr>
                </a:solidFill>
                <a:latin typeface="Helvetica" charset="0"/>
                <a:ea typeface="Helvetica" charset="0"/>
                <a:cs typeface="Helvetica" charset="0"/>
              </a:rPr>
              <a:t>au stade de la maladie et au patient,  "personnalisé"</a:t>
            </a:r>
          </a:p>
          <a:p>
            <a:pPr defTabSz="1450904">
              <a:buClr>
                <a:srgbClr val="FFCE06"/>
              </a:buClr>
            </a:pPr>
            <a:endParaRPr lang="en-US" sz="1600" dirty="0">
              <a:solidFill>
                <a:schemeClr val="tx1">
                  <a:lumMod val="65000"/>
                  <a:lumOff val="35000"/>
                </a:schemeClr>
              </a:solidFill>
              <a:latin typeface="Helvetica" charset="0"/>
              <a:ea typeface="Helvetica" charset="0"/>
              <a:cs typeface="Helvetica" charset="0"/>
            </a:endParaRPr>
          </a:p>
          <a:p>
            <a:pPr defTabSz="1450904">
              <a:buClr>
                <a:srgbClr val="FFCE06"/>
              </a:buClr>
            </a:pPr>
            <a:r>
              <a:rPr lang="en-US" sz="1600" dirty="0">
                <a:solidFill>
                  <a:schemeClr val="tx1">
                    <a:lumMod val="65000"/>
                    <a:lumOff val="35000"/>
                  </a:schemeClr>
                </a:solidFill>
                <a:latin typeface="Helvetica" charset="0"/>
                <a:ea typeface="Helvetica" charset="0"/>
                <a:cs typeface="Helvetica" charset="0"/>
              </a:rPr>
              <a:t>Basé sur des </a:t>
            </a:r>
            <a:r>
              <a:rPr lang="en-US" sz="1600" b="1" dirty="0">
                <a:solidFill>
                  <a:schemeClr val="tx1">
                    <a:lumMod val="65000"/>
                    <a:lumOff val="35000"/>
                  </a:schemeClr>
                </a:solidFill>
                <a:latin typeface="Helvetica" charset="0"/>
                <a:ea typeface="Helvetica" charset="0"/>
                <a:cs typeface="Helvetica" charset="0"/>
              </a:rPr>
              <a:t>recommandations nationales d’experts </a:t>
            </a:r>
            <a:r>
              <a:rPr lang="en-US" sz="1600" dirty="0">
                <a:solidFill>
                  <a:schemeClr val="tx1">
                    <a:lumMod val="65000"/>
                    <a:lumOff val="35000"/>
                  </a:schemeClr>
                </a:solidFill>
                <a:latin typeface="Helvetica" charset="0"/>
                <a:ea typeface="Helvetica" charset="0"/>
                <a:cs typeface="Helvetica" charset="0"/>
              </a:rPr>
              <a:t>(SFD, GCC, INCa) :</a:t>
            </a:r>
          </a:p>
          <a:p>
            <a:pPr defTabSz="1450904">
              <a:buClr>
                <a:srgbClr val="FFCE06"/>
              </a:buClr>
            </a:pPr>
            <a:endParaRPr lang="en-US" sz="1600" dirty="0">
              <a:solidFill>
                <a:schemeClr val="tx1">
                  <a:lumMod val="65000"/>
                  <a:lumOff val="35000"/>
                </a:schemeClr>
              </a:solidFill>
              <a:latin typeface="Helvetica" charset="0"/>
              <a:ea typeface="Helvetica" charset="0"/>
              <a:cs typeface="Helvetica" charset="0"/>
            </a:endParaRPr>
          </a:p>
          <a:p>
            <a:pPr marL="285750" indent="-285750" defTabSz="1450904">
              <a:buClr>
                <a:srgbClr val="FFCE06"/>
              </a:buClr>
              <a:buFont typeface="Arial" panose="020B0604020202020204" pitchFamily="34" charset="0"/>
              <a:buChar char="•"/>
            </a:pPr>
            <a:r>
              <a:rPr lang="en-US" sz="1600" dirty="0">
                <a:solidFill>
                  <a:schemeClr val="tx1">
                    <a:lumMod val="65000"/>
                    <a:lumOff val="35000"/>
                  </a:schemeClr>
                </a:solidFill>
                <a:latin typeface="Helvetica" charset="0"/>
                <a:ea typeface="Helvetica" charset="0"/>
                <a:cs typeface="Helvetica" charset="0"/>
              </a:rPr>
              <a:t>www.sfdermato.org/recommandations-scores-et-echelles.html </a:t>
            </a:r>
          </a:p>
          <a:p>
            <a:pPr marL="285750" indent="-285750" defTabSz="1450904">
              <a:buClr>
                <a:srgbClr val="FFCE06"/>
              </a:buClr>
              <a:buFont typeface="Arial" panose="020B0604020202020204" pitchFamily="34" charset="0"/>
              <a:buChar char="•"/>
            </a:pPr>
            <a:endParaRPr lang="en-US" sz="1600" dirty="0">
              <a:solidFill>
                <a:schemeClr val="tx1">
                  <a:lumMod val="65000"/>
                  <a:lumOff val="35000"/>
                </a:schemeClr>
              </a:solidFill>
              <a:latin typeface="Helvetica" charset="0"/>
              <a:ea typeface="Helvetica" charset="0"/>
              <a:cs typeface="Helvetica" charset="0"/>
            </a:endParaRPr>
          </a:p>
          <a:p>
            <a:pPr marL="285750" indent="-285750" defTabSz="1450904">
              <a:buClr>
                <a:srgbClr val="FFCE06"/>
              </a:buClr>
              <a:buFont typeface="Arial" panose="020B0604020202020204" pitchFamily="34" charset="0"/>
              <a:buChar char="•"/>
            </a:pPr>
            <a:r>
              <a:rPr lang="en-US" sz="1600" dirty="0">
                <a:solidFill>
                  <a:schemeClr val="tx1">
                    <a:lumMod val="65000"/>
                    <a:lumOff val="35000"/>
                  </a:schemeClr>
                </a:solidFill>
                <a:latin typeface="Helvetica" charset="0"/>
                <a:ea typeface="Helvetica" charset="0"/>
                <a:cs typeface="Helvetica" charset="0"/>
              </a:rPr>
              <a:t>Standard</a:t>
            </a:r>
          </a:p>
          <a:p>
            <a:pPr marL="285750" indent="-285750" defTabSz="1450904">
              <a:buClr>
                <a:srgbClr val="FFCE06"/>
              </a:buClr>
              <a:buFont typeface="Arial" panose="020B0604020202020204" pitchFamily="34" charset="0"/>
              <a:buChar char="•"/>
            </a:pPr>
            <a:endParaRPr lang="en-US" sz="1600" dirty="0">
              <a:solidFill>
                <a:schemeClr val="tx1">
                  <a:lumMod val="65000"/>
                  <a:lumOff val="35000"/>
                </a:schemeClr>
              </a:solidFill>
              <a:latin typeface="Helvetica" charset="0"/>
              <a:ea typeface="Helvetica" charset="0"/>
              <a:cs typeface="Helvetica" charset="0"/>
            </a:endParaRPr>
          </a:p>
          <a:p>
            <a:pPr marL="285750" indent="-285750" defTabSz="1450904">
              <a:buClr>
                <a:srgbClr val="FFCE06"/>
              </a:buClr>
              <a:buFont typeface="Arial" panose="020B0604020202020204" pitchFamily="34" charset="0"/>
              <a:buChar char="•"/>
            </a:pPr>
            <a:r>
              <a:rPr lang="en-US" sz="1600" dirty="0">
                <a:solidFill>
                  <a:schemeClr val="tx1">
                    <a:lumMod val="65000"/>
                    <a:lumOff val="35000"/>
                  </a:schemeClr>
                </a:solidFill>
                <a:latin typeface="Helvetica" charset="0"/>
                <a:ea typeface="Helvetica" charset="0"/>
                <a:cs typeface="Helvetica" charset="0"/>
              </a:rPr>
              <a:t>+/- examens optionnels</a:t>
            </a:r>
          </a:p>
          <a:p>
            <a:pPr defTabSz="1450904">
              <a:buClr>
                <a:srgbClr val="FFCE06"/>
              </a:buClr>
            </a:pPr>
            <a:endParaRPr lang="en-US" sz="1600" b="1" dirty="0">
              <a:solidFill>
                <a:schemeClr val="tx1">
                  <a:lumMod val="65000"/>
                  <a:lumOff val="35000"/>
                </a:schemeClr>
              </a:solidFill>
              <a:latin typeface="Helvetica" charset="0"/>
              <a:ea typeface="Helvetica" charset="0"/>
              <a:cs typeface="Helvetica" charset="0"/>
            </a:endParaRPr>
          </a:p>
          <a:p>
            <a:pPr defTabSz="1450904">
              <a:buClr>
                <a:srgbClr val="FFCE06"/>
              </a:buClr>
            </a:pPr>
            <a:endParaRPr lang="en-US" sz="1600" b="1" dirty="0">
              <a:solidFill>
                <a:schemeClr val="tx1">
                  <a:lumMod val="65000"/>
                  <a:lumOff val="35000"/>
                </a:schemeClr>
              </a:solidFill>
              <a:latin typeface="Helvetica" charset="0"/>
              <a:ea typeface="Helvetica" charset="0"/>
              <a:cs typeface="Helvetica" charset="0"/>
            </a:endParaRPr>
          </a:p>
          <a:p>
            <a:pPr defTabSz="1450904">
              <a:buClr>
                <a:srgbClr val="FFCE06"/>
              </a:buClr>
            </a:pPr>
            <a:endParaRPr lang="en-US" sz="1600" b="1" dirty="0">
              <a:solidFill>
                <a:schemeClr val="tx1">
                  <a:lumMod val="65000"/>
                  <a:lumOff val="35000"/>
                </a:schemeClr>
              </a:solidFill>
              <a:latin typeface="Helvetica" charset="0"/>
              <a:ea typeface="Helvetica" charset="0"/>
              <a:cs typeface="Helvetica" charset="0"/>
            </a:endParaRPr>
          </a:p>
        </p:txBody>
      </p:sp>
      <p:pic>
        <p:nvPicPr>
          <p:cNvPr id="16" name="Image 15">
            <a:extLst>
              <a:ext uri="{FF2B5EF4-FFF2-40B4-BE49-F238E27FC236}">
                <a16:creationId xmlns:a16="http://schemas.microsoft.com/office/drawing/2014/main" id="{005B5A99-A8CC-2D49-AEB7-17A467ECB47B}"/>
              </a:ext>
            </a:extLst>
          </p:cNvPr>
          <p:cNvPicPr>
            <a:picLocks noChangeAspect="1"/>
          </p:cNvPicPr>
          <p:nvPr/>
        </p:nvPicPr>
        <p:blipFill>
          <a:blip r:embed="rId2"/>
          <a:stretch>
            <a:fillRect/>
          </a:stretch>
        </p:blipFill>
        <p:spPr>
          <a:xfrm>
            <a:off x="7416800" y="994875"/>
            <a:ext cx="3149600" cy="3086100"/>
          </a:xfrm>
          <a:prstGeom prst="rect">
            <a:avLst/>
          </a:prstGeom>
        </p:spPr>
      </p:pic>
      <p:pic>
        <p:nvPicPr>
          <p:cNvPr id="22" name="Image 21">
            <a:extLst>
              <a:ext uri="{FF2B5EF4-FFF2-40B4-BE49-F238E27FC236}">
                <a16:creationId xmlns:a16="http://schemas.microsoft.com/office/drawing/2014/main" id="{3FAAE9E7-C505-DC49-8A2F-6540AD9298B8}"/>
              </a:ext>
            </a:extLst>
          </p:cNvPr>
          <p:cNvPicPr>
            <a:picLocks noChangeAspect="1"/>
          </p:cNvPicPr>
          <p:nvPr/>
        </p:nvPicPr>
        <p:blipFill>
          <a:blip r:embed="rId3"/>
          <a:stretch>
            <a:fillRect/>
          </a:stretch>
        </p:blipFill>
        <p:spPr>
          <a:xfrm>
            <a:off x="6604000" y="4418054"/>
            <a:ext cx="4775200" cy="1335919"/>
          </a:xfrm>
          <a:prstGeom prst="rect">
            <a:avLst/>
          </a:prstGeom>
        </p:spPr>
      </p:pic>
    </p:spTree>
    <p:extLst>
      <p:ext uri="{BB962C8B-B14F-4D97-AF65-F5344CB8AC3E}">
        <p14:creationId xmlns:p14="http://schemas.microsoft.com/office/powerpoint/2010/main" val="4267299349"/>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125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75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Placeholder 1">
            <a:extLst>
              <a:ext uri="{FF2B5EF4-FFF2-40B4-BE49-F238E27FC236}">
                <a16:creationId xmlns:a16="http://schemas.microsoft.com/office/drawing/2014/main" id="{16AA76BD-EE18-5949-9A6D-FB68A0F98E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38687" y="-192199"/>
            <a:ext cx="11353314" cy="6386239"/>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p:spPr>
      </p:pic>
      <p:grpSp>
        <p:nvGrpSpPr>
          <p:cNvPr id="2" name="Group 1">
            <a:extLst>
              <a:ext uri="{FF2B5EF4-FFF2-40B4-BE49-F238E27FC236}">
                <a16:creationId xmlns:a16="http://schemas.microsoft.com/office/drawing/2014/main" id="{90406112-33DE-4CF0-9926-18EE6DFCE321}"/>
              </a:ext>
            </a:extLst>
          </p:cNvPr>
          <p:cNvGrpSpPr/>
          <p:nvPr/>
        </p:nvGrpSpPr>
        <p:grpSpPr>
          <a:xfrm>
            <a:off x="938984" y="2296033"/>
            <a:ext cx="6149921" cy="1342605"/>
            <a:chOff x="1101212" y="1658459"/>
            <a:chExt cx="6149921" cy="1342605"/>
          </a:xfrm>
        </p:grpSpPr>
        <p:sp>
          <p:nvSpPr>
            <p:cNvPr id="1457" name="TextBox 1456">
              <a:extLst>
                <a:ext uri="{FF2B5EF4-FFF2-40B4-BE49-F238E27FC236}">
                  <a16:creationId xmlns:a16="http://schemas.microsoft.com/office/drawing/2014/main" id="{040A7548-1F80-47D5-B307-93A61ADE5BBD}"/>
                </a:ext>
              </a:extLst>
            </p:cNvPr>
            <p:cNvSpPr txBox="1"/>
            <p:nvPr/>
          </p:nvSpPr>
          <p:spPr>
            <a:xfrm>
              <a:off x="1101212" y="1985401"/>
              <a:ext cx="6149921" cy="1015663"/>
            </a:xfrm>
            <a:prstGeom prst="rect">
              <a:avLst/>
            </a:prstGeom>
            <a:noFill/>
          </p:spPr>
          <p:txBody>
            <a:bodyPr wrap="square" rtlCol="0">
              <a:spAutoFit/>
            </a:bodyPr>
            <a:lstStyle/>
            <a:p>
              <a:r>
                <a:rPr lang="en-US" sz="6000" dirty="0">
                  <a:solidFill>
                    <a:schemeClr val="tx1">
                      <a:lumMod val="65000"/>
                      <a:lumOff val="35000"/>
                    </a:schemeClr>
                  </a:solidFill>
                  <a:latin typeface="Trebuchet MS" panose="020B0703020202090204" pitchFamily="34" charset="0"/>
                </a:rPr>
                <a:t>Traitements</a:t>
              </a:r>
              <a:endParaRPr lang="en-US" sz="60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sp>
          <p:nvSpPr>
            <p:cNvPr id="1458" name="TextBox 1457">
              <a:extLst>
                <a:ext uri="{FF2B5EF4-FFF2-40B4-BE49-F238E27FC236}">
                  <a16:creationId xmlns:a16="http://schemas.microsoft.com/office/drawing/2014/main" id="{5A7C7A54-FAC1-440C-A827-B6E3A8B797EF}"/>
                </a:ext>
              </a:extLst>
            </p:cNvPr>
            <p:cNvSpPr txBox="1"/>
            <p:nvPr/>
          </p:nvSpPr>
          <p:spPr>
            <a:xfrm>
              <a:off x="1101213" y="1658459"/>
              <a:ext cx="3398218" cy="461665"/>
            </a:xfrm>
            <a:prstGeom prst="rect">
              <a:avLst/>
            </a:prstGeom>
            <a:noFill/>
          </p:spPr>
          <p:txBody>
            <a:bodyPr wrap="square" rtlCol="0">
              <a:spAutoFit/>
            </a:bodyPr>
            <a:lstStyle/>
            <a:p>
              <a:r>
                <a:rPr lang="en-US" sz="2400" spc="300" dirty="0">
                  <a:solidFill>
                    <a:schemeClr val="bg1">
                      <a:lumMod val="65000"/>
                    </a:schemeClr>
                  </a:solidFill>
                  <a:latin typeface="Helvetica" pitchFamily="2" charset="0"/>
                </a:rPr>
                <a:t>PARTIE 3</a:t>
              </a:r>
            </a:p>
          </p:txBody>
        </p:sp>
      </p:grpSp>
    </p:spTree>
    <p:extLst>
      <p:ext uri="{BB962C8B-B14F-4D97-AF65-F5344CB8AC3E}">
        <p14:creationId xmlns:p14="http://schemas.microsoft.com/office/powerpoint/2010/main" val="2802547797"/>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965914" y="2781836"/>
            <a:ext cx="10934164" cy="1200329"/>
          </a:xfrm>
          <a:prstGeom prst="rect">
            <a:avLst/>
          </a:prstGeom>
          <a:noFill/>
        </p:spPr>
        <p:txBody>
          <a:bodyPr wrap="square" rtlCol="0">
            <a:spAutoFit/>
          </a:bodyPr>
          <a:lstStyle/>
          <a:p>
            <a:r>
              <a:rPr lang="fr-FR" sz="7200" dirty="0">
                <a:latin typeface="Trebuchet MS" panose="020B0603020202020204" pitchFamily="34" charset="0"/>
              </a:rPr>
              <a:t>Le mélanome de la peau </a:t>
            </a:r>
          </a:p>
        </p:txBody>
      </p:sp>
    </p:spTree>
    <p:extLst>
      <p:ext uri="{BB962C8B-B14F-4D97-AF65-F5344CB8AC3E}">
        <p14:creationId xmlns:p14="http://schemas.microsoft.com/office/powerpoint/2010/main" val="802184529"/>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8CFEAB62-D2A1-41E5-A696-648E21154523}"/>
              </a:ext>
            </a:extLst>
          </p:cNvPr>
          <p:cNvSpPr/>
          <p:nvPr/>
        </p:nvSpPr>
        <p:spPr>
          <a:xfrm>
            <a:off x="7020232" y="0"/>
            <a:ext cx="3628103" cy="6858000"/>
          </a:xfrm>
          <a:prstGeom prst="rect">
            <a:avLst/>
          </a:prstGeom>
          <a:gradFill flip="none" rotWithShape="1">
            <a:gsLst>
              <a:gs pos="0">
                <a:schemeClr val="accent1"/>
              </a:gs>
              <a:gs pos="90000">
                <a:schemeClr val="accent2"/>
              </a:gs>
            </a:gsLst>
            <a:path path="circle">
              <a:fillToRect r="100000" b="100000"/>
            </a:path>
            <a:tileRect l="-100000" t="-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a:extLst>
              <a:ext uri="{FF2B5EF4-FFF2-40B4-BE49-F238E27FC236}">
                <a16:creationId xmlns:a16="http://schemas.microsoft.com/office/drawing/2014/main" id="{78547B86-81DE-4682-9183-B40F3147F4B7}"/>
              </a:ext>
            </a:extLst>
          </p:cNvPr>
          <p:cNvSpPr txBox="1"/>
          <p:nvPr/>
        </p:nvSpPr>
        <p:spPr>
          <a:xfrm>
            <a:off x="851555" y="452943"/>
            <a:ext cx="5284365" cy="1692771"/>
          </a:xfrm>
          <a:prstGeom prst="rect">
            <a:avLst/>
          </a:prstGeom>
          <a:noFill/>
        </p:spPr>
        <p:txBody>
          <a:bodyPr wrap="square" rtlCol="0">
            <a:spAutoFit/>
          </a:bodyPr>
          <a:lstStyle/>
          <a:p>
            <a:r>
              <a:rPr lang="en-US" sz="2600" dirty="0">
                <a:solidFill>
                  <a:schemeClr val="tx1">
                    <a:lumMod val="65000"/>
                    <a:lumOff val="35000"/>
                  </a:schemeClr>
                </a:solidFill>
                <a:latin typeface="Trebuchet MS" panose="020B0703020202090204" pitchFamily="34" charset="0"/>
              </a:rPr>
              <a:t>La </a:t>
            </a:r>
            <a:r>
              <a:rPr lang="en-US" sz="2600" dirty="0" err="1">
                <a:solidFill>
                  <a:schemeClr val="tx1">
                    <a:lumMod val="65000"/>
                    <a:lumOff val="35000"/>
                  </a:schemeClr>
                </a:solidFill>
                <a:latin typeface="Trebuchet MS" panose="020B0703020202090204" pitchFamily="34" charset="0"/>
              </a:rPr>
              <a:t>chirurgie</a:t>
            </a:r>
            <a:r>
              <a:rPr lang="en-US" sz="2600" dirty="0">
                <a:solidFill>
                  <a:schemeClr val="tx1">
                    <a:lumMod val="65000"/>
                    <a:lumOff val="35000"/>
                  </a:schemeClr>
                </a:solidFill>
                <a:latin typeface="Trebuchet MS" panose="020B0703020202090204" pitchFamily="34" charset="0"/>
              </a:rPr>
              <a:t> du </a:t>
            </a:r>
            <a:r>
              <a:rPr lang="en-US" sz="2600" dirty="0" err="1">
                <a:solidFill>
                  <a:schemeClr val="tx1">
                    <a:lumMod val="65000"/>
                    <a:lumOff val="35000"/>
                  </a:schemeClr>
                </a:solidFill>
                <a:latin typeface="Trebuchet MS" panose="020B0703020202090204" pitchFamily="34" charset="0"/>
              </a:rPr>
              <a:t>mélanome</a:t>
            </a:r>
            <a:r>
              <a:rPr lang="en-US" sz="2600" dirty="0">
                <a:solidFill>
                  <a:schemeClr val="tx1">
                    <a:lumMod val="65000"/>
                    <a:lumOff val="35000"/>
                  </a:schemeClr>
                </a:solidFill>
                <a:latin typeface="Trebuchet MS" panose="020B0703020202090204" pitchFamily="34" charset="0"/>
              </a:rPr>
              <a:t> </a:t>
            </a:r>
            <a:r>
              <a:rPr lang="en-US" sz="2600" dirty="0" err="1">
                <a:solidFill>
                  <a:schemeClr val="tx1">
                    <a:lumMod val="65000"/>
                    <a:lumOff val="35000"/>
                  </a:schemeClr>
                </a:solidFill>
                <a:latin typeface="Trebuchet MS" panose="020B0703020202090204" pitchFamily="34" charset="0"/>
              </a:rPr>
              <a:t>primitif</a:t>
            </a:r>
            <a:r>
              <a:rPr lang="en-US" sz="2600" dirty="0">
                <a:solidFill>
                  <a:schemeClr val="tx1">
                    <a:lumMod val="65000"/>
                    <a:lumOff val="35000"/>
                  </a:schemeClr>
                </a:solidFill>
                <a:latin typeface="Trebuchet MS" panose="020B0703020202090204" pitchFamily="34" charset="0"/>
              </a:rPr>
              <a:t> </a:t>
            </a:r>
            <a:r>
              <a:rPr lang="en-US" sz="2600" dirty="0" err="1">
                <a:solidFill>
                  <a:schemeClr val="tx1">
                    <a:lumMod val="65000"/>
                    <a:lumOff val="35000"/>
                  </a:schemeClr>
                </a:solidFill>
                <a:latin typeface="Trebuchet MS" panose="020B0703020202090204" pitchFamily="34" charset="0"/>
              </a:rPr>
              <a:t>est</a:t>
            </a:r>
            <a:r>
              <a:rPr lang="en-US" sz="2600" dirty="0">
                <a:solidFill>
                  <a:schemeClr val="tx1">
                    <a:lumMod val="65000"/>
                    <a:lumOff val="35000"/>
                  </a:schemeClr>
                </a:solidFill>
                <a:latin typeface="Trebuchet MS" panose="020B0703020202090204" pitchFamily="34" charset="0"/>
              </a:rPr>
              <a:t> </a:t>
            </a:r>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un traitement INDISPENSABLE </a:t>
            </a:r>
            <a:r>
              <a:rPr lang="en-US" sz="2600" dirty="0">
                <a:solidFill>
                  <a:schemeClr val="tx1">
                    <a:lumMod val="65000"/>
                    <a:lumOff val="35000"/>
                  </a:schemeClr>
                </a:solidFill>
                <a:latin typeface="Trebuchet MS" panose="020B0703020202090204" pitchFamily="34" charset="0"/>
              </a:rPr>
              <a:t>car le plus souvent curatif</a:t>
            </a:r>
            <a:endPar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sp>
        <p:nvSpPr>
          <p:cNvPr id="7" name="TextBox 6">
            <a:extLst>
              <a:ext uri="{FF2B5EF4-FFF2-40B4-BE49-F238E27FC236}">
                <a16:creationId xmlns:a16="http://schemas.microsoft.com/office/drawing/2014/main" id="{FD961DEC-6BDB-4C31-8ECF-849E9C271C91}"/>
              </a:ext>
            </a:extLst>
          </p:cNvPr>
          <p:cNvSpPr txBox="1"/>
          <p:nvPr/>
        </p:nvSpPr>
        <p:spPr>
          <a:xfrm>
            <a:off x="1101211" y="2381609"/>
            <a:ext cx="4822773" cy="3293209"/>
          </a:xfrm>
          <a:prstGeom prst="rect">
            <a:avLst/>
          </a:prstGeom>
          <a:noFill/>
        </p:spPr>
        <p:txBody>
          <a:bodyPr wrap="square" rtlCol="0">
            <a:spAutoFit/>
          </a:bodyPr>
          <a:lstStyle/>
          <a:p>
            <a:pPr>
              <a:lnSpc>
                <a:spcPct val="130000"/>
              </a:lnSpc>
            </a:pPr>
            <a:r>
              <a:rPr lang="en-US" sz="1600" b="1" dirty="0">
                <a:solidFill>
                  <a:schemeClr val="tx1">
                    <a:lumMod val="65000"/>
                    <a:lumOff val="35000"/>
                  </a:schemeClr>
                </a:solidFill>
                <a:latin typeface="Helvetica" pitchFamily="2" charset="0"/>
              </a:rPr>
              <a:t>Un traitement en deux temps:</a:t>
            </a:r>
          </a:p>
          <a:p>
            <a:pPr>
              <a:lnSpc>
                <a:spcPct val="130000"/>
              </a:lnSpc>
            </a:pPr>
            <a:endParaRPr lang="en-US" sz="16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Une fois le diagnostic posé (1), un nouveau geste chirurgical (reprise) est nécessaire afin d’effectuer des marges de sécurité (2)</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Ces marges de sécurité seront définies selon l’épaisseur du mélanome mesurée au microscope (indice de Breslow)</a:t>
            </a:r>
          </a:p>
          <a:p>
            <a:pPr>
              <a:lnSpc>
                <a:spcPct val="130000"/>
              </a:lnSpc>
            </a:pPr>
            <a:endParaRPr lang="en-US" sz="1600" dirty="0">
              <a:solidFill>
                <a:schemeClr val="tx1">
                  <a:lumMod val="65000"/>
                  <a:lumOff val="35000"/>
                </a:schemeClr>
              </a:solidFill>
              <a:latin typeface="Helvetica" pitchFamily="2" charset="0"/>
            </a:endParaRPr>
          </a:p>
        </p:txBody>
      </p:sp>
      <p:grpSp>
        <p:nvGrpSpPr>
          <p:cNvPr id="19" name="Groupe 18">
            <a:extLst>
              <a:ext uri="{FF2B5EF4-FFF2-40B4-BE49-F238E27FC236}">
                <a16:creationId xmlns:a16="http://schemas.microsoft.com/office/drawing/2014/main" id="{A168D58C-EF6D-DC47-96A9-AA26BD7F8EC8}"/>
              </a:ext>
            </a:extLst>
          </p:cNvPr>
          <p:cNvGrpSpPr/>
          <p:nvPr/>
        </p:nvGrpSpPr>
        <p:grpSpPr>
          <a:xfrm>
            <a:off x="6135920" y="1619778"/>
            <a:ext cx="5396725" cy="3618443"/>
            <a:chOff x="6547701" y="1580668"/>
            <a:chExt cx="5994294" cy="4019106"/>
          </a:xfrm>
        </p:grpSpPr>
        <p:pic>
          <p:nvPicPr>
            <p:cNvPr id="20" name="Image 19">
              <a:extLst>
                <a:ext uri="{FF2B5EF4-FFF2-40B4-BE49-F238E27FC236}">
                  <a16:creationId xmlns:a16="http://schemas.microsoft.com/office/drawing/2014/main" id="{63D9D382-C519-5B4A-8E73-D85F7AE5F193}"/>
                </a:ext>
              </a:extLst>
            </p:cNvPr>
            <p:cNvPicPr>
              <a:picLocks noChangeAspect="1"/>
            </p:cNvPicPr>
            <p:nvPr/>
          </p:nvPicPr>
          <p:blipFill rotWithShape="1">
            <a:blip r:embed="rId2" cstate="hqprint">
              <a:extLst>
                <a:ext uri="{28A0092B-C50C-407E-A947-70E740481C1C}">
                  <a14:useLocalDpi xmlns:a14="http://schemas.microsoft.com/office/drawing/2010/main"/>
                </a:ext>
              </a:extLst>
            </a:blip>
            <a:srcRect/>
            <a:stretch/>
          </p:blipFill>
          <p:spPr>
            <a:xfrm>
              <a:off x="6547701" y="1580668"/>
              <a:ext cx="5994294" cy="4019106"/>
            </a:xfrm>
            <a:prstGeom prst="rect">
              <a:avLst/>
            </a:prstGeom>
          </p:spPr>
        </p:pic>
        <p:sp>
          <p:nvSpPr>
            <p:cNvPr id="21" name="Ellipse 20">
              <a:extLst>
                <a:ext uri="{FF2B5EF4-FFF2-40B4-BE49-F238E27FC236}">
                  <a16:creationId xmlns:a16="http://schemas.microsoft.com/office/drawing/2014/main" id="{12CC75A4-8869-F448-B465-34FBA8E1323D}"/>
                </a:ext>
              </a:extLst>
            </p:cNvPr>
            <p:cNvSpPr/>
            <p:nvPr/>
          </p:nvSpPr>
          <p:spPr>
            <a:xfrm>
              <a:off x="9000481" y="3043956"/>
              <a:ext cx="1092530" cy="1092530"/>
            </a:xfrm>
            <a:prstGeom prst="ellipse">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Helvetica" charset="0"/>
                <a:ea typeface="Helvetica" charset="0"/>
                <a:cs typeface="Helvetica" charset="0"/>
              </a:endParaRPr>
            </a:p>
          </p:txBody>
        </p:sp>
        <p:sp>
          <p:nvSpPr>
            <p:cNvPr id="22" name="Ellipse 21">
              <a:extLst>
                <a:ext uri="{FF2B5EF4-FFF2-40B4-BE49-F238E27FC236}">
                  <a16:creationId xmlns:a16="http://schemas.microsoft.com/office/drawing/2014/main" id="{235B075B-DF45-3946-BEA7-66B7B09CF618}"/>
                </a:ext>
              </a:extLst>
            </p:cNvPr>
            <p:cNvSpPr/>
            <p:nvPr/>
          </p:nvSpPr>
          <p:spPr>
            <a:xfrm>
              <a:off x="8747562" y="2792935"/>
              <a:ext cx="1594572" cy="1594572"/>
            </a:xfrm>
            <a:prstGeom prst="ellipse">
              <a:avLst/>
            </a:prstGeom>
            <a:no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Helvetica" charset="0"/>
                <a:ea typeface="Helvetica" charset="0"/>
                <a:cs typeface="Helvetica" charset="0"/>
              </a:endParaRPr>
            </a:p>
          </p:txBody>
        </p:sp>
        <p:sp>
          <p:nvSpPr>
            <p:cNvPr id="23" name="Ellipse 22">
              <a:extLst>
                <a:ext uri="{FF2B5EF4-FFF2-40B4-BE49-F238E27FC236}">
                  <a16:creationId xmlns:a16="http://schemas.microsoft.com/office/drawing/2014/main" id="{99433E72-4DB9-2D48-BA92-21C2274D8A1D}"/>
                </a:ext>
              </a:extLst>
            </p:cNvPr>
            <p:cNvSpPr/>
            <p:nvPr/>
          </p:nvSpPr>
          <p:spPr>
            <a:xfrm>
              <a:off x="9416797" y="2664884"/>
              <a:ext cx="256102" cy="256102"/>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Helvetica" charset="0"/>
                <a:ea typeface="Helvetica" charset="0"/>
                <a:cs typeface="Helvetica" charset="0"/>
              </a:endParaRPr>
            </a:p>
          </p:txBody>
        </p:sp>
        <p:sp>
          <p:nvSpPr>
            <p:cNvPr id="24" name="Ellipse 23">
              <a:extLst>
                <a:ext uri="{FF2B5EF4-FFF2-40B4-BE49-F238E27FC236}">
                  <a16:creationId xmlns:a16="http://schemas.microsoft.com/office/drawing/2014/main" id="{F95BE744-1DE7-CB40-B73C-C3C800C78009}"/>
                </a:ext>
              </a:extLst>
            </p:cNvPr>
            <p:cNvSpPr/>
            <p:nvPr/>
          </p:nvSpPr>
          <p:spPr>
            <a:xfrm>
              <a:off x="9416797" y="3999310"/>
              <a:ext cx="256102" cy="256102"/>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latin typeface="Helvetica" charset="0"/>
                <a:ea typeface="Helvetica" charset="0"/>
                <a:cs typeface="Helvetica" charset="0"/>
              </a:endParaRPr>
            </a:p>
          </p:txBody>
        </p:sp>
        <p:sp>
          <p:nvSpPr>
            <p:cNvPr id="25" name="ZoneTexte 24">
              <a:extLst>
                <a:ext uri="{FF2B5EF4-FFF2-40B4-BE49-F238E27FC236}">
                  <a16:creationId xmlns:a16="http://schemas.microsoft.com/office/drawing/2014/main" id="{0AFE3693-2718-1047-A710-691679044404}"/>
                </a:ext>
              </a:extLst>
            </p:cNvPr>
            <p:cNvSpPr txBox="1"/>
            <p:nvPr/>
          </p:nvSpPr>
          <p:spPr>
            <a:xfrm>
              <a:off x="9394005" y="2626414"/>
              <a:ext cx="315505" cy="341857"/>
            </a:xfrm>
            <a:prstGeom prst="rect">
              <a:avLst/>
            </a:prstGeom>
            <a:noFill/>
          </p:spPr>
          <p:txBody>
            <a:bodyPr wrap="none" rtlCol="0">
              <a:spAutoFit/>
            </a:bodyPr>
            <a:lstStyle/>
            <a:p>
              <a:r>
                <a:rPr lang="fr-FR" sz="1400" b="1" dirty="0">
                  <a:solidFill>
                    <a:schemeClr val="bg1"/>
                  </a:solidFill>
                  <a:latin typeface="Helvetica" charset="0"/>
                  <a:ea typeface="Helvetica" charset="0"/>
                  <a:cs typeface="Helvetica" charset="0"/>
                </a:rPr>
                <a:t>2</a:t>
              </a:r>
            </a:p>
          </p:txBody>
        </p:sp>
        <p:sp>
          <p:nvSpPr>
            <p:cNvPr id="26" name="ZoneTexte 25">
              <a:extLst>
                <a:ext uri="{FF2B5EF4-FFF2-40B4-BE49-F238E27FC236}">
                  <a16:creationId xmlns:a16="http://schemas.microsoft.com/office/drawing/2014/main" id="{BA19220F-AE33-F349-92D9-C72A8496A65E}"/>
                </a:ext>
              </a:extLst>
            </p:cNvPr>
            <p:cNvSpPr txBox="1"/>
            <p:nvPr/>
          </p:nvSpPr>
          <p:spPr>
            <a:xfrm>
              <a:off x="9394005" y="3959210"/>
              <a:ext cx="315505" cy="341857"/>
            </a:xfrm>
            <a:prstGeom prst="rect">
              <a:avLst/>
            </a:prstGeom>
            <a:noFill/>
          </p:spPr>
          <p:txBody>
            <a:bodyPr wrap="none" rtlCol="0">
              <a:spAutoFit/>
            </a:bodyPr>
            <a:lstStyle/>
            <a:p>
              <a:r>
                <a:rPr lang="fr-FR" sz="1400" b="1" dirty="0">
                  <a:solidFill>
                    <a:schemeClr val="bg1"/>
                  </a:solidFill>
                  <a:latin typeface="Helvetica" charset="0"/>
                  <a:ea typeface="Helvetica" charset="0"/>
                  <a:cs typeface="Helvetica" charset="0"/>
                </a:rPr>
                <a:t>1</a:t>
              </a:r>
            </a:p>
          </p:txBody>
        </p:sp>
      </p:grpSp>
    </p:spTree>
    <p:extLst>
      <p:ext uri="{BB962C8B-B14F-4D97-AF65-F5344CB8AC3E}">
        <p14:creationId xmlns:p14="http://schemas.microsoft.com/office/powerpoint/2010/main" val="1737362678"/>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75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750"/>
                                        <p:tgtEl>
                                          <p:spTgt spid="7"/>
                                        </p:tgtEl>
                                      </p:cBhvr>
                                    </p:animEffect>
                                  </p:childTnLst>
                                </p:cTn>
                              </p:par>
                              <p:par>
                                <p:cTn id="16" presetID="2" presetClass="entr" presetSubtype="2" decel="50000" fill="hold" nodeType="withEffect">
                                  <p:stCondLst>
                                    <p:cond delay="75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750" fill="hold"/>
                                        <p:tgtEl>
                                          <p:spTgt spid="19"/>
                                        </p:tgtEl>
                                        <p:attrNameLst>
                                          <p:attrName>ppt_x</p:attrName>
                                        </p:attrNameLst>
                                      </p:cBhvr>
                                      <p:tavLst>
                                        <p:tav tm="0">
                                          <p:val>
                                            <p:strVal val="1+#ppt_w/2"/>
                                          </p:val>
                                        </p:tav>
                                        <p:tav tm="100000">
                                          <p:val>
                                            <p:strVal val="#ppt_x"/>
                                          </p:val>
                                        </p:tav>
                                      </p:tavLst>
                                    </p:anim>
                                    <p:anim calcmode="lin" valueType="num">
                                      <p:cBhvr additive="base">
                                        <p:cTn id="19" dur="75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p:cNvSpPr txBox="1"/>
          <p:nvPr/>
        </p:nvSpPr>
        <p:spPr>
          <a:xfrm>
            <a:off x="283335" y="759853"/>
            <a:ext cx="5615189" cy="2954655"/>
          </a:xfrm>
          <a:prstGeom prst="rect">
            <a:avLst/>
          </a:prstGeom>
          <a:noFill/>
        </p:spPr>
        <p:txBody>
          <a:bodyPr wrap="square" rtlCol="0">
            <a:spAutoFit/>
          </a:bodyPr>
          <a:lstStyle/>
          <a:p>
            <a:r>
              <a:rPr lang="fr-FR" sz="2400" dirty="0">
                <a:latin typeface="Trebuchet MS" panose="020B0603020202020204" pitchFamily="34" charset="0"/>
              </a:rPr>
              <a:t>Mais on propose maintenant d’examiner le premier relais ganglionnaire = GANGLION SENTINELLE (GS)</a:t>
            </a:r>
          </a:p>
          <a:p>
            <a:endParaRPr lang="fr-FR" dirty="0">
              <a:latin typeface="Trebuchet MS" panose="020B0603020202020204" pitchFamily="34" charset="0"/>
            </a:endParaRPr>
          </a:p>
          <a:p>
            <a:r>
              <a:rPr lang="fr-FR" dirty="0">
                <a:latin typeface="Trebuchet MS" panose="020B0603020202020204" pitchFamily="34" charset="0"/>
              </a:rPr>
              <a:t>Dès que l’épaisseur du mélanome (indice de </a:t>
            </a:r>
            <a:r>
              <a:rPr lang="fr-FR" dirty="0" err="1">
                <a:latin typeface="Trebuchet MS" panose="020B0603020202020204" pitchFamily="34" charset="0"/>
              </a:rPr>
              <a:t>Breslow</a:t>
            </a:r>
            <a:r>
              <a:rPr lang="fr-FR" dirty="0">
                <a:latin typeface="Trebuchet MS" panose="020B0603020202020204" pitchFamily="34" charset="0"/>
              </a:rPr>
              <a:t>) est &gt; 1mm</a:t>
            </a:r>
          </a:p>
          <a:p>
            <a:r>
              <a:rPr lang="fr-FR" dirty="0">
                <a:latin typeface="Trebuchet MS" panose="020B0603020202020204" pitchFamily="34" charset="0"/>
              </a:rPr>
              <a:t>Et parfois, en option, pour des mélanomes moins épais ou présentant certaines caractéristiques</a:t>
            </a:r>
          </a:p>
        </p:txBody>
      </p:sp>
      <p:sp>
        <p:nvSpPr>
          <p:cNvPr id="5" name="ZoneTexte 4"/>
          <p:cNvSpPr txBox="1"/>
          <p:nvPr/>
        </p:nvSpPr>
        <p:spPr>
          <a:xfrm>
            <a:off x="167425" y="4507605"/>
            <a:ext cx="6297769" cy="523220"/>
          </a:xfrm>
          <a:prstGeom prst="rect">
            <a:avLst/>
          </a:prstGeom>
          <a:noFill/>
        </p:spPr>
        <p:txBody>
          <a:bodyPr wrap="square" rtlCol="0">
            <a:spAutoFit/>
          </a:bodyPr>
          <a:lstStyle/>
          <a:p>
            <a:r>
              <a:rPr lang="fr-FR" sz="2800" dirty="0">
                <a:latin typeface="Trebuchet MS" panose="020B0603020202020204" pitchFamily="34" charset="0"/>
              </a:rPr>
              <a:t>Si possible lors de la reprise élargie </a:t>
            </a:r>
          </a:p>
        </p:txBody>
      </p:sp>
      <p:pic>
        <p:nvPicPr>
          <p:cNvPr id="6" name="Image 5" descr="https://www.e-cancer.fr/var/inca/storage/images/media/images/00-guides-patients/melanome/exerese-ganglions-sentinelles/1987768-1-fre-FR/Exerese-ganglions-sentinelles.jpg"/>
          <p:cNvPicPr/>
          <p:nvPr/>
        </p:nvPicPr>
        <p:blipFill>
          <a:blip r:embed="rId3">
            <a:extLst>
              <a:ext uri="{28A0092B-C50C-407E-A947-70E740481C1C}">
                <a14:useLocalDpi xmlns:a14="http://schemas.microsoft.com/office/drawing/2010/main" val="0"/>
              </a:ext>
            </a:extLst>
          </a:blip>
          <a:srcRect/>
          <a:stretch>
            <a:fillRect/>
          </a:stretch>
        </p:blipFill>
        <p:spPr bwMode="auto">
          <a:xfrm>
            <a:off x="6722772" y="270456"/>
            <a:ext cx="4887467" cy="6336406"/>
          </a:xfrm>
          <a:prstGeom prst="rect">
            <a:avLst/>
          </a:prstGeom>
          <a:noFill/>
          <a:ln>
            <a:noFill/>
          </a:ln>
        </p:spPr>
      </p:pic>
      <p:sp>
        <p:nvSpPr>
          <p:cNvPr id="7" name="Rectangle 6"/>
          <p:cNvSpPr/>
          <p:nvPr/>
        </p:nvSpPr>
        <p:spPr>
          <a:xfrm>
            <a:off x="167425" y="5877432"/>
            <a:ext cx="5074276" cy="658642"/>
          </a:xfrm>
          <a:prstGeom prst="rect">
            <a:avLst/>
          </a:prstGeom>
        </p:spPr>
        <p:txBody>
          <a:bodyPr wrap="square">
            <a:spAutoFit/>
          </a:bodyPr>
          <a:lstStyle/>
          <a:p>
            <a:pPr algn="ctr">
              <a:lnSpc>
                <a:spcPct val="115000"/>
              </a:lnSpc>
              <a:spcAft>
                <a:spcPts val="0"/>
              </a:spcAft>
            </a:pPr>
            <a:r>
              <a:rPr lang="fr-FR" sz="1600" b="1" dirty="0">
                <a:solidFill>
                  <a:srgbClr val="376092"/>
                </a:solidFill>
                <a:latin typeface="Calibri" panose="020F0502020204030204" pitchFamily="34" charset="0"/>
              </a:rPr>
              <a:t>Extrait du document « </a:t>
            </a:r>
            <a:r>
              <a:rPr lang="fr-FR" sz="1600" b="1" u="sng" dirty="0">
                <a:solidFill>
                  <a:srgbClr val="0000FF"/>
                </a:solidFill>
                <a:latin typeface="Calibri" panose="020F0502020204030204" pitchFamily="34" charset="0"/>
                <a:hlinkClick r:id="rId4"/>
              </a:rPr>
              <a:t>Les traitements du mélanome de la Peau</a:t>
            </a:r>
            <a:r>
              <a:rPr lang="fr-FR" sz="1600" b="1" dirty="0">
                <a:solidFill>
                  <a:srgbClr val="376092"/>
                </a:solidFill>
                <a:latin typeface="Calibri" panose="020F0502020204030204" pitchFamily="34" charset="0"/>
              </a:rPr>
              <a:t> 2016 » disponible sur le </a:t>
            </a:r>
            <a:r>
              <a:rPr lang="fr-FR" sz="1600" b="1" u="sng" dirty="0">
                <a:solidFill>
                  <a:srgbClr val="0000FF"/>
                </a:solidFill>
                <a:latin typeface="Calibri" panose="020F0502020204030204" pitchFamily="34" charset="0"/>
                <a:hlinkClick r:id="rId5"/>
              </a:rPr>
              <a:t>site de  </a:t>
            </a:r>
            <a:r>
              <a:rPr lang="fr-FR" sz="1600" b="1" u="sng" dirty="0" err="1">
                <a:solidFill>
                  <a:srgbClr val="0000FF"/>
                </a:solidFill>
                <a:latin typeface="Calibri" panose="020F0502020204030204" pitchFamily="34" charset="0"/>
                <a:hlinkClick r:id="rId5"/>
              </a:rPr>
              <a:t>l’InCa</a:t>
            </a:r>
            <a:endParaRPr lang="fr-FR"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12832267"/>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875763" y="2021983"/>
            <a:ext cx="10084158" cy="4401205"/>
          </a:xfrm>
          <a:prstGeom prst="rect">
            <a:avLst/>
          </a:prstGeom>
          <a:noFill/>
        </p:spPr>
        <p:txBody>
          <a:bodyPr wrap="square" rtlCol="0">
            <a:spAutoFit/>
          </a:bodyPr>
          <a:lstStyle/>
          <a:p>
            <a:r>
              <a:rPr lang="fr-FR" sz="7200" dirty="0">
                <a:latin typeface="Trebuchet MS" panose="020B0603020202020204" pitchFamily="34" charset="0"/>
              </a:rPr>
              <a:t>Le mélanome au stade du ganglion régional:</a:t>
            </a:r>
          </a:p>
          <a:p>
            <a:endParaRPr lang="fr-FR" sz="7200" dirty="0">
              <a:latin typeface="Trebuchet MS" panose="020B0603020202020204" pitchFamily="34" charset="0"/>
            </a:endParaRPr>
          </a:p>
          <a:p>
            <a:r>
              <a:rPr lang="fr-FR" sz="3200" dirty="0">
                <a:latin typeface="Trebuchet MS" panose="020B0603020202020204" pitchFamily="34" charset="0"/>
              </a:rPr>
              <a:t>-atteinte </a:t>
            </a:r>
            <a:r>
              <a:rPr lang="fr-FR" sz="3200" dirty="0" err="1">
                <a:latin typeface="Trebuchet MS" panose="020B0603020202020204" pitchFamily="34" charset="0"/>
              </a:rPr>
              <a:t>microganglionnaire</a:t>
            </a:r>
            <a:r>
              <a:rPr lang="fr-FR" sz="3200" dirty="0">
                <a:latin typeface="Trebuchet MS" panose="020B0603020202020204" pitchFamily="34" charset="0"/>
              </a:rPr>
              <a:t> (dans le GS)</a:t>
            </a:r>
          </a:p>
          <a:p>
            <a:r>
              <a:rPr lang="fr-FR" sz="3200" dirty="0">
                <a:latin typeface="Trebuchet MS" panose="020B0603020202020204" pitchFamily="34" charset="0"/>
              </a:rPr>
              <a:t>-atteinte </a:t>
            </a:r>
            <a:r>
              <a:rPr lang="fr-FR" sz="3200" dirty="0" err="1">
                <a:latin typeface="Trebuchet MS" panose="020B0603020202020204" pitchFamily="34" charset="0"/>
              </a:rPr>
              <a:t>macroganglionnaire</a:t>
            </a:r>
            <a:endParaRPr lang="fr-FR" sz="3200" dirty="0">
              <a:latin typeface="Trebuchet MS" panose="020B0603020202020204" pitchFamily="34" charset="0"/>
            </a:endParaRPr>
          </a:p>
        </p:txBody>
      </p:sp>
    </p:spTree>
    <p:extLst>
      <p:ext uri="{BB962C8B-B14F-4D97-AF65-F5344CB8AC3E}">
        <p14:creationId xmlns:p14="http://schemas.microsoft.com/office/powerpoint/2010/main" val="2537345852"/>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661F00F-E12B-F14A-8C84-BD5C8C601A1D}"/>
              </a:ext>
            </a:extLst>
          </p:cNvPr>
          <p:cNvSpPr/>
          <p:nvPr/>
        </p:nvSpPr>
        <p:spPr>
          <a:xfrm>
            <a:off x="0" y="2535722"/>
            <a:ext cx="12192000" cy="43222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extBox 14">
            <a:extLst>
              <a:ext uri="{FF2B5EF4-FFF2-40B4-BE49-F238E27FC236}">
                <a16:creationId xmlns:a16="http://schemas.microsoft.com/office/drawing/2014/main" id="{23AF951B-EFA9-4056-B00B-FC9762CA7FF1}"/>
              </a:ext>
            </a:extLst>
          </p:cNvPr>
          <p:cNvSpPr txBox="1"/>
          <p:nvPr/>
        </p:nvSpPr>
        <p:spPr>
          <a:xfrm>
            <a:off x="454220" y="1613376"/>
            <a:ext cx="6684472" cy="492443"/>
          </a:xfrm>
          <a:prstGeom prst="rect">
            <a:avLst/>
          </a:prstGeom>
          <a:noFill/>
        </p:spPr>
        <p:txBody>
          <a:bodyPr wrap="square" rtlCol="0">
            <a:spAutoFit/>
          </a:bodyPr>
          <a:lstStyle/>
          <a:p>
            <a:r>
              <a:rPr lang="en-US" sz="2600" dirty="0">
                <a:solidFill>
                  <a:schemeClr val="tx1">
                    <a:lumMod val="65000"/>
                    <a:lumOff val="35000"/>
                  </a:schemeClr>
                </a:solidFill>
                <a:latin typeface="Trebuchet MS" panose="020B0703020202090204" pitchFamily="34" charset="0"/>
              </a:rPr>
              <a:t>Pas de </a:t>
            </a:r>
            <a:r>
              <a:rPr lang="en-US" sz="2600" dirty="0" err="1">
                <a:solidFill>
                  <a:schemeClr val="tx1">
                    <a:lumMod val="65000"/>
                    <a:lumOff val="35000"/>
                  </a:schemeClr>
                </a:solidFill>
                <a:latin typeface="Trebuchet MS" panose="020B0703020202090204" pitchFamily="34" charset="0"/>
              </a:rPr>
              <a:t>curage</a:t>
            </a:r>
            <a:r>
              <a:rPr lang="en-US" sz="2600" dirty="0">
                <a:solidFill>
                  <a:schemeClr val="tx1">
                    <a:lumMod val="65000"/>
                    <a:lumOff val="35000"/>
                  </a:schemeClr>
                </a:solidFill>
                <a:latin typeface="Trebuchet MS" panose="020B0703020202090204" pitchFamily="34" charset="0"/>
              </a:rPr>
              <a:t> </a:t>
            </a:r>
            <a:r>
              <a:rPr lang="en-US" sz="2600" b="1" dirty="0" err="1">
                <a:gradFill flip="none" rotWithShape="1">
                  <a:gsLst>
                    <a:gs pos="0">
                      <a:schemeClr val="accent1"/>
                    </a:gs>
                    <a:gs pos="100000">
                      <a:schemeClr val="accent1">
                        <a:lumMod val="75000"/>
                      </a:schemeClr>
                    </a:gs>
                  </a:gsLst>
                  <a:lin ang="0" scaled="1"/>
                  <a:tileRect/>
                </a:gradFill>
                <a:latin typeface="Trebuchet MS" panose="020B0703020202090204" pitchFamily="34" charset="0"/>
              </a:rPr>
              <a:t>ganglionnaire</a:t>
            </a:r>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 </a:t>
            </a:r>
            <a:r>
              <a:rPr lang="en-US" sz="2600" b="1" dirty="0" err="1">
                <a:gradFill flip="none" rotWithShape="1">
                  <a:gsLst>
                    <a:gs pos="0">
                      <a:schemeClr val="accent1"/>
                    </a:gs>
                    <a:gs pos="100000">
                      <a:schemeClr val="accent1">
                        <a:lumMod val="75000"/>
                      </a:schemeClr>
                    </a:gs>
                  </a:gsLst>
                  <a:lin ang="0" scaled="1"/>
                  <a:tileRect/>
                </a:gradFill>
                <a:latin typeface="Trebuchet MS" panose="020B0703020202090204" pitchFamily="34" charset="0"/>
              </a:rPr>
              <a:t>systématique</a:t>
            </a:r>
            <a:endPar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sp>
        <p:nvSpPr>
          <p:cNvPr id="22" name="TextBox 21">
            <a:extLst>
              <a:ext uri="{FF2B5EF4-FFF2-40B4-BE49-F238E27FC236}">
                <a16:creationId xmlns:a16="http://schemas.microsoft.com/office/drawing/2014/main" id="{BA406530-FDD7-4E41-8305-F2F483BE480F}"/>
              </a:ext>
            </a:extLst>
          </p:cNvPr>
          <p:cNvSpPr txBox="1"/>
          <p:nvPr/>
        </p:nvSpPr>
        <p:spPr>
          <a:xfrm>
            <a:off x="796344" y="4609132"/>
            <a:ext cx="10599311" cy="2653034"/>
          </a:xfrm>
          <a:prstGeom prst="rect">
            <a:avLst/>
          </a:prstGeom>
          <a:noFill/>
        </p:spPr>
        <p:txBody>
          <a:bodyPr wrap="square" rtlCol="0">
            <a:spAutoFit/>
          </a:bodyPr>
          <a:lstStyle/>
          <a:p>
            <a:pPr>
              <a:lnSpc>
                <a:spcPct val="130000"/>
              </a:lnSpc>
            </a:pPr>
            <a:endParaRPr lang="en-US" sz="1600" dirty="0">
              <a:solidFill>
                <a:schemeClr val="tx1">
                  <a:lumMod val="65000"/>
                  <a:lumOff val="35000"/>
                </a:schemeClr>
              </a:solidFill>
            </a:endParaRPr>
          </a:p>
          <a:p>
            <a:pPr>
              <a:lnSpc>
                <a:spcPct val="130000"/>
              </a:lnSpc>
            </a:pPr>
            <a:endParaRPr lang="en-US" sz="1600" dirty="0">
              <a:solidFill>
                <a:schemeClr val="tx1">
                  <a:lumMod val="65000"/>
                  <a:lumOff val="35000"/>
                </a:schemeClr>
              </a:solidFill>
            </a:endParaRPr>
          </a:p>
          <a:p>
            <a:pPr>
              <a:lnSpc>
                <a:spcPct val="130000"/>
              </a:lnSpc>
            </a:pPr>
            <a:r>
              <a:rPr lang="en-US" sz="2400" dirty="0">
                <a:solidFill>
                  <a:schemeClr val="tx1">
                    <a:lumMod val="65000"/>
                    <a:lumOff val="35000"/>
                  </a:schemeClr>
                </a:solidFill>
                <a:latin typeface="Trebuchet MS" panose="020B0603020202020204" pitchFamily="34" charset="0"/>
              </a:rPr>
              <a:t>Un traitement adjuvant </a:t>
            </a:r>
            <a:r>
              <a:rPr lang="en-US" sz="2400" b="1" dirty="0">
                <a:solidFill>
                  <a:schemeClr val="tx1">
                    <a:lumMod val="65000"/>
                    <a:lumOff val="35000"/>
                  </a:schemeClr>
                </a:solidFill>
                <a:latin typeface="Trebuchet MS" panose="020B0603020202020204" pitchFamily="34" charset="0"/>
              </a:rPr>
              <a:t>par immunothérapie</a:t>
            </a:r>
            <a:r>
              <a:rPr lang="en-US" sz="2400" dirty="0">
                <a:solidFill>
                  <a:schemeClr val="tx1">
                    <a:lumMod val="65000"/>
                    <a:lumOff val="35000"/>
                  </a:schemeClr>
                </a:solidFill>
                <a:latin typeface="Trebuchet MS" panose="020B0603020202020204" pitchFamily="34" charset="0"/>
              </a:rPr>
              <a:t> </a:t>
            </a:r>
            <a:r>
              <a:rPr lang="en-US" sz="2400" b="1" dirty="0">
                <a:solidFill>
                  <a:schemeClr val="tx1">
                    <a:lumMod val="65000"/>
                    <a:lumOff val="35000"/>
                  </a:schemeClr>
                </a:solidFill>
                <a:latin typeface="Trebuchet MS" panose="020B0603020202020204" pitchFamily="34" charset="0"/>
              </a:rPr>
              <a:t>ou par thérapie ciblée</a:t>
            </a:r>
            <a:r>
              <a:rPr lang="en-US" sz="2400" dirty="0">
                <a:solidFill>
                  <a:schemeClr val="tx1">
                    <a:lumMod val="65000"/>
                    <a:lumOff val="35000"/>
                  </a:schemeClr>
                </a:solidFill>
                <a:latin typeface="Trebuchet MS" panose="020B0603020202020204" pitchFamily="34" charset="0"/>
              </a:rPr>
              <a:t> peut actuellement être proposé.</a:t>
            </a:r>
          </a:p>
          <a:p>
            <a:pPr>
              <a:lnSpc>
                <a:spcPct val="130000"/>
              </a:lnSpc>
            </a:pPr>
            <a:endParaRPr lang="en-US" sz="1600" b="1" dirty="0">
              <a:solidFill>
                <a:schemeClr val="tx1">
                  <a:lumMod val="65000"/>
                  <a:lumOff val="35000"/>
                </a:schemeClr>
              </a:solidFill>
            </a:endParaRPr>
          </a:p>
          <a:p>
            <a:pPr>
              <a:lnSpc>
                <a:spcPct val="130000"/>
              </a:lnSpc>
            </a:pPr>
            <a:r>
              <a:rPr lang="en-US" sz="1600" b="1" dirty="0">
                <a:solidFill>
                  <a:schemeClr val="tx1">
                    <a:lumMod val="65000"/>
                    <a:lumOff val="35000"/>
                  </a:schemeClr>
                </a:solidFill>
              </a:rPr>
              <a:t> </a:t>
            </a:r>
          </a:p>
          <a:p>
            <a:pPr>
              <a:lnSpc>
                <a:spcPct val="130000"/>
              </a:lnSpc>
            </a:pPr>
            <a:endParaRPr lang="en-US" sz="1600" b="1" dirty="0">
              <a:solidFill>
                <a:schemeClr val="tx1">
                  <a:lumMod val="65000"/>
                  <a:lumOff val="35000"/>
                </a:schemeClr>
              </a:solidFill>
            </a:endParaRPr>
          </a:p>
        </p:txBody>
      </p:sp>
      <p:sp>
        <p:nvSpPr>
          <p:cNvPr id="3" name="ZoneTexte 2"/>
          <p:cNvSpPr txBox="1"/>
          <p:nvPr/>
        </p:nvSpPr>
        <p:spPr>
          <a:xfrm>
            <a:off x="2732205" y="281772"/>
            <a:ext cx="7508383" cy="584775"/>
          </a:xfrm>
          <a:prstGeom prst="rect">
            <a:avLst/>
          </a:prstGeom>
          <a:noFill/>
        </p:spPr>
        <p:txBody>
          <a:bodyPr wrap="square" rtlCol="0">
            <a:spAutoFit/>
          </a:bodyPr>
          <a:lstStyle/>
          <a:p>
            <a:r>
              <a:rPr lang="fr-FR" sz="3200" dirty="0">
                <a:latin typeface="Trebuchet MS" panose="020B0603020202020204" pitchFamily="34" charset="0"/>
              </a:rPr>
              <a:t>ATTEINTE MICRO GANGLIONNAIRE</a:t>
            </a:r>
          </a:p>
        </p:txBody>
      </p:sp>
      <p:pic>
        <p:nvPicPr>
          <p:cNvPr id="2" name="Image 1"/>
          <p:cNvPicPr>
            <a:picLocks noChangeAspect="1"/>
          </p:cNvPicPr>
          <p:nvPr/>
        </p:nvPicPr>
        <p:blipFill rotWithShape="1">
          <a:blip r:embed="rId2"/>
          <a:srcRect l="67395" t="23723" r="14859" b="44330"/>
          <a:stretch/>
        </p:blipFill>
        <p:spPr>
          <a:xfrm>
            <a:off x="7701566" y="1064080"/>
            <a:ext cx="3528812" cy="3402785"/>
          </a:xfrm>
          <a:prstGeom prst="rect">
            <a:avLst/>
          </a:prstGeom>
        </p:spPr>
      </p:pic>
      <p:sp>
        <p:nvSpPr>
          <p:cNvPr id="4" name="Ellipse 3"/>
          <p:cNvSpPr/>
          <p:nvPr/>
        </p:nvSpPr>
        <p:spPr>
          <a:xfrm>
            <a:off x="9156879" y="2535722"/>
            <a:ext cx="450760" cy="426419"/>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sp>
        <p:nvSpPr>
          <p:cNvPr id="10" name="ZoneTexte 9"/>
          <p:cNvSpPr txBox="1"/>
          <p:nvPr/>
        </p:nvSpPr>
        <p:spPr>
          <a:xfrm>
            <a:off x="8681302" y="4520343"/>
            <a:ext cx="1569339" cy="523220"/>
          </a:xfrm>
          <a:prstGeom prst="rect">
            <a:avLst/>
          </a:prstGeom>
          <a:noFill/>
        </p:spPr>
        <p:txBody>
          <a:bodyPr wrap="square" rtlCol="0">
            <a:spAutoFit/>
          </a:bodyPr>
          <a:lstStyle/>
          <a:p>
            <a:r>
              <a:rPr lang="fr-FR" sz="1400" b="1" dirty="0"/>
              <a:t>Petite masse tumorale </a:t>
            </a:r>
          </a:p>
        </p:txBody>
      </p:sp>
    </p:spTree>
    <p:extLst>
      <p:ext uri="{BB962C8B-B14F-4D97-AF65-F5344CB8AC3E}">
        <p14:creationId xmlns:p14="http://schemas.microsoft.com/office/powerpoint/2010/main" val="3401967742"/>
      </p:ext>
    </p:extLst>
  </p:cSld>
  <p:clrMapOvr>
    <a:masterClrMapping/>
  </p:clrMapOvr>
  <mc:AlternateContent xmlns:mc="http://schemas.openxmlformats.org/markup-compatibility/2006" xmlns:p14="http://schemas.microsoft.com/office/powerpoint/2010/main">
    <mc:Choice Requires="p14">
      <p:transition spd="slow" p14:dur="1250" advClick="0" advTm="7000">
        <p14:flythrough dir="out"/>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60B1AA2-E123-455D-B75F-2239D5DCD391}"/>
              </a:ext>
            </a:extLst>
          </p:cNvPr>
          <p:cNvSpPr/>
          <p:nvPr/>
        </p:nvSpPr>
        <p:spPr>
          <a:xfrm>
            <a:off x="0" y="-1"/>
            <a:ext cx="12192000" cy="5186593"/>
          </a:xfrm>
          <a:prstGeom prst="rect">
            <a:avLst/>
          </a:prstGeom>
          <a:gradFill flip="none" rotWithShape="1">
            <a:gsLst>
              <a:gs pos="0">
                <a:schemeClr val="accent1">
                  <a:alpha val="88000"/>
                </a:schemeClr>
              </a:gs>
              <a:gs pos="90000">
                <a:schemeClr val="accent2">
                  <a:alpha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TextBox 18">
            <a:extLst>
              <a:ext uri="{FF2B5EF4-FFF2-40B4-BE49-F238E27FC236}">
                <a16:creationId xmlns:a16="http://schemas.microsoft.com/office/drawing/2014/main" id="{636CEA92-AC86-4A02-A6B2-0FEF0A0A05D6}"/>
              </a:ext>
            </a:extLst>
          </p:cNvPr>
          <p:cNvSpPr txBox="1"/>
          <p:nvPr/>
        </p:nvSpPr>
        <p:spPr>
          <a:xfrm>
            <a:off x="1181389" y="867800"/>
            <a:ext cx="4060723" cy="1292662"/>
          </a:xfrm>
          <a:prstGeom prst="rect">
            <a:avLst/>
          </a:prstGeom>
          <a:noFill/>
        </p:spPr>
        <p:txBody>
          <a:bodyPr wrap="square" rtlCol="0">
            <a:spAutoFit/>
          </a:bodyPr>
          <a:lstStyle/>
          <a:p>
            <a:r>
              <a:rPr lang="en-US" sz="2600" dirty="0">
                <a:solidFill>
                  <a:schemeClr val="bg1"/>
                </a:solidFill>
                <a:latin typeface="Trebuchet MS" panose="020B0703020202090204" pitchFamily="34" charset="0"/>
              </a:rPr>
              <a:t>La plupart</a:t>
            </a:r>
          </a:p>
          <a:p>
            <a:r>
              <a:rPr lang="en-US" sz="2600" b="1" dirty="0">
                <a:solidFill>
                  <a:schemeClr val="bg1"/>
                </a:solidFill>
                <a:latin typeface="Trebuchet MS" panose="020B0703020202090204" pitchFamily="34" charset="0"/>
              </a:rPr>
              <a:t>des cancers cutanés</a:t>
            </a:r>
            <a:r>
              <a:rPr lang="en-US" sz="2600" dirty="0">
                <a:solidFill>
                  <a:schemeClr val="bg1"/>
                </a:solidFill>
                <a:latin typeface="Trebuchet MS" panose="020B0703020202090204" pitchFamily="34" charset="0"/>
              </a:rPr>
              <a:t> ne sont pas des </a:t>
            </a:r>
            <a:r>
              <a:rPr lang="en-US" sz="2600" b="1" dirty="0">
                <a:solidFill>
                  <a:schemeClr val="bg1"/>
                </a:solidFill>
                <a:latin typeface="Trebuchet MS" panose="020B0703020202090204" pitchFamily="34" charset="0"/>
              </a:rPr>
              <a:t>mélanomes</a:t>
            </a:r>
            <a:r>
              <a:rPr lang="en-US" sz="2600" dirty="0">
                <a:solidFill>
                  <a:schemeClr val="bg1"/>
                </a:solidFill>
                <a:latin typeface="Trebuchet MS" panose="020B0703020202090204" pitchFamily="34" charset="0"/>
              </a:rPr>
              <a:t>.</a:t>
            </a:r>
            <a:endParaRPr lang="en-US" sz="2600" b="1" dirty="0">
              <a:solidFill>
                <a:schemeClr val="bg1"/>
              </a:solidFill>
              <a:latin typeface="Trebuchet MS" panose="020B0703020202090204" pitchFamily="34" charset="0"/>
            </a:endParaRPr>
          </a:p>
        </p:txBody>
      </p:sp>
      <p:sp>
        <p:nvSpPr>
          <p:cNvPr id="21" name="TextBox 20">
            <a:extLst>
              <a:ext uri="{FF2B5EF4-FFF2-40B4-BE49-F238E27FC236}">
                <a16:creationId xmlns:a16="http://schemas.microsoft.com/office/drawing/2014/main" id="{CCCC9D34-7793-4F0D-98BF-327426AF3195}"/>
              </a:ext>
            </a:extLst>
          </p:cNvPr>
          <p:cNvSpPr txBox="1"/>
          <p:nvPr/>
        </p:nvSpPr>
        <p:spPr>
          <a:xfrm>
            <a:off x="1145224" y="2375778"/>
            <a:ext cx="4557486" cy="2629631"/>
          </a:xfrm>
          <a:prstGeom prst="rect">
            <a:avLst/>
          </a:prstGeom>
          <a:noFill/>
        </p:spPr>
        <p:txBody>
          <a:bodyPr wrap="square" rtlCol="0">
            <a:spAutoFit/>
          </a:bodyPr>
          <a:lstStyle/>
          <a:p>
            <a:pPr>
              <a:lnSpc>
                <a:spcPct val="130000"/>
              </a:lnSpc>
            </a:pPr>
            <a:r>
              <a:rPr lang="en-US" sz="1600" dirty="0">
                <a:solidFill>
                  <a:schemeClr val="bg1"/>
                </a:solidFill>
                <a:latin typeface="Helvetica" pitchFamily="2" charset="0"/>
                <a:ea typeface="Open Sans" panose="020B0606030504020204" pitchFamily="34" charset="0"/>
                <a:cs typeface="Open Sans" panose="020B0606030504020204" pitchFamily="34" charset="0"/>
              </a:rPr>
              <a:t>Il s’agit des </a:t>
            </a:r>
            <a:r>
              <a:rPr lang="en-US" sz="1600" b="1" dirty="0">
                <a:solidFill>
                  <a:schemeClr val="bg1"/>
                </a:solidFill>
                <a:latin typeface="Helvetica" pitchFamily="2" charset="0"/>
                <a:ea typeface="Open Sans" panose="020B0606030504020204" pitchFamily="34" charset="0"/>
                <a:cs typeface="Open Sans" panose="020B0606030504020204" pitchFamily="34" charset="0"/>
              </a:rPr>
              <a:t>carcinomes basocellulaires </a:t>
            </a:r>
            <a:r>
              <a:rPr lang="en-US" sz="1600" dirty="0">
                <a:solidFill>
                  <a:schemeClr val="bg1"/>
                </a:solidFill>
                <a:latin typeface="Helvetica" pitchFamily="2" charset="0"/>
                <a:ea typeface="Open Sans" panose="020B0606030504020204" pitchFamily="34" charset="0"/>
                <a:cs typeface="Open Sans" panose="020B0606030504020204" pitchFamily="34" charset="0"/>
              </a:rPr>
              <a:t>et des </a:t>
            </a:r>
            <a:r>
              <a:rPr lang="en-US" sz="1600" b="1" dirty="0">
                <a:solidFill>
                  <a:schemeClr val="bg1"/>
                </a:solidFill>
                <a:latin typeface="Helvetica" pitchFamily="2" charset="0"/>
                <a:ea typeface="Open Sans" panose="020B0606030504020204" pitchFamily="34" charset="0"/>
                <a:cs typeface="Open Sans" panose="020B0606030504020204" pitchFamily="34" charset="0"/>
              </a:rPr>
              <a:t>carcinomes épidermoïdes </a:t>
            </a:r>
            <a:r>
              <a:rPr lang="en-US" sz="1600" dirty="0">
                <a:solidFill>
                  <a:schemeClr val="bg1"/>
                </a:solidFill>
                <a:latin typeface="Helvetica" pitchFamily="2" charset="0"/>
                <a:ea typeface="Open Sans" panose="020B0606030504020204" pitchFamily="34" charset="0"/>
                <a:cs typeface="Open Sans" panose="020B0606030504020204" pitchFamily="34" charset="0"/>
              </a:rPr>
              <a:t>cutanés qui sont aussi liés au soleil mais dont le traitement est souvent beaucoup plus simple.</a:t>
            </a:r>
          </a:p>
          <a:p>
            <a:pPr>
              <a:lnSpc>
                <a:spcPct val="130000"/>
              </a:lnSpc>
            </a:pPr>
            <a:r>
              <a:rPr lang="en-US" sz="1600" dirty="0">
                <a:solidFill>
                  <a:schemeClr val="bg1"/>
                </a:solidFill>
                <a:latin typeface="Helvetica" pitchFamily="2" charset="0"/>
                <a:ea typeface="Open Sans" panose="020B0606030504020204" pitchFamily="34" charset="0"/>
                <a:cs typeface="Open Sans" panose="020B0606030504020204" pitchFamily="34" charset="0"/>
              </a:rPr>
              <a:t>Carcinomes basocellulaires et épidermoïdes surviennent le plus souvent après l’âge de 50 ans.</a:t>
            </a:r>
          </a:p>
          <a:p>
            <a:pPr>
              <a:lnSpc>
                <a:spcPct val="130000"/>
              </a:lnSpc>
            </a:pPr>
            <a:endParaRPr lang="en-US" sz="1600" dirty="0">
              <a:solidFill>
                <a:schemeClr val="bg1"/>
              </a:solidFill>
              <a:latin typeface="Helvetica" pitchFamily="2" charset="0"/>
              <a:ea typeface="Open Sans" panose="020B0606030504020204" pitchFamily="34" charset="0"/>
              <a:cs typeface="Open Sans" panose="020B0606030504020204" pitchFamily="34" charset="0"/>
            </a:endParaRPr>
          </a:p>
        </p:txBody>
      </p:sp>
      <p:grpSp>
        <p:nvGrpSpPr>
          <p:cNvPr id="23" name="Groupe 22">
            <a:extLst>
              <a:ext uri="{FF2B5EF4-FFF2-40B4-BE49-F238E27FC236}">
                <a16:creationId xmlns:a16="http://schemas.microsoft.com/office/drawing/2014/main" id="{FD32B447-F0B3-BF43-B983-F9C2723BB15B}"/>
              </a:ext>
            </a:extLst>
          </p:cNvPr>
          <p:cNvGrpSpPr/>
          <p:nvPr/>
        </p:nvGrpSpPr>
        <p:grpSpPr>
          <a:xfrm>
            <a:off x="-14250" y="6306255"/>
            <a:ext cx="11604250" cy="369332"/>
            <a:chOff x="-14250" y="6306255"/>
            <a:chExt cx="11604250" cy="369332"/>
          </a:xfrm>
        </p:grpSpPr>
        <p:cxnSp>
          <p:nvCxnSpPr>
            <p:cNvPr id="24" name="Connecteur droit 23">
              <a:extLst>
                <a:ext uri="{FF2B5EF4-FFF2-40B4-BE49-F238E27FC236}">
                  <a16:creationId xmlns:a16="http://schemas.microsoft.com/office/drawing/2014/main" id="{8AA6EDC0-DB52-564E-A870-5ACC83999CDC}"/>
                </a:ext>
              </a:extLst>
            </p:cNvPr>
            <p:cNvCxnSpPr>
              <a:cxnSpLocks/>
            </p:cNvCxnSpPr>
            <p:nvPr/>
          </p:nvCxnSpPr>
          <p:spPr>
            <a:xfrm flipH="1">
              <a:off x="-14250" y="6507678"/>
              <a:ext cx="8706988"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25" name="TextBox 3">
              <a:extLst>
                <a:ext uri="{FF2B5EF4-FFF2-40B4-BE49-F238E27FC236}">
                  <a16:creationId xmlns:a16="http://schemas.microsoft.com/office/drawing/2014/main" id="{54D68F2C-C526-254E-98E8-C1C1C3EBB2B5}"/>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COMPRENDRE LE CANCER</a:t>
              </a:r>
            </a:p>
          </p:txBody>
        </p:sp>
      </p:grpSp>
      <p:graphicFrame>
        <p:nvGraphicFramePr>
          <p:cNvPr id="26" name="Table 1">
            <a:extLst>
              <a:ext uri="{FF2B5EF4-FFF2-40B4-BE49-F238E27FC236}">
                <a16:creationId xmlns:a16="http://schemas.microsoft.com/office/drawing/2014/main" id="{5010A7F3-00E9-394A-BC9B-E520162BCC79}"/>
              </a:ext>
            </a:extLst>
          </p:cNvPr>
          <p:cNvGraphicFramePr>
            <a:graphicFrameLocks noGrp="1"/>
          </p:cNvGraphicFramePr>
          <p:nvPr/>
        </p:nvGraphicFramePr>
        <p:xfrm>
          <a:off x="6288316" y="3887699"/>
          <a:ext cx="5218069" cy="2011680"/>
        </p:xfrm>
        <a:graphic>
          <a:graphicData uri="http://schemas.openxmlformats.org/drawingml/2006/table">
            <a:tbl>
              <a:tblPr firstRow="1" bandRow="1">
                <a:tableStyleId>{2D5ABB26-0587-4C30-8999-92F81FD0307C}</a:tableStyleId>
              </a:tblPr>
              <a:tblGrid>
                <a:gridCol w="1743932">
                  <a:extLst>
                    <a:ext uri="{9D8B030D-6E8A-4147-A177-3AD203B41FA5}">
                      <a16:colId xmlns:a16="http://schemas.microsoft.com/office/drawing/2014/main" val="20000"/>
                    </a:ext>
                  </a:extLst>
                </a:gridCol>
                <a:gridCol w="1736035">
                  <a:extLst>
                    <a:ext uri="{9D8B030D-6E8A-4147-A177-3AD203B41FA5}">
                      <a16:colId xmlns:a16="http://schemas.microsoft.com/office/drawing/2014/main" val="20001"/>
                    </a:ext>
                  </a:extLst>
                </a:gridCol>
                <a:gridCol w="1738102">
                  <a:extLst>
                    <a:ext uri="{9D8B030D-6E8A-4147-A177-3AD203B41FA5}">
                      <a16:colId xmlns:a16="http://schemas.microsoft.com/office/drawing/2014/main" val="20002"/>
                    </a:ext>
                  </a:extLst>
                </a:gridCol>
              </a:tblGrid>
              <a:tr h="447007">
                <a:tc>
                  <a:txBody>
                    <a:bodyPr/>
                    <a:lstStyle/>
                    <a:p>
                      <a:r>
                        <a:rPr lang="en-US" sz="16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Basocellulaires</a:t>
                      </a:r>
                    </a:p>
                  </a:txBody>
                  <a:tcPr marL="121920" marR="121920" marT="60960" marB="60960" anchor="ctr">
                    <a:solidFill>
                      <a:schemeClr val="bg1">
                        <a:lumMod val="85000"/>
                      </a:schemeClr>
                    </a:solidFill>
                  </a:tcPr>
                </a:tc>
                <a:tc>
                  <a:txBody>
                    <a:bodyPr/>
                    <a:lstStyle/>
                    <a:p>
                      <a:pPr algn="ctr"/>
                      <a:r>
                        <a:rPr lang="en-US" sz="3600" b="0" dirty="0">
                          <a:latin typeface="Helvetica" pitchFamily="2" charset="0"/>
                          <a:ea typeface="Open Sans Light" pitchFamily="34" charset="0"/>
                          <a:cs typeface="Open Sans Light" pitchFamily="34" charset="0"/>
                        </a:rPr>
                        <a:t>+++</a:t>
                      </a:r>
                    </a:p>
                  </a:txBody>
                  <a:tcPr marL="121920" marR="121920" marT="60960" marB="60960" anchor="ctr">
                    <a:solidFill>
                      <a:schemeClr val="bg1">
                        <a:lumMod val="85000"/>
                      </a:schemeClr>
                    </a:solidFill>
                  </a:tcPr>
                </a:tc>
                <a:tc>
                  <a:txBody>
                    <a:bodyPr/>
                    <a:lstStyle/>
                    <a:p>
                      <a:pPr algn="ctr"/>
                      <a:r>
                        <a:rPr lang="en-US" sz="3600" b="0" dirty="0">
                          <a:latin typeface="Helvetica" pitchFamily="2" charset="0"/>
                          <a:ea typeface="Open Sans Light" pitchFamily="34" charset="0"/>
                          <a:cs typeface="Open Sans Light" pitchFamily="34" charset="0"/>
                        </a:rPr>
                        <a:t>-</a:t>
                      </a:r>
                    </a:p>
                  </a:txBody>
                  <a:tcPr marL="121920" marR="121920" marT="60960" marB="60960" anchor="ctr">
                    <a:solidFill>
                      <a:schemeClr val="bg1">
                        <a:lumMod val="85000"/>
                      </a:schemeClr>
                    </a:solidFill>
                  </a:tcPr>
                </a:tc>
                <a:extLst>
                  <a:ext uri="{0D108BD9-81ED-4DB2-BD59-A6C34878D82A}">
                    <a16:rowId xmlns:a16="http://schemas.microsoft.com/office/drawing/2014/main" val="10000"/>
                  </a:ext>
                </a:extLst>
              </a:tr>
              <a:tr h="397339">
                <a:tc>
                  <a:txBody>
                    <a:bodyPr/>
                    <a:lstStyle/>
                    <a:p>
                      <a:r>
                        <a:rPr lang="en-US" sz="16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Epidermoïdes cutanés</a:t>
                      </a:r>
                    </a:p>
                  </a:txBody>
                  <a:tcPr marL="121920" marR="121920" marT="60960" marB="60960" anchor="ctr">
                    <a:solidFill>
                      <a:schemeClr val="bg1"/>
                    </a:solidFill>
                  </a:tcPr>
                </a:tc>
                <a:tc>
                  <a:txBody>
                    <a:bodyPr/>
                    <a:lstStyle/>
                    <a:p>
                      <a:pPr algn="ctr"/>
                      <a:r>
                        <a:rPr lang="en-US" sz="3600" b="0" dirty="0">
                          <a:latin typeface="Helvetica" pitchFamily="2" charset="0"/>
                          <a:ea typeface="Open Sans Light" pitchFamily="34" charset="0"/>
                          <a:cs typeface="Open Sans Light" pitchFamily="34" charset="0"/>
                        </a:rPr>
                        <a:t>+</a:t>
                      </a:r>
                    </a:p>
                  </a:txBody>
                  <a:tcPr marL="121920" marR="121920" marT="60960" marB="60960" anchor="ctr">
                    <a:solidFill>
                      <a:schemeClr val="bg1"/>
                    </a:solidFill>
                  </a:tcPr>
                </a:tc>
                <a:tc>
                  <a:txBody>
                    <a:bodyPr/>
                    <a:lstStyle/>
                    <a:p>
                      <a:pPr algn="ctr"/>
                      <a:r>
                        <a:rPr lang="en-US" sz="3600" b="0" dirty="0">
                          <a:latin typeface="Helvetica" pitchFamily="2" charset="0"/>
                          <a:ea typeface="Open Sans Light" pitchFamily="34" charset="0"/>
                          <a:cs typeface="Open Sans Light" pitchFamily="34" charset="0"/>
                        </a:rPr>
                        <a:t>-</a:t>
                      </a:r>
                    </a:p>
                  </a:txBody>
                  <a:tcPr marL="121920" marR="121920" marT="60960" marB="60960" anchor="ctr">
                    <a:solidFill>
                      <a:schemeClr val="bg1"/>
                    </a:solidFill>
                  </a:tcPr>
                </a:tc>
                <a:extLst>
                  <a:ext uri="{0D108BD9-81ED-4DB2-BD59-A6C34878D82A}">
                    <a16:rowId xmlns:a16="http://schemas.microsoft.com/office/drawing/2014/main" val="10001"/>
                  </a:ext>
                </a:extLst>
              </a:tr>
              <a:tr h="397339">
                <a:tc>
                  <a:txBody>
                    <a:bodyPr/>
                    <a:lstStyle/>
                    <a:p>
                      <a:r>
                        <a:rPr lang="en-US" sz="1600" b="1" dirty="0">
                          <a:solidFill>
                            <a:schemeClr val="tx1"/>
                          </a:solidFill>
                          <a:latin typeface="Helvetica Neue" panose="02000503000000020004" pitchFamily="2" charset="0"/>
                          <a:ea typeface="Helvetica Neue" panose="02000503000000020004" pitchFamily="2" charset="0"/>
                          <a:cs typeface="Helvetica Neue" panose="02000503000000020004" pitchFamily="2" charset="0"/>
                        </a:rPr>
                        <a:t>mélanome</a:t>
                      </a:r>
                    </a:p>
                  </a:txBody>
                  <a:tcPr marL="121920" marR="121920" marT="60960" marB="60960" anchor="ctr">
                    <a:solidFill>
                      <a:schemeClr val="bg1">
                        <a:lumMod val="85000"/>
                      </a:schemeClr>
                    </a:solidFill>
                  </a:tcPr>
                </a:tc>
                <a:tc>
                  <a:txBody>
                    <a:bodyPr/>
                    <a:lstStyle/>
                    <a:p>
                      <a:pPr algn="ctr"/>
                      <a:r>
                        <a:rPr lang="en-US" sz="3600" b="0" dirty="0">
                          <a:latin typeface="Helvetica" pitchFamily="2" charset="0"/>
                          <a:ea typeface="Open Sans Light" pitchFamily="34" charset="0"/>
                          <a:cs typeface="Open Sans Light" pitchFamily="34" charset="0"/>
                        </a:rPr>
                        <a:t>-</a:t>
                      </a:r>
                    </a:p>
                  </a:txBody>
                  <a:tcPr marL="121920" marR="121920" marT="60960" marB="60960" anchor="ctr">
                    <a:solidFill>
                      <a:schemeClr val="bg1">
                        <a:lumMod val="85000"/>
                      </a:schemeClr>
                    </a:solidFill>
                  </a:tcPr>
                </a:tc>
                <a:tc>
                  <a:txBody>
                    <a:bodyPr/>
                    <a:lstStyle/>
                    <a:p>
                      <a:pPr algn="ctr"/>
                      <a:r>
                        <a:rPr lang="en-US" sz="3600" b="0" dirty="0">
                          <a:latin typeface="Helvetica" pitchFamily="2" charset="0"/>
                          <a:ea typeface="Open Sans Light" pitchFamily="34" charset="0"/>
                          <a:cs typeface="Open Sans Light" pitchFamily="34" charset="0"/>
                        </a:rPr>
                        <a:t>+/-</a:t>
                      </a:r>
                    </a:p>
                  </a:txBody>
                  <a:tcPr marL="121920" marR="121920" marT="60960" marB="60960" anchor="ctr">
                    <a:solidFill>
                      <a:schemeClr val="bg1">
                        <a:lumMod val="85000"/>
                      </a:schemeClr>
                    </a:solidFill>
                  </a:tcPr>
                </a:tc>
                <a:extLst>
                  <a:ext uri="{0D108BD9-81ED-4DB2-BD59-A6C34878D82A}">
                    <a16:rowId xmlns:a16="http://schemas.microsoft.com/office/drawing/2014/main" val="10002"/>
                  </a:ext>
                </a:extLst>
              </a:tr>
            </a:tbl>
          </a:graphicData>
        </a:graphic>
      </p:graphicFrame>
      <p:grpSp>
        <p:nvGrpSpPr>
          <p:cNvPr id="27" name="Groupe 26">
            <a:extLst>
              <a:ext uri="{FF2B5EF4-FFF2-40B4-BE49-F238E27FC236}">
                <a16:creationId xmlns:a16="http://schemas.microsoft.com/office/drawing/2014/main" id="{1DBF9295-563E-EB47-AC8A-8ADDE90654F4}"/>
              </a:ext>
            </a:extLst>
          </p:cNvPr>
          <p:cNvGrpSpPr/>
          <p:nvPr/>
        </p:nvGrpSpPr>
        <p:grpSpPr>
          <a:xfrm>
            <a:off x="6288316" y="1014580"/>
            <a:ext cx="5305884" cy="2805822"/>
            <a:chOff x="6288316" y="1014580"/>
            <a:chExt cx="5305884" cy="2805822"/>
          </a:xfrm>
        </p:grpSpPr>
        <p:grpSp>
          <p:nvGrpSpPr>
            <p:cNvPr id="28" name="Groupe 27">
              <a:extLst>
                <a:ext uri="{FF2B5EF4-FFF2-40B4-BE49-F238E27FC236}">
                  <a16:creationId xmlns:a16="http://schemas.microsoft.com/office/drawing/2014/main" id="{862D14E0-CB0B-C74D-8C21-AA726A4ADFB7}"/>
                </a:ext>
              </a:extLst>
            </p:cNvPr>
            <p:cNvGrpSpPr/>
            <p:nvPr/>
          </p:nvGrpSpPr>
          <p:grpSpPr>
            <a:xfrm>
              <a:off x="6288316" y="3122290"/>
              <a:ext cx="5218066" cy="698112"/>
              <a:chOff x="6288316" y="3122290"/>
              <a:chExt cx="5218066" cy="698112"/>
            </a:xfrm>
          </p:grpSpPr>
          <p:sp>
            <p:nvSpPr>
              <p:cNvPr id="39" name="Rectangle 38">
                <a:extLst>
                  <a:ext uri="{FF2B5EF4-FFF2-40B4-BE49-F238E27FC236}">
                    <a16:creationId xmlns:a16="http://schemas.microsoft.com/office/drawing/2014/main" id="{DD1ED045-8F3B-AB43-87FA-26C035F33D97}"/>
                  </a:ext>
                </a:extLst>
              </p:cNvPr>
              <p:cNvSpPr/>
              <p:nvPr/>
            </p:nvSpPr>
            <p:spPr>
              <a:xfrm>
                <a:off x="6288316" y="3122290"/>
                <a:ext cx="1698314" cy="69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300" dirty="0">
                    <a:solidFill>
                      <a:schemeClr val="tx1"/>
                    </a:solidFill>
                    <a:latin typeface="Helvetica" charset="0"/>
                    <a:ea typeface="Helvetica" charset="0"/>
                    <a:cs typeface="Helvetica" charset="0"/>
                  </a:rPr>
                  <a:t>Type histologique</a:t>
                </a:r>
              </a:p>
            </p:txBody>
          </p:sp>
          <p:sp>
            <p:nvSpPr>
              <p:cNvPr id="40" name="Rectangle 39">
                <a:extLst>
                  <a:ext uri="{FF2B5EF4-FFF2-40B4-BE49-F238E27FC236}">
                    <a16:creationId xmlns:a16="http://schemas.microsoft.com/office/drawing/2014/main" id="{2871D480-6323-5F47-A2FC-03182488F73B}"/>
                  </a:ext>
                </a:extLst>
              </p:cNvPr>
              <p:cNvSpPr/>
              <p:nvPr/>
            </p:nvSpPr>
            <p:spPr>
              <a:xfrm>
                <a:off x="8048192" y="3122290"/>
                <a:ext cx="1698314" cy="698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300" dirty="0">
                    <a:solidFill>
                      <a:schemeClr val="tx1"/>
                    </a:solidFill>
                    <a:latin typeface="Helvetica" charset="0"/>
                    <a:ea typeface="Helvetica" charset="0"/>
                    <a:cs typeface="Helvetica" charset="0"/>
                  </a:rPr>
                  <a:t>Fréquence</a:t>
                </a:r>
              </a:p>
            </p:txBody>
          </p:sp>
          <p:sp>
            <p:nvSpPr>
              <p:cNvPr id="41" name="Rectangle 40">
                <a:extLst>
                  <a:ext uri="{FF2B5EF4-FFF2-40B4-BE49-F238E27FC236}">
                    <a16:creationId xmlns:a16="http://schemas.microsoft.com/office/drawing/2014/main" id="{E1A57F10-6BF7-BD47-A4DB-6D182E584375}"/>
                  </a:ext>
                </a:extLst>
              </p:cNvPr>
              <p:cNvSpPr/>
              <p:nvPr/>
            </p:nvSpPr>
            <p:spPr>
              <a:xfrm>
                <a:off x="9808068" y="3122290"/>
                <a:ext cx="1698314" cy="6981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spc="300" dirty="0">
                    <a:solidFill>
                      <a:schemeClr val="tx1"/>
                    </a:solidFill>
                    <a:latin typeface="Helvetica" charset="0"/>
                    <a:ea typeface="Helvetica" charset="0"/>
                    <a:cs typeface="Helvetica" charset="0"/>
                  </a:rPr>
                  <a:t>Gravité</a:t>
                </a:r>
                <a:br>
                  <a:rPr lang="en-US" sz="1400" b="1" spc="300" dirty="0">
                    <a:solidFill>
                      <a:schemeClr val="tx1"/>
                    </a:solidFill>
                    <a:latin typeface="Helvetica" charset="0"/>
                    <a:ea typeface="Helvetica" charset="0"/>
                    <a:cs typeface="Helvetica" charset="0"/>
                  </a:rPr>
                </a:br>
                <a:r>
                  <a:rPr lang="en-US" sz="800" b="1" spc="300" dirty="0">
                    <a:solidFill>
                      <a:schemeClr val="tx1"/>
                    </a:solidFill>
                    <a:latin typeface="Helvetica" charset="0"/>
                    <a:ea typeface="Helvetica" charset="0"/>
                    <a:cs typeface="Helvetica" charset="0"/>
                  </a:rPr>
                  <a:t>(à nuancer selon</a:t>
                </a:r>
                <a:br>
                  <a:rPr lang="en-US" sz="800" b="1" spc="300" dirty="0">
                    <a:solidFill>
                      <a:schemeClr val="tx1"/>
                    </a:solidFill>
                    <a:latin typeface="Helvetica" charset="0"/>
                    <a:ea typeface="Helvetica" charset="0"/>
                    <a:cs typeface="Helvetica" charset="0"/>
                  </a:rPr>
                </a:br>
                <a:r>
                  <a:rPr lang="en-US" sz="800" b="1" spc="300" dirty="0">
                    <a:solidFill>
                      <a:schemeClr val="tx1"/>
                    </a:solidFill>
                    <a:latin typeface="Helvetica" charset="0"/>
                    <a:ea typeface="Helvetica" charset="0"/>
                    <a:cs typeface="Helvetica" charset="0"/>
                  </a:rPr>
                  <a:t>le stade clinique)</a:t>
                </a:r>
              </a:p>
            </p:txBody>
          </p:sp>
        </p:grpSp>
        <p:grpSp>
          <p:nvGrpSpPr>
            <p:cNvPr id="29" name="Groupe 28">
              <a:extLst>
                <a:ext uri="{FF2B5EF4-FFF2-40B4-BE49-F238E27FC236}">
                  <a16:creationId xmlns:a16="http://schemas.microsoft.com/office/drawing/2014/main" id="{6002F2BD-2D14-B340-AEAC-25DA954D5BF3}"/>
                </a:ext>
              </a:extLst>
            </p:cNvPr>
            <p:cNvGrpSpPr/>
            <p:nvPr/>
          </p:nvGrpSpPr>
          <p:grpSpPr>
            <a:xfrm>
              <a:off x="6288316" y="1014580"/>
              <a:ext cx="5305884" cy="1819115"/>
              <a:chOff x="6288316" y="1014580"/>
              <a:chExt cx="5305884" cy="1819115"/>
            </a:xfrm>
          </p:grpSpPr>
          <p:sp>
            <p:nvSpPr>
              <p:cNvPr id="30" name="Text Box 10">
                <a:extLst>
                  <a:ext uri="{FF2B5EF4-FFF2-40B4-BE49-F238E27FC236}">
                    <a16:creationId xmlns:a16="http://schemas.microsoft.com/office/drawing/2014/main" id="{AA4E38B6-4B5F-1047-B0D0-4AB282252608}"/>
                  </a:ext>
                </a:extLst>
              </p:cNvPr>
              <p:cNvSpPr txBox="1">
                <a:spLocks noChangeArrowheads="1"/>
              </p:cNvSpPr>
              <p:nvPr/>
            </p:nvSpPr>
            <p:spPr bwMode="auto">
              <a:xfrm>
                <a:off x="6288316" y="2438522"/>
                <a:ext cx="2570163" cy="395173"/>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en-US" sz="1600" dirty="0">
                    <a:solidFill>
                      <a:schemeClr val="bg1"/>
                    </a:solidFill>
                    <a:latin typeface="Helvetica" charset="0"/>
                    <a:ea typeface="Helvetica" charset="0"/>
                    <a:cs typeface="Helvetica" charset="0"/>
                  </a:rPr>
                  <a:t>Carcinome basocellulaire</a:t>
                </a:r>
              </a:p>
            </p:txBody>
          </p:sp>
          <p:sp>
            <p:nvSpPr>
              <p:cNvPr id="32" name="Text Box 10">
                <a:extLst>
                  <a:ext uri="{FF2B5EF4-FFF2-40B4-BE49-F238E27FC236}">
                    <a16:creationId xmlns:a16="http://schemas.microsoft.com/office/drawing/2014/main" id="{91C89CD2-5A11-ED4B-85D6-377A4EB274C2}"/>
                  </a:ext>
                </a:extLst>
              </p:cNvPr>
              <p:cNvSpPr txBox="1">
                <a:spLocks noChangeArrowheads="1"/>
              </p:cNvSpPr>
              <p:nvPr/>
            </p:nvSpPr>
            <p:spPr bwMode="auto">
              <a:xfrm>
                <a:off x="9024037" y="2438522"/>
                <a:ext cx="2570163" cy="395173"/>
              </a:xfrm>
              <a:prstGeom prst="rect">
                <a:avLst/>
              </a:prstGeom>
              <a:noFill/>
              <a:ln w="9525">
                <a:noFill/>
                <a:miter lim="800000"/>
                <a:headEnd/>
                <a:tailEnd/>
              </a:ln>
            </p:spPr>
            <p:txBody>
              <a:bodyPr wrap="square" lIns="60960" tIns="30480" rIns="60960" bIns="30480">
                <a:spAutoFit/>
              </a:bodyPr>
              <a:lstStyle/>
              <a:p>
                <a:pPr algn="ctr" defTabSz="1450904">
                  <a:lnSpc>
                    <a:spcPct val="150000"/>
                  </a:lnSpc>
                </a:pPr>
                <a:r>
                  <a:rPr lang="en-US" sz="1600" dirty="0">
                    <a:solidFill>
                      <a:schemeClr val="bg1"/>
                    </a:solidFill>
                    <a:latin typeface="Helvetica" charset="0"/>
                    <a:ea typeface="Helvetica" charset="0"/>
                    <a:cs typeface="Helvetica" charset="0"/>
                  </a:rPr>
                  <a:t>Carcinome épidermoïde</a:t>
                </a:r>
              </a:p>
            </p:txBody>
          </p:sp>
          <p:grpSp>
            <p:nvGrpSpPr>
              <p:cNvPr id="33" name="Groupe 32">
                <a:extLst>
                  <a:ext uri="{FF2B5EF4-FFF2-40B4-BE49-F238E27FC236}">
                    <a16:creationId xmlns:a16="http://schemas.microsoft.com/office/drawing/2014/main" id="{CAEA4F9B-5A6C-DA4A-98B7-87A29128242E}"/>
                  </a:ext>
                </a:extLst>
              </p:cNvPr>
              <p:cNvGrpSpPr/>
              <p:nvPr/>
            </p:nvGrpSpPr>
            <p:grpSpPr>
              <a:xfrm>
                <a:off x="6288316" y="1014580"/>
                <a:ext cx="5301684" cy="1423942"/>
                <a:chOff x="6288316" y="1014580"/>
                <a:chExt cx="5301684" cy="1423942"/>
              </a:xfrm>
            </p:grpSpPr>
            <p:pic>
              <p:nvPicPr>
                <p:cNvPr id="37" name="Image 36">
                  <a:extLst>
                    <a:ext uri="{FF2B5EF4-FFF2-40B4-BE49-F238E27FC236}">
                      <a16:creationId xmlns:a16="http://schemas.microsoft.com/office/drawing/2014/main" id="{CA55EA1D-581F-F144-AB53-0B45E4D24EA7}"/>
                    </a:ext>
                  </a:extLst>
                </p:cNvPr>
                <p:cNvPicPr>
                  <a:picLocks noChangeAspect="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6288316" y="1014580"/>
                  <a:ext cx="2570162" cy="1406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 name="Image 6">
                  <a:extLst>
                    <a:ext uri="{FF2B5EF4-FFF2-40B4-BE49-F238E27FC236}">
                      <a16:creationId xmlns:a16="http://schemas.microsoft.com/office/drawing/2014/main" id="{5FC9AAD3-A8B6-464E-95DB-2263841AF9E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bwMode="auto">
                <a:xfrm>
                  <a:off x="9005807" y="1014580"/>
                  <a:ext cx="2584193" cy="1423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grpSp>
    </p:spTree>
    <p:extLst>
      <p:ext uri="{BB962C8B-B14F-4D97-AF65-F5344CB8AC3E}">
        <p14:creationId xmlns:p14="http://schemas.microsoft.com/office/powerpoint/2010/main" val="1461811551"/>
      </p:ext>
    </p:extLst>
  </p:cSld>
  <p:clrMapOvr>
    <a:masterClrMapping/>
  </p:clrMapOvr>
  <mc:AlternateContent xmlns:mc="http://schemas.openxmlformats.org/markup-compatibility/2006" xmlns:p14="http://schemas.microsoft.com/office/powerpoint/2010/main">
    <mc:Choice Requires="p14">
      <p:transition spd="slow" p14:dur="1250" advClick="0" advTm="9000">
        <p14:flythrough dir="out"/>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grpId="0" nodeType="withEffect">
                                  <p:stCondLst>
                                    <p:cond delay="5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2500"/>
                                  </p:stCondLst>
                                  <p:childTnLst>
                                    <p:set>
                                      <p:cBhvr>
                                        <p:cTn id="10" dur="1" fill="hold">
                                          <p:stCondLst>
                                            <p:cond delay="0"/>
                                          </p:stCondLst>
                                        </p:cTn>
                                        <p:tgtEl>
                                          <p:spTgt spid="21"/>
                                        </p:tgtEl>
                                        <p:attrNameLst>
                                          <p:attrName>style.visibility</p:attrName>
                                        </p:attrNameLst>
                                      </p:cBhvr>
                                      <p:to>
                                        <p:strVal val="visible"/>
                                      </p:to>
                                    </p:set>
                                    <p:animEffect transition="in" filter="wipe(left)">
                                      <p:cBhvr>
                                        <p:cTn id="11" dur="75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661F00F-E12B-F14A-8C84-BD5C8C601A1D}"/>
              </a:ext>
            </a:extLst>
          </p:cNvPr>
          <p:cNvSpPr/>
          <p:nvPr/>
        </p:nvSpPr>
        <p:spPr>
          <a:xfrm>
            <a:off x="0" y="2535722"/>
            <a:ext cx="12192000" cy="432227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TextBox 14">
            <a:extLst>
              <a:ext uri="{FF2B5EF4-FFF2-40B4-BE49-F238E27FC236}">
                <a16:creationId xmlns:a16="http://schemas.microsoft.com/office/drawing/2014/main" id="{23AF951B-EFA9-4056-B00B-FC9762CA7FF1}"/>
              </a:ext>
            </a:extLst>
          </p:cNvPr>
          <p:cNvSpPr txBox="1"/>
          <p:nvPr/>
        </p:nvSpPr>
        <p:spPr>
          <a:xfrm>
            <a:off x="151074" y="4480283"/>
            <a:ext cx="4864741" cy="1446550"/>
          </a:xfrm>
          <a:prstGeom prst="rect">
            <a:avLst/>
          </a:prstGeom>
          <a:noFill/>
        </p:spPr>
        <p:txBody>
          <a:bodyPr wrap="square" rtlCol="0">
            <a:spAutoFit/>
          </a:bodyPr>
          <a:lstStyle/>
          <a:p>
            <a:r>
              <a:rPr lang="en-US" sz="4400" dirty="0">
                <a:solidFill>
                  <a:schemeClr val="tx1">
                    <a:lumMod val="65000"/>
                    <a:lumOff val="35000"/>
                  </a:schemeClr>
                </a:solidFill>
                <a:latin typeface="Trebuchet MS" panose="020B0703020202090204" pitchFamily="34" charset="0"/>
              </a:rPr>
              <a:t>Curage</a:t>
            </a:r>
          </a:p>
          <a:p>
            <a:r>
              <a:rPr lang="en-US" sz="44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ganglionnaire</a:t>
            </a:r>
          </a:p>
        </p:txBody>
      </p:sp>
      <p:sp>
        <p:nvSpPr>
          <p:cNvPr id="22" name="TextBox 21">
            <a:extLst>
              <a:ext uri="{FF2B5EF4-FFF2-40B4-BE49-F238E27FC236}">
                <a16:creationId xmlns:a16="http://schemas.microsoft.com/office/drawing/2014/main" id="{BA406530-FDD7-4E41-8305-F2F483BE480F}"/>
              </a:ext>
            </a:extLst>
          </p:cNvPr>
          <p:cNvSpPr txBox="1"/>
          <p:nvPr/>
        </p:nvSpPr>
        <p:spPr>
          <a:xfrm>
            <a:off x="4087689" y="4216843"/>
            <a:ext cx="8255385" cy="3613297"/>
          </a:xfrm>
          <a:prstGeom prst="rect">
            <a:avLst/>
          </a:prstGeom>
          <a:noFill/>
        </p:spPr>
        <p:txBody>
          <a:bodyPr wrap="square" rtlCol="0">
            <a:spAutoFit/>
          </a:bodyPr>
          <a:lstStyle/>
          <a:p>
            <a:pPr>
              <a:lnSpc>
                <a:spcPct val="130000"/>
              </a:lnSpc>
            </a:pPr>
            <a:r>
              <a:rPr lang="en-US" sz="1600" b="1" dirty="0">
                <a:solidFill>
                  <a:schemeClr val="tx1">
                    <a:lumMod val="65000"/>
                    <a:lumOff val="35000"/>
                  </a:schemeClr>
                </a:solidFill>
              </a:rPr>
              <a:t>Le </a:t>
            </a:r>
            <a:r>
              <a:rPr lang="en-US" sz="1600" b="1" dirty="0" err="1">
                <a:solidFill>
                  <a:schemeClr val="tx1">
                    <a:lumMod val="65000"/>
                    <a:lumOff val="35000"/>
                  </a:schemeClr>
                </a:solidFill>
              </a:rPr>
              <a:t>curage</a:t>
            </a:r>
            <a:r>
              <a:rPr lang="en-US" sz="1600" b="1" dirty="0">
                <a:solidFill>
                  <a:schemeClr val="tx1">
                    <a:lumMod val="65000"/>
                    <a:lumOff val="35000"/>
                  </a:schemeClr>
                </a:solidFill>
              </a:rPr>
              <a:t> a pour but de retirer tous les ganglions de la </a:t>
            </a:r>
            <a:r>
              <a:rPr lang="en-US" sz="1600" b="1" dirty="0" err="1">
                <a:solidFill>
                  <a:schemeClr val="tx1">
                    <a:lumMod val="65000"/>
                    <a:lumOff val="35000"/>
                  </a:schemeClr>
                </a:solidFill>
              </a:rPr>
              <a:t>chaîne</a:t>
            </a:r>
            <a:r>
              <a:rPr lang="en-US" sz="1600" b="1" dirty="0">
                <a:solidFill>
                  <a:schemeClr val="tx1">
                    <a:lumMod val="65000"/>
                    <a:lumOff val="35000"/>
                  </a:schemeClr>
                </a:solidFill>
              </a:rPr>
              <a:t> </a:t>
            </a:r>
            <a:r>
              <a:rPr lang="en-US" sz="1600" b="1" dirty="0" err="1">
                <a:solidFill>
                  <a:schemeClr val="tx1">
                    <a:lumMod val="65000"/>
                    <a:lumOff val="35000"/>
                  </a:schemeClr>
                </a:solidFill>
              </a:rPr>
              <a:t>atteints</a:t>
            </a:r>
            <a:r>
              <a:rPr lang="en-US" sz="1600" b="1" dirty="0">
                <a:solidFill>
                  <a:schemeClr val="tx1">
                    <a:lumMod val="65000"/>
                    <a:lumOff val="35000"/>
                  </a:schemeClr>
                </a:solidFill>
              </a:rPr>
              <a:t> par le </a:t>
            </a:r>
            <a:r>
              <a:rPr lang="en-US" sz="1600" b="1" dirty="0" err="1">
                <a:solidFill>
                  <a:schemeClr val="tx1">
                    <a:lumMod val="65000"/>
                    <a:lumOff val="35000"/>
                  </a:schemeClr>
                </a:solidFill>
              </a:rPr>
              <a:t>mélanome</a:t>
            </a:r>
            <a:r>
              <a:rPr lang="en-US" sz="1600" b="1" dirty="0">
                <a:solidFill>
                  <a:schemeClr val="tx1">
                    <a:lumMod val="65000"/>
                    <a:lumOff val="35000"/>
                  </a:schemeClr>
                </a:solidFill>
              </a:rPr>
              <a:t>. Il se </a:t>
            </a:r>
            <a:r>
              <a:rPr lang="en-US" sz="1600" b="1" dirty="0" err="1">
                <a:solidFill>
                  <a:schemeClr val="tx1">
                    <a:lumMod val="65000"/>
                    <a:lumOff val="35000"/>
                  </a:schemeClr>
                </a:solidFill>
              </a:rPr>
              <a:t>pratique</a:t>
            </a:r>
            <a:r>
              <a:rPr lang="en-US" sz="1600" b="1" dirty="0">
                <a:solidFill>
                  <a:schemeClr val="tx1">
                    <a:lumMod val="65000"/>
                    <a:lumOff val="35000"/>
                  </a:schemeClr>
                </a:solidFill>
              </a:rPr>
              <a:t> sous </a:t>
            </a:r>
            <a:r>
              <a:rPr lang="en-US" sz="1600" b="1" dirty="0" err="1">
                <a:solidFill>
                  <a:schemeClr val="tx1">
                    <a:lumMod val="65000"/>
                    <a:lumOff val="35000"/>
                  </a:schemeClr>
                </a:solidFill>
              </a:rPr>
              <a:t>anesthésie</a:t>
            </a:r>
            <a:r>
              <a:rPr lang="en-US" sz="1600" b="1" dirty="0">
                <a:solidFill>
                  <a:schemeClr val="tx1">
                    <a:lumMod val="65000"/>
                    <a:lumOff val="35000"/>
                  </a:schemeClr>
                </a:solidFill>
              </a:rPr>
              <a:t> </a:t>
            </a:r>
            <a:r>
              <a:rPr lang="en-US" sz="1600" b="1" dirty="0" err="1">
                <a:solidFill>
                  <a:schemeClr val="tx1">
                    <a:lumMod val="65000"/>
                    <a:lumOff val="35000"/>
                  </a:schemeClr>
                </a:solidFill>
              </a:rPr>
              <a:t>générale</a:t>
            </a:r>
            <a:r>
              <a:rPr lang="en-US" sz="1600" b="1" dirty="0">
                <a:solidFill>
                  <a:schemeClr val="tx1">
                    <a:lumMod val="65000"/>
                    <a:lumOff val="35000"/>
                  </a:schemeClr>
                </a:solidFill>
              </a:rPr>
              <a:t>.</a:t>
            </a:r>
          </a:p>
          <a:p>
            <a:pPr>
              <a:lnSpc>
                <a:spcPct val="130000"/>
              </a:lnSpc>
            </a:pPr>
            <a:endParaRPr lang="en-US" sz="1600" b="1" dirty="0">
              <a:solidFill>
                <a:schemeClr val="tx1">
                  <a:lumMod val="65000"/>
                  <a:lumOff val="35000"/>
                </a:schemeClr>
              </a:solidFill>
            </a:endParaRPr>
          </a:p>
          <a:p>
            <a:pPr>
              <a:lnSpc>
                <a:spcPct val="130000"/>
              </a:lnSpc>
            </a:pPr>
            <a:r>
              <a:rPr lang="en-US" sz="1600" dirty="0">
                <a:solidFill>
                  <a:schemeClr val="tx1">
                    <a:lumMod val="65000"/>
                    <a:lumOff val="35000"/>
                  </a:schemeClr>
                </a:solidFill>
              </a:rPr>
              <a:t>Un traitement adjuvant </a:t>
            </a:r>
            <a:r>
              <a:rPr lang="en-US" sz="1600" b="1" dirty="0">
                <a:solidFill>
                  <a:schemeClr val="tx1">
                    <a:lumMod val="65000"/>
                    <a:lumOff val="35000"/>
                  </a:schemeClr>
                </a:solidFill>
              </a:rPr>
              <a:t>par radiothérapie</a:t>
            </a:r>
            <a:r>
              <a:rPr lang="en-US" sz="1600" dirty="0">
                <a:solidFill>
                  <a:schemeClr val="tx1">
                    <a:lumMod val="65000"/>
                    <a:lumOff val="35000"/>
                  </a:schemeClr>
                </a:solidFill>
              </a:rPr>
              <a:t> peut se discuter au cas par cas après curage ganglionnaire.</a:t>
            </a:r>
          </a:p>
          <a:p>
            <a:pPr>
              <a:lnSpc>
                <a:spcPct val="130000"/>
              </a:lnSpc>
            </a:pPr>
            <a:endParaRPr lang="en-US" sz="1600" dirty="0">
              <a:solidFill>
                <a:schemeClr val="tx1">
                  <a:lumMod val="65000"/>
                  <a:lumOff val="35000"/>
                </a:schemeClr>
              </a:solidFill>
            </a:endParaRPr>
          </a:p>
          <a:p>
            <a:pPr>
              <a:lnSpc>
                <a:spcPct val="130000"/>
              </a:lnSpc>
            </a:pPr>
            <a:r>
              <a:rPr lang="en-US" sz="1600" dirty="0">
                <a:solidFill>
                  <a:schemeClr val="tx1">
                    <a:lumMod val="65000"/>
                    <a:lumOff val="35000"/>
                  </a:schemeClr>
                </a:solidFill>
              </a:rPr>
              <a:t>Un traitement adjuvant </a:t>
            </a:r>
            <a:r>
              <a:rPr lang="en-US" sz="1600" b="1" dirty="0">
                <a:solidFill>
                  <a:schemeClr val="tx1">
                    <a:lumMod val="65000"/>
                    <a:lumOff val="35000"/>
                  </a:schemeClr>
                </a:solidFill>
              </a:rPr>
              <a:t>par immunothérapie</a:t>
            </a:r>
            <a:r>
              <a:rPr lang="en-US" sz="1600" dirty="0">
                <a:solidFill>
                  <a:schemeClr val="tx1">
                    <a:lumMod val="65000"/>
                    <a:lumOff val="35000"/>
                  </a:schemeClr>
                </a:solidFill>
              </a:rPr>
              <a:t> </a:t>
            </a:r>
            <a:r>
              <a:rPr lang="en-US" sz="1600" b="1" dirty="0">
                <a:solidFill>
                  <a:schemeClr val="tx1">
                    <a:lumMod val="65000"/>
                    <a:lumOff val="35000"/>
                  </a:schemeClr>
                </a:solidFill>
              </a:rPr>
              <a:t>ou par thérapie ciblée</a:t>
            </a:r>
            <a:r>
              <a:rPr lang="en-US" sz="1600" dirty="0">
                <a:solidFill>
                  <a:schemeClr val="tx1">
                    <a:lumMod val="65000"/>
                    <a:lumOff val="35000"/>
                  </a:schemeClr>
                </a:solidFill>
              </a:rPr>
              <a:t> peut actuellement être proposé.</a:t>
            </a:r>
          </a:p>
          <a:p>
            <a:pPr>
              <a:lnSpc>
                <a:spcPct val="130000"/>
              </a:lnSpc>
            </a:pPr>
            <a:endParaRPr lang="en-US" sz="1600" b="1" dirty="0">
              <a:solidFill>
                <a:schemeClr val="tx1">
                  <a:lumMod val="65000"/>
                  <a:lumOff val="35000"/>
                </a:schemeClr>
              </a:solidFill>
            </a:endParaRPr>
          </a:p>
          <a:p>
            <a:pPr>
              <a:lnSpc>
                <a:spcPct val="130000"/>
              </a:lnSpc>
            </a:pPr>
            <a:r>
              <a:rPr lang="en-US" sz="1600" b="1" dirty="0">
                <a:solidFill>
                  <a:schemeClr val="tx1">
                    <a:lumMod val="65000"/>
                    <a:lumOff val="35000"/>
                  </a:schemeClr>
                </a:solidFill>
              </a:rPr>
              <a:t> </a:t>
            </a:r>
          </a:p>
          <a:p>
            <a:pPr>
              <a:lnSpc>
                <a:spcPct val="130000"/>
              </a:lnSpc>
            </a:pPr>
            <a:endParaRPr lang="en-US" sz="1600" b="1" dirty="0">
              <a:solidFill>
                <a:schemeClr val="tx1">
                  <a:lumMod val="65000"/>
                  <a:lumOff val="35000"/>
                </a:schemeClr>
              </a:solidFill>
            </a:endParaRPr>
          </a:p>
        </p:txBody>
      </p:sp>
      <p:sp>
        <p:nvSpPr>
          <p:cNvPr id="3" name="ZoneTexte 2"/>
          <p:cNvSpPr txBox="1"/>
          <p:nvPr/>
        </p:nvSpPr>
        <p:spPr>
          <a:xfrm>
            <a:off x="2732205" y="281772"/>
            <a:ext cx="7508383" cy="584775"/>
          </a:xfrm>
          <a:prstGeom prst="rect">
            <a:avLst/>
          </a:prstGeom>
          <a:noFill/>
        </p:spPr>
        <p:txBody>
          <a:bodyPr wrap="square" rtlCol="0">
            <a:spAutoFit/>
          </a:bodyPr>
          <a:lstStyle/>
          <a:p>
            <a:r>
              <a:rPr lang="fr-FR" sz="3200" dirty="0">
                <a:latin typeface="Trebuchet MS" panose="020B0603020202020204" pitchFamily="34" charset="0"/>
              </a:rPr>
              <a:t>ATTEINTE MACRO GANGLIONNAIRE</a:t>
            </a:r>
          </a:p>
        </p:txBody>
      </p:sp>
      <p:pic>
        <p:nvPicPr>
          <p:cNvPr id="12" name="Image 11"/>
          <p:cNvPicPr>
            <a:picLocks noChangeAspect="1"/>
          </p:cNvPicPr>
          <p:nvPr/>
        </p:nvPicPr>
        <p:blipFill rotWithShape="1">
          <a:blip r:embed="rId2"/>
          <a:srcRect l="67395" t="23723" r="14859" b="44330"/>
          <a:stretch/>
        </p:blipFill>
        <p:spPr>
          <a:xfrm>
            <a:off x="8680361" y="814000"/>
            <a:ext cx="2705091" cy="2608482"/>
          </a:xfrm>
          <a:prstGeom prst="rect">
            <a:avLst/>
          </a:prstGeom>
        </p:spPr>
      </p:pic>
      <p:sp>
        <p:nvSpPr>
          <p:cNvPr id="13" name="Ellipse 12"/>
          <p:cNvSpPr/>
          <p:nvPr/>
        </p:nvSpPr>
        <p:spPr>
          <a:xfrm>
            <a:off x="9208394" y="1072240"/>
            <a:ext cx="1210613" cy="1218259"/>
          </a:xfrm>
          <a:prstGeom prst="ellipse">
            <a:avLst/>
          </a:prstGeom>
          <a:solidFill>
            <a:srgbClr val="FF000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fr-FR"/>
          </a:p>
        </p:txBody>
      </p:sp>
      <p:grpSp>
        <p:nvGrpSpPr>
          <p:cNvPr id="19" name="Groupe 18">
            <a:extLst>
              <a:ext uri="{FF2B5EF4-FFF2-40B4-BE49-F238E27FC236}">
                <a16:creationId xmlns:a16="http://schemas.microsoft.com/office/drawing/2014/main" id="{82BF3A05-33AC-FD45-B264-117D8878CE3B}"/>
              </a:ext>
            </a:extLst>
          </p:cNvPr>
          <p:cNvGrpSpPr/>
          <p:nvPr/>
        </p:nvGrpSpPr>
        <p:grpSpPr>
          <a:xfrm>
            <a:off x="2478916" y="1915097"/>
            <a:ext cx="5119619" cy="2141748"/>
            <a:chOff x="1550454" y="4389012"/>
            <a:chExt cx="3181827" cy="1119336"/>
          </a:xfrm>
        </p:grpSpPr>
        <p:pic>
          <p:nvPicPr>
            <p:cNvPr id="23" name="Image 22">
              <a:extLst>
                <a:ext uri="{FF2B5EF4-FFF2-40B4-BE49-F238E27FC236}">
                  <a16:creationId xmlns:a16="http://schemas.microsoft.com/office/drawing/2014/main" id="{33CA973A-C85F-454C-AF2E-DFB2F6DB31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bwMode="auto">
            <a:xfrm>
              <a:off x="1550454" y="4389013"/>
              <a:ext cx="1516656" cy="1119335"/>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pic>
          <p:nvPicPr>
            <p:cNvPr id="24" name="Image 23">
              <a:extLst>
                <a:ext uri="{FF2B5EF4-FFF2-40B4-BE49-F238E27FC236}">
                  <a16:creationId xmlns:a16="http://schemas.microsoft.com/office/drawing/2014/main" id="{60B9778C-ABD8-5E41-A34D-9B0087DD9A43}"/>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bwMode="auto">
            <a:xfrm>
              <a:off x="3067111" y="4389012"/>
              <a:ext cx="1665170" cy="1119335"/>
            </a:xfrm>
            <a:prstGeom prst="rect">
              <a:avLst/>
            </a:prstGeom>
            <a:noFill/>
            <a:ln>
              <a:noFill/>
            </a:ln>
            <a:extLst>
              <a:ext uri="{909E8E84-426E-40dd-AFC4-6F175D3DCCD1}">
                <a14:hiddenFill xmlns:a14="http://schemas.microsoft.com/office/drawing/2010/main" xmlns="" xmlns:lc="http://schemas.openxmlformats.org/drawingml/2006/lockedCanvas">
                  <a:solidFill>
                    <a:srgbClr val="FFFFFF"/>
                  </a:solidFill>
                </a14:hiddenFill>
              </a:ext>
              <a:ext uri="{91240B29-F687-4f45-9708-019B960494DF}">
                <a14:hiddenLine xmlns:a14="http://schemas.microsoft.com/office/drawing/2010/main" xmlns="" xmlns:lc="http://schemas.openxmlformats.org/drawingml/2006/lockedCanvas" w="9525">
                  <a:solidFill>
                    <a:srgbClr val="000000"/>
                  </a:solidFill>
                  <a:miter lim="800000"/>
                  <a:headEnd/>
                  <a:tailEnd/>
                </a14:hiddenLine>
              </a:ext>
            </a:extLst>
          </p:spPr>
        </p:pic>
      </p:grpSp>
      <p:sp>
        <p:nvSpPr>
          <p:cNvPr id="4" name="ZoneTexte 3"/>
          <p:cNvSpPr txBox="1"/>
          <p:nvPr/>
        </p:nvSpPr>
        <p:spPr>
          <a:xfrm>
            <a:off x="939652" y="1095030"/>
            <a:ext cx="8152326" cy="646331"/>
          </a:xfrm>
          <a:prstGeom prst="rect">
            <a:avLst/>
          </a:prstGeom>
          <a:noFill/>
        </p:spPr>
        <p:txBody>
          <a:bodyPr wrap="square" rtlCol="0">
            <a:spAutoFit/>
          </a:bodyPr>
          <a:lstStyle/>
          <a:p>
            <a:r>
              <a:rPr lang="fr-FR" dirty="0">
                <a:latin typeface="Trebuchet MS" panose="020B0603020202020204" pitchFamily="34" charset="0"/>
              </a:rPr>
              <a:t>-Palpée par le patient/médecin</a:t>
            </a:r>
          </a:p>
          <a:p>
            <a:r>
              <a:rPr lang="fr-FR" dirty="0">
                <a:latin typeface="Trebuchet MS" panose="020B0603020202020204" pitchFamily="34" charset="0"/>
              </a:rPr>
              <a:t>-Identifiée ou confirmée par des examens d’imagerie (ex: ECHOGRAPHIE) </a:t>
            </a:r>
          </a:p>
        </p:txBody>
      </p:sp>
      <p:sp>
        <p:nvSpPr>
          <p:cNvPr id="2" name="Rectangle 1"/>
          <p:cNvSpPr/>
          <p:nvPr/>
        </p:nvSpPr>
        <p:spPr>
          <a:xfrm>
            <a:off x="9013736" y="3355568"/>
            <a:ext cx="2447253" cy="523220"/>
          </a:xfrm>
          <a:prstGeom prst="rect">
            <a:avLst/>
          </a:prstGeom>
        </p:spPr>
        <p:txBody>
          <a:bodyPr wrap="square">
            <a:spAutoFit/>
          </a:bodyPr>
          <a:lstStyle/>
          <a:p>
            <a:r>
              <a:rPr lang="fr-FR" sz="1400" b="1" dirty="0"/>
              <a:t>Forte masse tumorale dans un ou plusieurs ganglions </a:t>
            </a:r>
          </a:p>
        </p:txBody>
      </p:sp>
    </p:spTree>
    <p:extLst>
      <p:ext uri="{BB962C8B-B14F-4D97-AF65-F5344CB8AC3E}">
        <p14:creationId xmlns:p14="http://schemas.microsoft.com/office/powerpoint/2010/main" val="832161964"/>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ppt_x"/>
                                          </p:val>
                                        </p:tav>
                                        <p:tav tm="100000">
                                          <p:val>
                                            <p:strVal val="#ppt_x"/>
                                          </p:val>
                                        </p:tav>
                                      </p:tavLst>
                                    </p:anim>
                                    <p:anim calcmode="lin" valueType="num">
                                      <p:cBhvr additive="base">
                                        <p:cTn id="8" dur="750" fill="hold"/>
                                        <p:tgtEl>
                                          <p:spTgt spid="18"/>
                                        </p:tgtEl>
                                        <p:attrNameLst>
                                          <p:attrName>ppt_y</p:attrName>
                                        </p:attrNameLst>
                                      </p:cBhvr>
                                      <p:tavLst>
                                        <p:tav tm="0">
                                          <p:val>
                                            <p:strVal val="1+#ppt_h/2"/>
                                          </p:val>
                                        </p:tav>
                                        <p:tav tm="100000">
                                          <p:val>
                                            <p:strVal val="#ppt_y"/>
                                          </p:val>
                                        </p:tav>
                                      </p:tavLst>
                                    </p:anim>
                                  </p:childTnLst>
                                </p:cTn>
                              </p:par>
                              <p:par>
                                <p:cTn id="9" presetID="2" presetClass="entr" presetSubtype="1" decel="50000"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750" fill="hold"/>
                                        <p:tgtEl>
                                          <p:spTgt spid="19"/>
                                        </p:tgtEl>
                                        <p:attrNameLst>
                                          <p:attrName>ppt_x</p:attrName>
                                        </p:attrNameLst>
                                      </p:cBhvr>
                                      <p:tavLst>
                                        <p:tav tm="0">
                                          <p:val>
                                            <p:strVal val="#ppt_x"/>
                                          </p:val>
                                        </p:tav>
                                        <p:tav tm="100000">
                                          <p:val>
                                            <p:strVal val="#ppt_x"/>
                                          </p:val>
                                        </p:tav>
                                      </p:tavLst>
                                    </p:anim>
                                    <p:anim calcmode="lin" valueType="num">
                                      <p:cBhvr additive="base">
                                        <p:cTn id="12" dur="750" fill="hold"/>
                                        <p:tgtEl>
                                          <p:spTgt spid="19"/>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ZoneTexte 4"/>
          <p:cNvSpPr txBox="1"/>
          <p:nvPr/>
        </p:nvSpPr>
        <p:spPr>
          <a:xfrm>
            <a:off x="1120461" y="2202287"/>
            <a:ext cx="10934164" cy="3416320"/>
          </a:xfrm>
          <a:prstGeom prst="rect">
            <a:avLst/>
          </a:prstGeom>
          <a:noFill/>
        </p:spPr>
        <p:txBody>
          <a:bodyPr wrap="square" rtlCol="0">
            <a:spAutoFit/>
          </a:bodyPr>
          <a:lstStyle/>
          <a:p>
            <a:r>
              <a:rPr lang="fr-FR" sz="7200" dirty="0">
                <a:latin typeface="Trebuchet MS" panose="020B0603020202020204" pitchFamily="34" charset="0"/>
              </a:rPr>
              <a:t>Le mélanome au stade avancé</a:t>
            </a:r>
          </a:p>
          <a:p>
            <a:r>
              <a:rPr lang="fr-FR" sz="3600" dirty="0">
                <a:latin typeface="Trebuchet MS" panose="020B0603020202020204" pitchFamily="34" charset="0"/>
              </a:rPr>
              <a:t>« Localisations secondaires » ou métastases 	à   distance </a:t>
            </a:r>
          </a:p>
        </p:txBody>
      </p:sp>
    </p:spTree>
    <p:extLst>
      <p:ext uri="{BB962C8B-B14F-4D97-AF65-F5344CB8AC3E}">
        <p14:creationId xmlns:p14="http://schemas.microsoft.com/office/powerpoint/2010/main" val="4025043706"/>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9685C2-7588-4F38-AD7D-EF11C4FB34F5}"/>
              </a:ext>
            </a:extLst>
          </p:cNvPr>
          <p:cNvSpPr/>
          <p:nvPr/>
        </p:nvSpPr>
        <p:spPr>
          <a:xfrm>
            <a:off x="7068456" y="0"/>
            <a:ext cx="5123543" cy="6858000"/>
          </a:xfrm>
          <a:prstGeom prst="rect">
            <a:avLst/>
          </a:prstGeom>
          <a:gradFill>
            <a:gsLst>
              <a:gs pos="0">
                <a:schemeClr val="accent1"/>
              </a:gs>
              <a:gs pos="90000">
                <a:schemeClr val="accent2"/>
              </a:gs>
            </a:gsLst>
            <a:path path="circle">
              <a:fillToRect r="100000" b="100000"/>
            </a:path>
          </a:gradFill>
          <a:ln w="12700">
            <a:noFill/>
          </a:ln>
          <a:effectLst>
            <a:outerShdw blurRad="711200" dist="2159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extBox 2">
            <a:extLst>
              <a:ext uri="{FF2B5EF4-FFF2-40B4-BE49-F238E27FC236}">
                <a16:creationId xmlns:a16="http://schemas.microsoft.com/office/drawing/2014/main" id="{499931A3-751F-4ABA-BADD-A55547A8FC86}"/>
              </a:ext>
            </a:extLst>
          </p:cNvPr>
          <p:cNvSpPr txBox="1"/>
          <p:nvPr/>
        </p:nvSpPr>
        <p:spPr>
          <a:xfrm>
            <a:off x="7522904" y="633539"/>
            <a:ext cx="4118968" cy="892552"/>
          </a:xfrm>
          <a:prstGeom prst="rect">
            <a:avLst/>
          </a:prstGeom>
          <a:noFill/>
        </p:spPr>
        <p:txBody>
          <a:bodyPr wrap="square" rtlCol="0">
            <a:spAutoFit/>
          </a:bodyPr>
          <a:lstStyle/>
          <a:p>
            <a:r>
              <a:rPr lang="en-US" sz="2600" b="1" dirty="0">
                <a:solidFill>
                  <a:schemeClr val="bg1"/>
                </a:solidFill>
                <a:latin typeface="Trebuchet MS" panose="020B0703020202090204" pitchFamily="34" charset="0"/>
              </a:rPr>
              <a:t>La </a:t>
            </a:r>
            <a:r>
              <a:rPr lang="en-US" sz="2600" b="1" dirty="0" err="1">
                <a:solidFill>
                  <a:schemeClr val="bg1"/>
                </a:solidFill>
                <a:latin typeface="Trebuchet MS" panose="020B0703020202090204" pitchFamily="34" charset="0"/>
              </a:rPr>
              <a:t>chirurgie</a:t>
            </a:r>
            <a:r>
              <a:rPr lang="en-US" sz="2600" b="1" dirty="0">
                <a:solidFill>
                  <a:schemeClr val="bg1"/>
                </a:solidFill>
                <a:latin typeface="Trebuchet MS" panose="020B0703020202090204" pitchFamily="34" charset="0"/>
              </a:rPr>
              <a:t> </a:t>
            </a:r>
            <a:r>
              <a:rPr lang="en-US" sz="2600" b="1" dirty="0" err="1">
                <a:solidFill>
                  <a:schemeClr val="bg1"/>
                </a:solidFill>
                <a:latin typeface="Trebuchet MS" panose="020B0703020202090204" pitchFamily="34" charset="0"/>
              </a:rPr>
              <a:t>peut</a:t>
            </a:r>
            <a:r>
              <a:rPr lang="en-US" sz="2600" b="1" dirty="0">
                <a:solidFill>
                  <a:schemeClr val="bg1"/>
                </a:solidFill>
                <a:latin typeface="Trebuchet MS" panose="020B0703020202090204" pitchFamily="34" charset="0"/>
              </a:rPr>
              <a:t> </a:t>
            </a:r>
            <a:r>
              <a:rPr lang="en-US" sz="2600" b="1" dirty="0" err="1">
                <a:solidFill>
                  <a:schemeClr val="bg1"/>
                </a:solidFill>
                <a:latin typeface="Trebuchet MS" panose="020B0703020202090204" pitchFamily="34" charset="0"/>
              </a:rPr>
              <a:t>être</a:t>
            </a:r>
            <a:r>
              <a:rPr lang="en-US" sz="2600" b="1" dirty="0">
                <a:solidFill>
                  <a:schemeClr val="bg1"/>
                </a:solidFill>
                <a:latin typeface="Trebuchet MS" panose="020B0703020202090204" pitchFamily="34" charset="0"/>
              </a:rPr>
              <a:t> </a:t>
            </a:r>
            <a:r>
              <a:rPr lang="en-US" sz="2600" b="1" dirty="0" err="1">
                <a:solidFill>
                  <a:schemeClr val="bg1"/>
                </a:solidFill>
                <a:latin typeface="Trebuchet MS" panose="020B0703020202090204" pitchFamily="34" charset="0"/>
              </a:rPr>
              <a:t>envisagée</a:t>
            </a:r>
            <a:endParaRPr lang="en-US" sz="2600" b="1" dirty="0">
              <a:solidFill>
                <a:schemeClr val="bg1"/>
              </a:solidFill>
              <a:latin typeface="Trebuchet MS" panose="020B0703020202090204" pitchFamily="34" charset="0"/>
            </a:endParaRPr>
          </a:p>
        </p:txBody>
      </p:sp>
      <p:sp>
        <p:nvSpPr>
          <p:cNvPr id="39" name="TextBox 4">
            <a:extLst>
              <a:ext uri="{FF2B5EF4-FFF2-40B4-BE49-F238E27FC236}">
                <a16:creationId xmlns:a16="http://schemas.microsoft.com/office/drawing/2014/main" id="{35423E46-20C6-4C4F-83B2-E0583612F275}"/>
              </a:ext>
            </a:extLst>
          </p:cNvPr>
          <p:cNvSpPr txBox="1"/>
          <p:nvPr/>
        </p:nvSpPr>
        <p:spPr>
          <a:xfrm>
            <a:off x="7522904" y="2008813"/>
            <a:ext cx="3848101" cy="3613297"/>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sz="1600" dirty="0">
                <a:solidFill>
                  <a:schemeClr val="bg1"/>
                </a:solidFill>
                <a:latin typeface="Helvetica" pitchFamily="2" charset="0"/>
                <a:ea typeface="Open Sans" panose="020B0606030504020204" pitchFamily="34" charset="0"/>
                <a:cs typeface="Open Sans" panose="020B0606030504020204" pitchFamily="34" charset="0"/>
              </a:rPr>
              <a:t>Seule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ou</a:t>
            </a:r>
            <a:r>
              <a:rPr lang="en-US" sz="1600" dirty="0">
                <a:solidFill>
                  <a:schemeClr val="bg1"/>
                </a:solidFill>
                <a:latin typeface="Helvetica" pitchFamily="2" charset="0"/>
                <a:ea typeface="Open Sans" panose="020B0606030504020204" pitchFamily="34" charset="0"/>
                <a:cs typeface="Open Sans" panose="020B0606030504020204" pitchFamily="34" charset="0"/>
              </a:rPr>
              <a:t> plus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souvent</a:t>
            </a:r>
            <a:r>
              <a:rPr lang="en-US" sz="1600" dirty="0">
                <a:solidFill>
                  <a:schemeClr val="bg1"/>
                </a:solidFill>
                <a:latin typeface="Helvetica" pitchFamily="2" charset="0"/>
                <a:ea typeface="Open Sans" panose="020B0606030504020204" pitchFamily="34" charset="0"/>
                <a:cs typeface="Open Sans" panose="020B0606030504020204" pitchFamily="34" charset="0"/>
              </a:rPr>
              <a:t>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en</a:t>
            </a:r>
            <a:r>
              <a:rPr lang="en-US" sz="1600" dirty="0">
                <a:solidFill>
                  <a:schemeClr val="bg1"/>
                </a:solidFill>
                <a:latin typeface="Helvetica" pitchFamily="2" charset="0"/>
                <a:ea typeface="Open Sans" panose="020B0606030504020204" pitchFamily="34" charset="0"/>
                <a:cs typeface="Open Sans" panose="020B0606030504020204" pitchFamily="34" charset="0"/>
              </a:rPr>
              <a:t> association avec les traitements généraux, immunothérapie ou thérapie ciblée.</a:t>
            </a:r>
          </a:p>
          <a:p>
            <a:pPr marL="285750" indent="-285750">
              <a:lnSpc>
                <a:spcPct val="130000"/>
              </a:lnSpc>
              <a:buFont typeface="Arial" panose="020B0604020202020204" pitchFamily="34" charset="0"/>
              <a:buChar char="•"/>
            </a:pPr>
            <a:endParaRPr lang="en-US" sz="1600" dirty="0">
              <a:solidFill>
                <a:schemeClr val="bg1"/>
              </a:solidFill>
              <a:latin typeface="Helvetica" pitchFamily="2" charset="0"/>
              <a:ea typeface="Open Sans" panose="020B0606030504020204" pitchFamily="34" charset="0"/>
              <a:cs typeface="Open Sans" panose="020B0606030504020204" pitchFamily="34" charset="0"/>
            </a:endParaRPr>
          </a:p>
          <a:p>
            <a:pPr marL="285750" indent="-285750">
              <a:lnSpc>
                <a:spcPct val="130000"/>
              </a:lnSpc>
              <a:buFont typeface="Arial" panose="020B0604020202020204" pitchFamily="34" charset="0"/>
              <a:buChar char="•"/>
            </a:pPr>
            <a:r>
              <a:rPr lang="en-US" sz="1600" dirty="0">
                <a:solidFill>
                  <a:schemeClr val="bg1"/>
                </a:solidFill>
                <a:latin typeface="Helvetica" pitchFamily="2" charset="0"/>
                <a:ea typeface="Open Sans" panose="020B0606030504020204" pitchFamily="34" charset="0"/>
                <a:cs typeface="Open Sans" panose="020B0606030504020204" pitchFamily="34" charset="0"/>
              </a:rPr>
              <a:t>Sur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une</a:t>
            </a:r>
            <a:r>
              <a:rPr lang="en-US" sz="1600" dirty="0">
                <a:solidFill>
                  <a:schemeClr val="bg1"/>
                </a:solidFill>
                <a:latin typeface="Helvetica" pitchFamily="2" charset="0"/>
                <a:ea typeface="Open Sans" panose="020B0606030504020204" pitchFamily="34" charset="0"/>
                <a:cs typeface="Open Sans" panose="020B0606030504020204" pitchFamily="34" charset="0"/>
              </a:rPr>
              <a:t>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lésion</a:t>
            </a:r>
            <a:r>
              <a:rPr lang="en-US" sz="1600" dirty="0">
                <a:solidFill>
                  <a:schemeClr val="bg1"/>
                </a:solidFill>
                <a:latin typeface="Helvetica" pitchFamily="2" charset="0"/>
                <a:ea typeface="Open Sans" panose="020B0606030504020204" pitchFamily="34" charset="0"/>
                <a:cs typeface="Open Sans" panose="020B0606030504020204" pitchFamily="34" charset="0"/>
              </a:rPr>
              <a:t> source de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symptômes</a:t>
            </a:r>
            <a:r>
              <a:rPr lang="en-US" sz="1600" dirty="0">
                <a:solidFill>
                  <a:schemeClr val="bg1"/>
                </a:solidFill>
                <a:latin typeface="Helvetica" pitchFamily="2" charset="0"/>
                <a:ea typeface="Open Sans" panose="020B0606030504020204" pitchFamily="34" charset="0"/>
                <a:cs typeface="Open Sans" panose="020B0606030504020204" pitchFamily="34" charset="0"/>
              </a:rPr>
              <a:t>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ou</a:t>
            </a:r>
            <a:r>
              <a:rPr lang="en-US" sz="1600" dirty="0">
                <a:solidFill>
                  <a:schemeClr val="bg1"/>
                </a:solidFill>
                <a:latin typeface="Helvetica" pitchFamily="2" charset="0"/>
                <a:ea typeface="Open Sans" panose="020B0606030504020204" pitchFamily="34" charset="0"/>
                <a:cs typeface="Open Sans" panose="020B0606030504020204" pitchFamily="34" charset="0"/>
              </a:rPr>
              <a:t> ne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répondant</a:t>
            </a:r>
            <a:r>
              <a:rPr lang="en-US" sz="1600" dirty="0">
                <a:solidFill>
                  <a:schemeClr val="bg1"/>
                </a:solidFill>
                <a:latin typeface="Helvetica" pitchFamily="2" charset="0"/>
                <a:ea typeface="Open Sans" panose="020B0606030504020204" pitchFamily="34" charset="0"/>
                <a:cs typeface="Open Sans" panose="020B0606030504020204" pitchFamily="34" charset="0"/>
              </a:rPr>
              <a:t> pas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bien</a:t>
            </a:r>
            <a:r>
              <a:rPr lang="en-US" sz="1600" dirty="0">
                <a:solidFill>
                  <a:schemeClr val="bg1"/>
                </a:solidFill>
                <a:latin typeface="Helvetica" pitchFamily="2" charset="0"/>
                <a:ea typeface="Open Sans" panose="020B0606030504020204" pitchFamily="34" charset="0"/>
                <a:cs typeface="Open Sans" panose="020B0606030504020204" pitchFamily="34" charset="0"/>
              </a:rPr>
              <a:t> au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traitement</a:t>
            </a:r>
            <a:r>
              <a:rPr lang="en-US" sz="1600" dirty="0">
                <a:solidFill>
                  <a:schemeClr val="bg1"/>
                </a:solidFill>
                <a:latin typeface="Helvetica" pitchFamily="2" charset="0"/>
                <a:ea typeface="Open Sans" panose="020B0606030504020204" pitchFamily="34" charset="0"/>
                <a:cs typeface="Open Sans" panose="020B0606030504020204" pitchFamily="34" charset="0"/>
              </a:rPr>
              <a:t>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général</a:t>
            </a:r>
            <a:r>
              <a:rPr lang="en-US" sz="1600" dirty="0">
                <a:solidFill>
                  <a:schemeClr val="bg1"/>
                </a:solidFill>
                <a:latin typeface="Helvetica" pitchFamily="2" charset="0"/>
                <a:ea typeface="Open Sans" panose="020B0606030504020204" pitchFamily="34" charset="0"/>
                <a:cs typeface="Open Sans" panose="020B0606030504020204" pitchFamily="34" charset="0"/>
              </a:rPr>
              <a:t>. </a:t>
            </a:r>
          </a:p>
          <a:p>
            <a:pPr marL="285750" indent="-285750">
              <a:lnSpc>
                <a:spcPct val="130000"/>
              </a:lnSpc>
              <a:buFont typeface="Arial" panose="020B0604020202020204" pitchFamily="34" charset="0"/>
              <a:buChar char="•"/>
            </a:pPr>
            <a:endParaRPr lang="en-US" sz="1600" dirty="0">
              <a:solidFill>
                <a:schemeClr val="bg1"/>
              </a:solidFill>
              <a:latin typeface="Helvetica" pitchFamily="2" charset="0"/>
              <a:ea typeface="Open Sans" panose="020B0606030504020204" pitchFamily="34" charset="0"/>
              <a:cs typeface="Open Sans" panose="020B0606030504020204" pitchFamily="34" charset="0"/>
            </a:endParaRPr>
          </a:p>
          <a:p>
            <a:pPr marL="285750" indent="-285750">
              <a:lnSpc>
                <a:spcPct val="130000"/>
              </a:lnSpc>
              <a:buFont typeface="Arial" panose="020B0604020202020204" pitchFamily="34" charset="0"/>
              <a:buChar char="•"/>
            </a:pPr>
            <a:r>
              <a:rPr lang="en-US" sz="1600" dirty="0" err="1">
                <a:solidFill>
                  <a:schemeClr val="bg1"/>
                </a:solidFill>
                <a:latin typeface="Helvetica" pitchFamily="2" charset="0"/>
                <a:ea typeface="Open Sans" panose="020B0606030504020204" pitchFamily="34" charset="0"/>
                <a:cs typeface="Open Sans" panose="020B0606030504020204" pitchFamily="34" charset="0"/>
              </a:rPr>
              <a:t>Autres</a:t>
            </a:r>
            <a:r>
              <a:rPr lang="en-US" sz="1600" dirty="0">
                <a:solidFill>
                  <a:schemeClr val="bg1"/>
                </a:solidFill>
                <a:latin typeface="Helvetica" pitchFamily="2" charset="0"/>
                <a:ea typeface="Open Sans" panose="020B0606030504020204" pitchFamily="34" charset="0"/>
                <a:cs typeface="Open Sans" panose="020B0606030504020204" pitchFamily="34" charset="0"/>
              </a:rPr>
              <a:t> types de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traitements</a:t>
            </a:r>
            <a:r>
              <a:rPr lang="en-US" sz="1600" dirty="0">
                <a:solidFill>
                  <a:schemeClr val="bg1"/>
                </a:solidFill>
                <a:latin typeface="Helvetica" pitchFamily="2" charset="0"/>
                <a:ea typeface="Open Sans" panose="020B0606030504020204" pitchFamily="34" charset="0"/>
                <a:cs typeface="Open Sans" panose="020B0606030504020204" pitchFamily="34" charset="0"/>
              </a:rPr>
              <a:t>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interventionnels</a:t>
            </a:r>
            <a:r>
              <a:rPr lang="en-US" sz="1600" dirty="0">
                <a:solidFill>
                  <a:schemeClr val="bg1"/>
                </a:solidFill>
                <a:latin typeface="Helvetica" pitchFamily="2" charset="0"/>
                <a:ea typeface="Open Sans" panose="020B0606030504020204" pitchFamily="34" charset="0"/>
                <a:cs typeface="Open Sans" panose="020B0606030504020204" pitchFamily="34" charset="0"/>
              </a:rPr>
              <a:t>: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radiofréquence</a:t>
            </a:r>
            <a:r>
              <a:rPr lang="en-US" sz="1600" dirty="0">
                <a:solidFill>
                  <a:schemeClr val="bg1"/>
                </a:solidFill>
                <a:latin typeface="Helvetica" pitchFamily="2" charset="0"/>
                <a:ea typeface="Open Sans" panose="020B0606030504020204" pitchFamily="34" charset="0"/>
                <a:cs typeface="Open Sans" panose="020B0606030504020204" pitchFamily="34" charset="0"/>
              </a:rPr>
              <a:t>, </a:t>
            </a:r>
            <a:r>
              <a:rPr lang="en-US" sz="1600" dirty="0" err="1">
                <a:solidFill>
                  <a:schemeClr val="bg1"/>
                </a:solidFill>
                <a:latin typeface="Helvetica" pitchFamily="2" charset="0"/>
                <a:ea typeface="Open Sans" panose="020B0606030504020204" pitchFamily="34" charset="0"/>
                <a:cs typeface="Open Sans" panose="020B0606030504020204" pitchFamily="34" charset="0"/>
              </a:rPr>
              <a:t>cryoablation,etc</a:t>
            </a:r>
            <a:r>
              <a:rPr lang="en-US" sz="1600" dirty="0">
                <a:solidFill>
                  <a:schemeClr val="bg1"/>
                </a:solidFill>
                <a:latin typeface="Helvetica" pitchFamily="2" charset="0"/>
                <a:ea typeface="Open Sans" panose="020B0606030504020204" pitchFamily="34" charset="0"/>
                <a:cs typeface="Open Sans" panose="020B0606030504020204" pitchFamily="34" charset="0"/>
              </a:rPr>
              <a:t>…</a:t>
            </a:r>
          </a:p>
        </p:txBody>
      </p:sp>
      <p:grpSp>
        <p:nvGrpSpPr>
          <p:cNvPr id="40" name="Groupe 39">
            <a:extLst>
              <a:ext uri="{FF2B5EF4-FFF2-40B4-BE49-F238E27FC236}">
                <a16:creationId xmlns:a16="http://schemas.microsoft.com/office/drawing/2014/main" id="{38552BA5-5011-774C-9FF2-103D27BC9E83}"/>
              </a:ext>
            </a:extLst>
          </p:cNvPr>
          <p:cNvGrpSpPr/>
          <p:nvPr/>
        </p:nvGrpSpPr>
        <p:grpSpPr>
          <a:xfrm>
            <a:off x="-14250" y="6306255"/>
            <a:ext cx="11604250" cy="369332"/>
            <a:chOff x="-14250" y="6306255"/>
            <a:chExt cx="11604250" cy="369332"/>
          </a:xfrm>
        </p:grpSpPr>
        <p:cxnSp>
          <p:nvCxnSpPr>
            <p:cNvPr id="43" name="Connecteur droit 42">
              <a:extLst>
                <a:ext uri="{FF2B5EF4-FFF2-40B4-BE49-F238E27FC236}">
                  <a16:creationId xmlns:a16="http://schemas.microsoft.com/office/drawing/2014/main" id="{2CDD57A9-4909-A14B-960B-2E9AEB665BA0}"/>
                </a:ext>
              </a:extLst>
            </p:cNvPr>
            <p:cNvCxnSpPr>
              <a:cxnSpLocks/>
            </p:cNvCxnSpPr>
            <p:nvPr/>
          </p:nvCxnSpPr>
          <p:spPr>
            <a:xfrm flipH="1">
              <a:off x="-14250" y="6507678"/>
              <a:ext cx="8080299"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44" name="TextBox 3">
              <a:extLst>
                <a:ext uri="{FF2B5EF4-FFF2-40B4-BE49-F238E27FC236}">
                  <a16:creationId xmlns:a16="http://schemas.microsoft.com/office/drawing/2014/main" id="{780E1598-14F4-6D4F-B4CF-919FD6ECA38E}"/>
                </a:ext>
              </a:extLst>
            </p:cNvPr>
            <p:cNvSpPr txBox="1"/>
            <p:nvPr/>
          </p:nvSpPr>
          <p:spPr>
            <a:xfrm>
              <a:off x="7627434" y="6306255"/>
              <a:ext cx="3962566"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TRAITEMENT AU STADE AVANCÉ</a:t>
              </a:r>
            </a:p>
          </p:txBody>
        </p:sp>
      </p:grpSp>
      <p:sp>
        <p:nvSpPr>
          <p:cNvPr id="2" name="Espace réservé pour une image  1"/>
          <p:cNvSpPr>
            <a:spLocks noGrp="1"/>
          </p:cNvSpPr>
          <p:nvPr>
            <p:ph type="pic" sz="quarter" idx="10"/>
          </p:nvPr>
        </p:nvSpPr>
        <p:spPr>
          <a:xfrm>
            <a:off x="894880" y="1857907"/>
            <a:ext cx="6400800" cy="3679372"/>
          </a:xfrm>
        </p:spPr>
      </p:sp>
      <p:pic>
        <p:nvPicPr>
          <p:cNvPr id="5" name="Image 4"/>
          <p:cNvPicPr>
            <a:picLocks noChangeAspect="1"/>
          </p:cNvPicPr>
          <p:nvPr/>
        </p:nvPicPr>
        <p:blipFill rotWithShape="1">
          <a:blip r:embed="rId2"/>
          <a:srcRect l="5531" t="11267" r="50884" b="39531"/>
          <a:stretch/>
        </p:blipFill>
        <p:spPr>
          <a:xfrm>
            <a:off x="562557" y="1507586"/>
            <a:ext cx="6278674" cy="4002463"/>
          </a:xfrm>
          <a:prstGeom prst="rect">
            <a:avLst/>
          </a:prstGeom>
        </p:spPr>
      </p:pic>
    </p:spTree>
    <p:extLst>
      <p:ext uri="{BB962C8B-B14F-4D97-AF65-F5344CB8AC3E}">
        <p14:creationId xmlns:p14="http://schemas.microsoft.com/office/powerpoint/2010/main" val="1430279673"/>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175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39"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 name="Espace réservé pour une image  46">
            <a:extLst>
              <a:ext uri="{FF2B5EF4-FFF2-40B4-BE49-F238E27FC236}">
                <a16:creationId xmlns:a16="http://schemas.microsoft.com/office/drawing/2014/main" id="{141580A8-A9F0-4546-9964-54984DC1C20C}"/>
              </a:ext>
            </a:extLst>
          </p:cNvPr>
          <p:cNvPicPr>
            <a:picLocks noGrp="1" noChangeAspect="1"/>
          </p:cNvPicPr>
          <p:nvPr>
            <p:ph type="pic" sz="quarter" idx="10"/>
          </p:nvPr>
        </p:nvPicPr>
        <p:blipFill rotWithShape="1">
          <a:blip r:embed="rId2"/>
          <a:srcRect l="10307" t="4906" r="-6314" b="4906"/>
          <a:stretch/>
        </p:blipFill>
        <p:spPr>
          <a:xfrm>
            <a:off x="1088571" y="1589314"/>
            <a:ext cx="6400800" cy="3679372"/>
          </a:xfrm>
          <a:prstGeom prst="rect">
            <a:avLst/>
          </a:prstGeom>
        </p:spPr>
      </p:pic>
      <p:sp>
        <p:nvSpPr>
          <p:cNvPr id="7" name="Rectangle 6">
            <a:extLst>
              <a:ext uri="{FF2B5EF4-FFF2-40B4-BE49-F238E27FC236}">
                <a16:creationId xmlns:a16="http://schemas.microsoft.com/office/drawing/2014/main" id="{5E9685C2-7588-4F38-AD7D-EF11C4FB34F5}"/>
              </a:ext>
            </a:extLst>
          </p:cNvPr>
          <p:cNvSpPr/>
          <p:nvPr/>
        </p:nvSpPr>
        <p:spPr>
          <a:xfrm>
            <a:off x="7068456" y="0"/>
            <a:ext cx="5123543" cy="6858000"/>
          </a:xfrm>
          <a:prstGeom prst="rect">
            <a:avLst/>
          </a:prstGeom>
          <a:gradFill>
            <a:gsLst>
              <a:gs pos="0">
                <a:schemeClr val="accent1"/>
              </a:gs>
              <a:gs pos="90000">
                <a:schemeClr val="accent2"/>
              </a:gs>
            </a:gsLst>
            <a:path path="circle">
              <a:fillToRect r="100000" b="100000"/>
            </a:path>
          </a:gradFill>
          <a:ln w="12700">
            <a:noFill/>
          </a:ln>
          <a:effectLst>
            <a:outerShdw blurRad="711200" dist="215900" dir="5400000" sx="94000" sy="94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 name="TextBox 2">
            <a:extLst>
              <a:ext uri="{FF2B5EF4-FFF2-40B4-BE49-F238E27FC236}">
                <a16:creationId xmlns:a16="http://schemas.microsoft.com/office/drawing/2014/main" id="{499931A3-751F-4ABA-BADD-A55547A8FC86}"/>
              </a:ext>
            </a:extLst>
          </p:cNvPr>
          <p:cNvSpPr txBox="1"/>
          <p:nvPr/>
        </p:nvSpPr>
        <p:spPr>
          <a:xfrm>
            <a:off x="7522905" y="1589314"/>
            <a:ext cx="4118968" cy="1292662"/>
          </a:xfrm>
          <a:prstGeom prst="rect">
            <a:avLst/>
          </a:prstGeom>
          <a:noFill/>
        </p:spPr>
        <p:txBody>
          <a:bodyPr wrap="square" rtlCol="0">
            <a:spAutoFit/>
          </a:bodyPr>
          <a:lstStyle/>
          <a:p>
            <a:r>
              <a:rPr lang="en-US" sz="2600" b="1" dirty="0">
                <a:solidFill>
                  <a:schemeClr val="bg1"/>
                </a:solidFill>
                <a:latin typeface="Trebuchet MS" panose="020B0703020202090204" pitchFamily="34" charset="0"/>
              </a:rPr>
              <a:t>La radiothérapie (stéréotaxique)</a:t>
            </a:r>
            <a:r>
              <a:rPr lang="en-US" sz="2600" dirty="0">
                <a:solidFill>
                  <a:schemeClr val="bg1"/>
                </a:solidFill>
                <a:latin typeface="Trebuchet MS" panose="020B0703020202090204" pitchFamily="34" charset="0"/>
              </a:rPr>
              <a:t> peut être envisagée :</a:t>
            </a:r>
            <a:r>
              <a:rPr lang="en-US" sz="2600" b="1" dirty="0">
                <a:solidFill>
                  <a:schemeClr val="bg1"/>
                </a:solidFill>
                <a:latin typeface="Trebuchet MS" panose="020B0703020202090204" pitchFamily="34" charset="0"/>
              </a:rPr>
              <a:t> </a:t>
            </a:r>
          </a:p>
        </p:txBody>
      </p:sp>
      <p:sp>
        <p:nvSpPr>
          <p:cNvPr id="39" name="TextBox 4">
            <a:extLst>
              <a:ext uri="{FF2B5EF4-FFF2-40B4-BE49-F238E27FC236}">
                <a16:creationId xmlns:a16="http://schemas.microsoft.com/office/drawing/2014/main" id="{35423E46-20C6-4C4F-83B2-E0583612F275}"/>
              </a:ext>
            </a:extLst>
          </p:cNvPr>
          <p:cNvSpPr txBox="1"/>
          <p:nvPr/>
        </p:nvSpPr>
        <p:spPr>
          <a:xfrm>
            <a:off x="7522904" y="3052182"/>
            <a:ext cx="3848101" cy="2309543"/>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sz="1600" dirty="0">
                <a:solidFill>
                  <a:schemeClr val="bg1"/>
                </a:solidFill>
                <a:latin typeface="Helvetica" pitchFamily="2" charset="0"/>
                <a:ea typeface="Open Sans" panose="020B0606030504020204" pitchFamily="34" charset="0"/>
                <a:cs typeface="Open Sans" panose="020B0606030504020204" pitchFamily="34" charset="0"/>
              </a:rPr>
              <a:t>Seule ou en association avec les traitements généraux, immunothérapie ou thérapie ciblée.</a:t>
            </a:r>
          </a:p>
          <a:p>
            <a:pPr marL="285750" indent="-285750">
              <a:lnSpc>
                <a:spcPct val="130000"/>
              </a:lnSpc>
              <a:buFont typeface="Arial" panose="020B0604020202020204" pitchFamily="34" charset="0"/>
              <a:buChar char="•"/>
            </a:pPr>
            <a:endParaRPr lang="en-US" sz="1600" dirty="0">
              <a:solidFill>
                <a:schemeClr val="bg1"/>
              </a:solidFill>
              <a:latin typeface="Helvetica" pitchFamily="2" charset="0"/>
              <a:ea typeface="Open Sans" panose="020B0606030504020204" pitchFamily="34" charset="0"/>
              <a:cs typeface="Open Sans" panose="020B0606030504020204" pitchFamily="34" charset="0"/>
            </a:endParaRPr>
          </a:p>
          <a:p>
            <a:pPr marL="285750" indent="-285750">
              <a:lnSpc>
                <a:spcPct val="130000"/>
              </a:lnSpc>
              <a:buFont typeface="Arial" panose="020B0604020202020204" pitchFamily="34" charset="0"/>
              <a:buChar char="•"/>
            </a:pPr>
            <a:r>
              <a:rPr lang="en-US" sz="1600" dirty="0">
                <a:solidFill>
                  <a:schemeClr val="bg1"/>
                </a:solidFill>
                <a:latin typeface="Helvetica" pitchFamily="2" charset="0"/>
                <a:ea typeface="Open Sans" panose="020B0606030504020204" pitchFamily="34" charset="0"/>
                <a:cs typeface="Open Sans" panose="020B0606030504020204" pitchFamily="34" charset="0"/>
              </a:rPr>
              <a:t>Le nombre de séances est fonction de la localisation, de même que la dose délivrée.</a:t>
            </a:r>
          </a:p>
        </p:txBody>
      </p:sp>
      <p:grpSp>
        <p:nvGrpSpPr>
          <p:cNvPr id="40" name="Groupe 39">
            <a:extLst>
              <a:ext uri="{FF2B5EF4-FFF2-40B4-BE49-F238E27FC236}">
                <a16:creationId xmlns:a16="http://schemas.microsoft.com/office/drawing/2014/main" id="{38552BA5-5011-774C-9FF2-103D27BC9E83}"/>
              </a:ext>
            </a:extLst>
          </p:cNvPr>
          <p:cNvGrpSpPr/>
          <p:nvPr/>
        </p:nvGrpSpPr>
        <p:grpSpPr>
          <a:xfrm>
            <a:off x="-14250" y="6306255"/>
            <a:ext cx="11604250" cy="369332"/>
            <a:chOff x="-14250" y="6306255"/>
            <a:chExt cx="11604250" cy="369332"/>
          </a:xfrm>
        </p:grpSpPr>
        <p:cxnSp>
          <p:nvCxnSpPr>
            <p:cNvPr id="43" name="Connecteur droit 42">
              <a:extLst>
                <a:ext uri="{FF2B5EF4-FFF2-40B4-BE49-F238E27FC236}">
                  <a16:creationId xmlns:a16="http://schemas.microsoft.com/office/drawing/2014/main" id="{2CDD57A9-4909-A14B-960B-2E9AEB665BA0}"/>
                </a:ext>
              </a:extLst>
            </p:cNvPr>
            <p:cNvCxnSpPr>
              <a:cxnSpLocks/>
            </p:cNvCxnSpPr>
            <p:nvPr/>
          </p:nvCxnSpPr>
          <p:spPr>
            <a:xfrm flipH="1">
              <a:off x="-14250" y="6507678"/>
              <a:ext cx="8080299"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44" name="TextBox 3">
              <a:extLst>
                <a:ext uri="{FF2B5EF4-FFF2-40B4-BE49-F238E27FC236}">
                  <a16:creationId xmlns:a16="http://schemas.microsoft.com/office/drawing/2014/main" id="{780E1598-14F4-6D4F-B4CF-919FD6ECA38E}"/>
                </a:ext>
              </a:extLst>
            </p:cNvPr>
            <p:cNvSpPr txBox="1"/>
            <p:nvPr/>
          </p:nvSpPr>
          <p:spPr>
            <a:xfrm>
              <a:off x="7627434" y="6306255"/>
              <a:ext cx="3962566"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TRAITEMENT AU STADE AVANCÉ</a:t>
              </a:r>
            </a:p>
          </p:txBody>
        </p:sp>
      </p:grpSp>
    </p:spTree>
    <p:extLst>
      <p:ext uri="{BB962C8B-B14F-4D97-AF65-F5344CB8AC3E}">
        <p14:creationId xmlns:p14="http://schemas.microsoft.com/office/powerpoint/2010/main" val="4100616337"/>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1+#ppt_w/2"/>
                                          </p:val>
                                        </p:tav>
                                        <p:tav tm="100000">
                                          <p:val>
                                            <p:strVal val="#ppt_x"/>
                                          </p:val>
                                        </p:tav>
                                      </p:tavLst>
                                    </p:anim>
                                    <p:anim calcmode="lin" valueType="num">
                                      <p:cBhvr additive="base">
                                        <p:cTn id="8" dur="10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100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750" fill="hold"/>
                                        <p:tgtEl>
                                          <p:spTgt spid="3"/>
                                        </p:tgtEl>
                                        <p:attrNameLst>
                                          <p:attrName>ppt_x</p:attrName>
                                        </p:attrNameLst>
                                      </p:cBhvr>
                                      <p:tavLst>
                                        <p:tav tm="0">
                                          <p:val>
                                            <p:strVal val="1+#ppt_w/2"/>
                                          </p:val>
                                        </p:tav>
                                        <p:tav tm="100000">
                                          <p:val>
                                            <p:strVal val="#ppt_x"/>
                                          </p:val>
                                        </p:tav>
                                      </p:tavLst>
                                    </p:anim>
                                    <p:anim calcmode="lin" valueType="num">
                                      <p:cBhvr additive="base">
                                        <p:cTn id="12" dur="750" fill="hold"/>
                                        <p:tgtEl>
                                          <p:spTgt spid="3"/>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1750"/>
                                  </p:stCondLst>
                                  <p:childTnLst>
                                    <p:set>
                                      <p:cBhvr>
                                        <p:cTn id="14" dur="1" fill="hold">
                                          <p:stCondLst>
                                            <p:cond delay="0"/>
                                          </p:stCondLst>
                                        </p:cTn>
                                        <p:tgtEl>
                                          <p:spTgt spid="39"/>
                                        </p:tgtEl>
                                        <p:attrNameLst>
                                          <p:attrName>style.visibility</p:attrName>
                                        </p:attrNameLst>
                                      </p:cBhvr>
                                      <p:to>
                                        <p:strVal val="visible"/>
                                      </p:to>
                                    </p:set>
                                    <p:animEffect transition="in" filter="wipe(left)">
                                      <p:cBhvr>
                                        <p:cTn id="15" dur="7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39"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Isosceles Triangle 5">
            <a:extLst>
              <a:ext uri="{FF2B5EF4-FFF2-40B4-BE49-F238E27FC236}">
                <a16:creationId xmlns:a16="http://schemas.microsoft.com/office/drawing/2014/main" id="{002DE8CD-0F2C-4B45-911A-40F7C4805E83}"/>
              </a:ext>
            </a:extLst>
          </p:cNvPr>
          <p:cNvSpPr/>
          <p:nvPr/>
        </p:nvSpPr>
        <p:spPr>
          <a:xfrm rot="10800000">
            <a:off x="0" y="0"/>
            <a:ext cx="1533832" cy="1135626"/>
          </a:xfrm>
          <a:prstGeom prst="triangle">
            <a:avLst>
              <a:gd name="adj" fmla="val 100000"/>
            </a:avLst>
          </a:prstGeom>
          <a:solidFill>
            <a:srgbClr val="B8E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D43FC7DC-49D5-4BCF-94C1-9671AB7D1747}"/>
              </a:ext>
            </a:extLst>
          </p:cNvPr>
          <p:cNvSpPr>
            <a:spLocks noGrp="1"/>
          </p:cNvSpPr>
          <p:nvPr>
            <p:ph type="pic" sz="quarter" idx="10"/>
          </p:nvPr>
        </p:nvSpPr>
        <p:spPr/>
      </p:sp>
      <p:grpSp>
        <p:nvGrpSpPr>
          <p:cNvPr id="15" name="Groupe 14">
            <a:extLst>
              <a:ext uri="{FF2B5EF4-FFF2-40B4-BE49-F238E27FC236}">
                <a16:creationId xmlns:a16="http://schemas.microsoft.com/office/drawing/2014/main" id="{D594148C-59C0-3E4E-B49A-329C131EAE28}"/>
              </a:ext>
            </a:extLst>
          </p:cNvPr>
          <p:cNvGrpSpPr/>
          <p:nvPr/>
        </p:nvGrpSpPr>
        <p:grpSpPr>
          <a:xfrm>
            <a:off x="-14250" y="6306255"/>
            <a:ext cx="11604250" cy="369332"/>
            <a:chOff x="-14250" y="6306255"/>
            <a:chExt cx="11604250" cy="369332"/>
          </a:xfrm>
        </p:grpSpPr>
        <p:cxnSp>
          <p:nvCxnSpPr>
            <p:cNvPr id="16" name="Connecteur droit 15">
              <a:extLst>
                <a:ext uri="{FF2B5EF4-FFF2-40B4-BE49-F238E27FC236}">
                  <a16:creationId xmlns:a16="http://schemas.microsoft.com/office/drawing/2014/main" id="{7682EC88-C1CD-1F48-A7CC-30765D7134AB}"/>
                </a:ext>
              </a:extLst>
            </p:cNvPr>
            <p:cNvCxnSpPr>
              <a:cxnSpLocks/>
            </p:cNvCxnSpPr>
            <p:nvPr/>
          </p:nvCxnSpPr>
          <p:spPr>
            <a:xfrm flipH="1">
              <a:off x="-14250" y="6507678"/>
              <a:ext cx="8080299"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17" name="TextBox 3">
              <a:extLst>
                <a:ext uri="{FF2B5EF4-FFF2-40B4-BE49-F238E27FC236}">
                  <a16:creationId xmlns:a16="http://schemas.microsoft.com/office/drawing/2014/main" id="{22DE2DCF-2F49-784F-9C1E-D22B56AC3BA7}"/>
                </a:ext>
              </a:extLst>
            </p:cNvPr>
            <p:cNvSpPr txBox="1"/>
            <p:nvPr/>
          </p:nvSpPr>
          <p:spPr>
            <a:xfrm>
              <a:off x="7627434" y="6306255"/>
              <a:ext cx="3962566"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TRAITEMENT AU STADE AVANCÉ</a:t>
              </a:r>
            </a:p>
          </p:txBody>
        </p:sp>
      </p:grpSp>
      <p:sp>
        <p:nvSpPr>
          <p:cNvPr id="13" name="TextBox 12">
            <a:extLst>
              <a:ext uri="{FF2B5EF4-FFF2-40B4-BE49-F238E27FC236}">
                <a16:creationId xmlns:a16="http://schemas.microsoft.com/office/drawing/2014/main" id="{EACFE149-4186-4D7F-8597-3A1D54F82355}"/>
              </a:ext>
            </a:extLst>
          </p:cNvPr>
          <p:cNvSpPr txBox="1"/>
          <p:nvPr/>
        </p:nvSpPr>
        <p:spPr>
          <a:xfrm>
            <a:off x="6970684" y="2249781"/>
            <a:ext cx="5127744" cy="2973122"/>
          </a:xfrm>
          <a:prstGeom prst="rect">
            <a:avLst/>
          </a:prstGeom>
          <a:noFill/>
        </p:spPr>
        <p:txBody>
          <a:bodyPr wrap="square" rtlCol="0">
            <a:spAutoFit/>
          </a:bodyPr>
          <a:lstStyle/>
          <a:p>
            <a:pPr>
              <a:lnSpc>
                <a:spcPct val="130000"/>
              </a:lnSpc>
            </a:pPr>
            <a:endParaRPr lang="en-US" sz="1600" dirty="0">
              <a:solidFill>
                <a:schemeClr val="tx1">
                  <a:lumMod val="65000"/>
                  <a:lumOff val="35000"/>
                </a:schemeClr>
              </a:solidFill>
            </a:endParaRPr>
          </a:p>
          <a:p>
            <a:pPr>
              <a:lnSpc>
                <a:spcPct val="130000"/>
              </a:lnSpc>
            </a:pPr>
            <a:r>
              <a:rPr lang="en-US" sz="1600" dirty="0">
                <a:solidFill>
                  <a:schemeClr val="tx1">
                    <a:lumMod val="65000"/>
                    <a:lumOff val="35000"/>
                  </a:schemeClr>
                </a:solidFill>
              </a:rPr>
              <a:t>Traitements du </a:t>
            </a:r>
            <a:r>
              <a:rPr lang="en-US" sz="1600" b="1" dirty="0" err="1">
                <a:solidFill>
                  <a:schemeClr val="tx1">
                    <a:lumMod val="65000"/>
                    <a:lumOff val="35000"/>
                  </a:schemeClr>
                </a:solidFill>
              </a:rPr>
              <a:t>mélanome</a:t>
            </a:r>
            <a:r>
              <a:rPr lang="en-US" sz="1600" b="1" dirty="0">
                <a:solidFill>
                  <a:schemeClr val="tx1">
                    <a:lumMod val="65000"/>
                    <a:lumOff val="35000"/>
                  </a:schemeClr>
                </a:solidFill>
              </a:rPr>
              <a:t> AVANCE </a:t>
            </a:r>
            <a:r>
              <a:rPr lang="en-US" sz="1600" dirty="0" err="1">
                <a:solidFill>
                  <a:schemeClr val="tx1">
                    <a:lumMod val="65000"/>
                    <a:lumOff val="35000"/>
                  </a:schemeClr>
                </a:solidFill>
              </a:rPr>
              <a:t>en</a:t>
            </a:r>
            <a:r>
              <a:rPr lang="en-US" sz="1600" dirty="0">
                <a:solidFill>
                  <a:schemeClr val="tx1">
                    <a:lumMod val="65000"/>
                    <a:lumOff val="35000"/>
                  </a:schemeClr>
                </a:solidFill>
              </a:rPr>
              <a:t> 2021 :</a:t>
            </a:r>
          </a:p>
          <a:p>
            <a:pPr>
              <a:lnSpc>
                <a:spcPct val="130000"/>
              </a:lnSpc>
            </a:pPr>
            <a:endParaRPr lang="en-US" sz="1600" dirty="0">
              <a:solidFill>
                <a:schemeClr val="tx1">
                  <a:lumMod val="65000"/>
                  <a:lumOff val="35000"/>
                </a:schemeClr>
              </a:solidFill>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La chimiothérapie ne fait plus partie du traitement de première intention…</a:t>
            </a:r>
          </a:p>
          <a:p>
            <a:pPr>
              <a:lnSpc>
                <a:spcPct val="130000"/>
              </a:lnSpc>
            </a:pPr>
            <a:endParaRPr lang="en-US" sz="1600" dirty="0">
              <a:solidFill>
                <a:schemeClr val="tx1">
                  <a:lumMod val="65000"/>
                  <a:lumOff val="35000"/>
                </a:schemeClr>
              </a:solidFill>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Les essais cliniques ont permis d'identifier des traitements efficaces : </a:t>
            </a:r>
            <a:r>
              <a:rPr lang="en-US" sz="1600" b="1" dirty="0">
                <a:solidFill>
                  <a:schemeClr val="tx1">
                    <a:lumMod val="65000"/>
                    <a:lumOff val="35000"/>
                  </a:schemeClr>
                </a:solidFill>
              </a:rPr>
              <a:t>immunothérapie et thérapie ciblée</a:t>
            </a:r>
            <a:r>
              <a:rPr lang="en-US" sz="1600" dirty="0">
                <a:solidFill>
                  <a:schemeClr val="tx1">
                    <a:lumMod val="65000"/>
                    <a:lumOff val="35000"/>
                  </a:schemeClr>
                </a:solidFill>
              </a:rPr>
              <a:t>. </a:t>
            </a:r>
          </a:p>
        </p:txBody>
      </p:sp>
      <p:pic>
        <p:nvPicPr>
          <p:cNvPr id="12" name="Image 11">
            <a:extLst>
              <a:ext uri="{FF2B5EF4-FFF2-40B4-BE49-F238E27FC236}">
                <a16:creationId xmlns:a16="http://schemas.microsoft.com/office/drawing/2014/main" id="{7AAF3C6A-8821-0E46-8BC8-0A88042BB72D}"/>
              </a:ext>
            </a:extLst>
          </p:cNvPr>
          <p:cNvPicPr>
            <a:picLocks noChangeAspect="1"/>
          </p:cNvPicPr>
          <p:nvPr/>
        </p:nvPicPr>
        <p:blipFill>
          <a:blip r:embed="rId2"/>
          <a:stretch>
            <a:fillRect/>
          </a:stretch>
        </p:blipFill>
        <p:spPr>
          <a:xfrm>
            <a:off x="-5270798" y="0"/>
            <a:ext cx="12192000" cy="6858000"/>
          </a:xfrm>
          <a:prstGeom prst="rect">
            <a:avLst/>
          </a:prstGeom>
        </p:spPr>
      </p:pic>
      <p:sp>
        <p:nvSpPr>
          <p:cNvPr id="14" name="Text Box 7">
            <a:extLst>
              <a:ext uri="{FF2B5EF4-FFF2-40B4-BE49-F238E27FC236}">
                <a16:creationId xmlns:a16="http://schemas.microsoft.com/office/drawing/2014/main" id="{4552BC61-D43E-054D-AB17-45C296DFC11E}"/>
              </a:ext>
            </a:extLst>
          </p:cNvPr>
          <p:cNvSpPr txBox="1">
            <a:spLocks noChangeArrowheads="1"/>
          </p:cNvSpPr>
          <p:nvPr/>
        </p:nvSpPr>
        <p:spPr bwMode="auto">
          <a:xfrm>
            <a:off x="693844" y="4063817"/>
            <a:ext cx="2411850" cy="338554"/>
          </a:xfrm>
          <a:prstGeom prst="rect">
            <a:avLst/>
          </a:prstGeom>
          <a:solidFill>
            <a:schemeClr val="bg1"/>
          </a:solidFill>
          <a:ln w="9525">
            <a:noFill/>
            <a:miter lim="800000"/>
            <a:headEnd/>
            <a:tailEnd/>
          </a:ln>
        </p:spPr>
        <p:txBody>
          <a:bodyPr wrap="square" lIns="60960" tIns="30480" rIns="60960" bIns="30480">
            <a:spAutoFit/>
          </a:bodyPr>
          <a:lstStyle/>
          <a:p>
            <a:pPr algn="ctr"/>
            <a:r>
              <a:rPr lang="fr-FR" b="1" dirty="0">
                <a:solidFill>
                  <a:schemeClr val="accent1"/>
                </a:solidFill>
                <a:latin typeface="Helvetica" charset="0"/>
                <a:ea typeface="Helvetica" charset="0"/>
                <a:cs typeface="Helvetica" charset="0"/>
              </a:rPr>
              <a:t>IMMUNOTHÉRAPIE</a:t>
            </a:r>
          </a:p>
        </p:txBody>
      </p:sp>
      <p:sp>
        <p:nvSpPr>
          <p:cNvPr id="18" name="Text Box 7">
            <a:extLst>
              <a:ext uri="{FF2B5EF4-FFF2-40B4-BE49-F238E27FC236}">
                <a16:creationId xmlns:a16="http://schemas.microsoft.com/office/drawing/2014/main" id="{0A194A4E-181D-AA42-8881-A6682EACBA52}"/>
              </a:ext>
            </a:extLst>
          </p:cNvPr>
          <p:cNvSpPr txBox="1">
            <a:spLocks noChangeArrowheads="1"/>
          </p:cNvSpPr>
          <p:nvPr/>
        </p:nvSpPr>
        <p:spPr bwMode="auto">
          <a:xfrm>
            <a:off x="3799537" y="4063817"/>
            <a:ext cx="2411850" cy="338554"/>
          </a:xfrm>
          <a:prstGeom prst="rect">
            <a:avLst/>
          </a:prstGeom>
          <a:solidFill>
            <a:schemeClr val="bg1"/>
          </a:solidFill>
          <a:ln w="9525">
            <a:noFill/>
            <a:miter lim="800000"/>
            <a:headEnd/>
            <a:tailEnd/>
          </a:ln>
        </p:spPr>
        <p:txBody>
          <a:bodyPr wrap="square" lIns="60960" tIns="30480" rIns="60960" bIns="30480">
            <a:spAutoFit/>
          </a:bodyPr>
          <a:lstStyle/>
          <a:p>
            <a:pPr algn="ctr"/>
            <a:r>
              <a:rPr lang="fr-FR" b="1" dirty="0">
                <a:solidFill>
                  <a:schemeClr val="accent1"/>
                </a:solidFill>
                <a:latin typeface="Helvetica" charset="0"/>
                <a:ea typeface="Helvetica" charset="0"/>
                <a:cs typeface="Helvetica" charset="0"/>
              </a:rPr>
              <a:t>THÉRAPIE CIBLÉE</a:t>
            </a:r>
          </a:p>
        </p:txBody>
      </p:sp>
      <p:sp>
        <p:nvSpPr>
          <p:cNvPr id="19" name="ZoneTexte 18">
            <a:extLst>
              <a:ext uri="{FF2B5EF4-FFF2-40B4-BE49-F238E27FC236}">
                <a16:creationId xmlns:a16="http://schemas.microsoft.com/office/drawing/2014/main" id="{F08258C1-B1FE-D84B-A689-3720D482B120}"/>
              </a:ext>
            </a:extLst>
          </p:cNvPr>
          <p:cNvSpPr txBox="1"/>
          <p:nvPr/>
        </p:nvSpPr>
        <p:spPr>
          <a:xfrm>
            <a:off x="1288486" y="250085"/>
            <a:ext cx="5022102" cy="646331"/>
          </a:xfrm>
          <a:prstGeom prst="rect">
            <a:avLst/>
          </a:prstGeom>
          <a:noFill/>
        </p:spPr>
        <p:txBody>
          <a:bodyPr wrap="square" rtlCol="0">
            <a:spAutoFit/>
          </a:bodyPr>
          <a:lstStyle/>
          <a:p>
            <a:pPr algn="ctr"/>
            <a:r>
              <a:rPr lang="fr-FR" b="1" dirty="0">
                <a:solidFill>
                  <a:srgbClr val="1A3358"/>
                </a:solidFill>
                <a:latin typeface="Helvetica" charset="0"/>
                <a:ea typeface="Helvetica" charset="0"/>
                <a:cs typeface="Helvetica" charset="0"/>
              </a:rPr>
              <a:t>2 CONCEPTS</a:t>
            </a:r>
          </a:p>
          <a:p>
            <a:pPr algn="ctr"/>
            <a:r>
              <a:rPr lang="fr-FR" b="1" dirty="0">
                <a:solidFill>
                  <a:srgbClr val="1A3358"/>
                </a:solidFill>
                <a:latin typeface="Helvetica" charset="0"/>
                <a:ea typeface="Helvetica" charset="0"/>
                <a:cs typeface="Helvetica" charset="0"/>
              </a:rPr>
              <a:t>RÉVOLUTIONNAIRES</a:t>
            </a:r>
          </a:p>
        </p:txBody>
      </p:sp>
      <p:sp>
        <p:nvSpPr>
          <p:cNvPr id="20" name="Text Box 7">
            <a:extLst>
              <a:ext uri="{FF2B5EF4-FFF2-40B4-BE49-F238E27FC236}">
                <a16:creationId xmlns:a16="http://schemas.microsoft.com/office/drawing/2014/main" id="{72C0187B-0772-5E4F-8BA8-982BD1F1ECA1}"/>
              </a:ext>
            </a:extLst>
          </p:cNvPr>
          <p:cNvSpPr txBox="1">
            <a:spLocks noChangeArrowheads="1"/>
          </p:cNvSpPr>
          <p:nvPr/>
        </p:nvSpPr>
        <p:spPr bwMode="auto">
          <a:xfrm>
            <a:off x="721594" y="4548137"/>
            <a:ext cx="2224276" cy="800219"/>
          </a:xfrm>
          <a:prstGeom prst="rect">
            <a:avLst/>
          </a:prstGeom>
          <a:solidFill>
            <a:schemeClr val="bg1"/>
          </a:solidFill>
          <a:ln w="9525">
            <a:noFill/>
            <a:miter lim="800000"/>
            <a:headEnd/>
            <a:tailEnd/>
          </a:ln>
        </p:spPr>
        <p:txBody>
          <a:bodyPr wrap="square" lIns="60960" tIns="30480" rIns="60960" bIns="30480">
            <a:spAutoFit/>
          </a:bodyPr>
          <a:lstStyle/>
          <a:p>
            <a:pPr algn="ctr">
              <a:buClr>
                <a:srgbClr val="FFCE00"/>
              </a:buClr>
            </a:pPr>
            <a:r>
              <a:rPr lang="fr-FR" sz="1600" dirty="0">
                <a:solidFill>
                  <a:srgbClr val="1A3358"/>
                </a:solidFill>
                <a:latin typeface="Helvetica" charset="0"/>
                <a:ea typeface="Helvetica" charset="0"/>
                <a:cs typeface="Helvetica" charset="0"/>
              </a:rPr>
              <a:t>Stimuler les défenses immunitaires </a:t>
            </a:r>
            <a:br>
              <a:rPr lang="fr-FR" sz="1600" dirty="0">
                <a:solidFill>
                  <a:srgbClr val="1A3358"/>
                </a:solidFill>
                <a:latin typeface="Helvetica" charset="0"/>
                <a:ea typeface="Helvetica" charset="0"/>
                <a:cs typeface="Helvetica" charset="0"/>
              </a:rPr>
            </a:br>
            <a:r>
              <a:rPr lang="fr-FR" sz="1600" dirty="0">
                <a:solidFill>
                  <a:srgbClr val="1A3358"/>
                </a:solidFill>
                <a:latin typeface="Helvetica" charset="0"/>
                <a:ea typeface="Helvetica" charset="0"/>
                <a:cs typeface="Helvetica" charset="0"/>
              </a:rPr>
              <a:t>du patient</a:t>
            </a:r>
          </a:p>
        </p:txBody>
      </p:sp>
      <p:sp>
        <p:nvSpPr>
          <p:cNvPr id="21" name="Text Box 7">
            <a:extLst>
              <a:ext uri="{FF2B5EF4-FFF2-40B4-BE49-F238E27FC236}">
                <a16:creationId xmlns:a16="http://schemas.microsoft.com/office/drawing/2014/main" id="{0CA6205F-7608-C740-9C28-BF6CEE8C2177}"/>
              </a:ext>
            </a:extLst>
          </p:cNvPr>
          <p:cNvSpPr txBox="1">
            <a:spLocks noChangeArrowheads="1"/>
          </p:cNvSpPr>
          <p:nvPr/>
        </p:nvSpPr>
        <p:spPr bwMode="auto">
          <a:xfrm>
            <a:off x="4034612" y="4668905"/>
            <a:ext cx="2036701" cy="553998"/>
          </a:xfrm>
          <a:prstGeom prst="rect">
            <a:avLst/>
          </a:prstGeom>
          <a:solidFill>
            <a:schemeClr val="bg1"/>
          </a:solidFill>
          <a:ln w="9525">
            <a:noFill/>
            <a:miter lim="800000"/>
            <a:headEnd/>
            <a:tailEnd/>
          </a:ln>
        </p:spPr>
        <p:txBody>
          <a:bodyPr wrap="square" lIns="60960" tIns="30480" rIns="60960" bIns="30480" anchor="ctr">
            <a:spAutoFit/>
          </a:bodyPr>
          <a:lstStyle/>
          <a:p>
            <a:pPr algn="ctr">
              <a:buClr>
                <a:srgbClr val="FFCE00"/>
              </a:buClr>
            </a:pPr>
            <a:r>
              <a:rPr lang="fr-FR" sz="1600" dirty="0">
                <a:solidFill>
                  <a:srgbClr val="1A3358"/>
                </a:solidFill>
                <a:latin typeface="Helvetica" charset="0"/>
                <a:ea typeface="Helvetica" charset="0"/>
                <a:cs typeface="Helvetica" charset="0"/>
              </a:rPr>
              <a:t>Cibler</a:t>
            </a:r>
          </a:p>
          <a:p>
            <a:pPr algn="ctr">
              <a:buClr>
                <a:srgbClr val="FFCE00"/>
              </a:buClr>
            </a:pPr>
            <a:r>
              <a:rPr lang="fr-FR" sz="1600" dirty="0">
                <a:solidFill>
                  <a:srgbClr val="1A3358"/>
                </a:solidFill>
                <a:latin typeface="Helvetica" charset="0"/>
                <a:ea typeface="Helvetica" charset="0"/>
                <a:cs typeface="Helvetica" charset="0"/>
              </a:rPr>
              <a:t>la tumeur</a:t>
            </a:r>
          </a:p>
        </p:txBody>
      </p:sp>
    </p:spTree>
    <p:extLst>
      <p:ext uri="{BB962C8B-B14F-4D97-AF65-F5344CB8AC3E}">
        <p14:creationId xmlns:p14="http://schemas.microsoft.com/office/powerpoint/2010/main" val="3386542579"/>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500"/>
                                  </p:stCondLst>
                                  <p:childTnLst>
                                    <p:set>
                                      <p:cBhvr>
                                        <p:cTn id="10" dur="1" fill="hold">
                                          <p:stCondLst>
                                            <p:cond delay="0"/>
                                          </p:stCondLst>
                                        </p:cTn>
                                        <p:tgtEl>
                                          <p:spTgt spid="13"/>
                                        </p:tgtEl>
                                        <p:attrNameLst>
                                          <p:attrName>style.visibility</p:attrName>
                                        </p:attrNameLst>
                                      </p:cBhvr>
                                      <p:to>
                                        <p:strVal val="visible"/>
                                      </p:to>
                                    </p:set>
                                    <p:animEffect transition="in" filter="wipe(left)">
                                      <p:cBhvr>
                                        <p:cTn id="11" dur="750"/>
                                        <p:tgtEl>
                                          <p:spTgt spid="13"/>
                                        </p:tgtEl>
                                      </p:cBhvr>
                                    </p:animEffect>
                                  </p:childTnLst>
                                </p:cTn>
                              </p:par>
                              <p:par>
                                <p:cTn id="12" presetID="53" presetClass="entr" presetSubtype="16" fill="hold" grpId="0" nodeType="withEffect">
                                  <p:stCondLst>
                                    <p:cond delay="0"/>
                                  </p:stCondLst>
                                  <p:childTnLst>
                                    <p:set>
                                      <p:cBhvr>
                                        <p:cTn id="13" dur="1" fill="hold">
                                          <p:stCondLst>
                                            <p:cond delay="0"/>
                                          </p:stCondLst>
                                        </p:cTn>
                                        <p:tgtEl>
                                          <p:spTgt spid="14"/>
                                        </p:tgtEl>
                                        <p:attrNameLst>
                                          <p:attrName>style.visibility</p:attrName>
                                        </p:attrNameLst>
                                      </p:cBhvr>
                                      <p:to>
                                        <p:strVal val="visible"/>
                                      </p:to>
                                    </p:set>
                                    <p:anim calcmode="lin" valueType="num">
                                      <p:cBhvr>
                                        <p:cTn id="14" dur="500" fill="hold"/>
                                        <p:tgtEl>
                                          <p:spTgt spid="14"/>
                                        </p:tgtEl>
                                        <p:attrNameLst>
                                          <p:attrName>ppt_w</p:attrName>
                                        </p:attrNameLst>
                                      </p:cBhvr>
                                      <p:tavLst>
                                        <p:tav tm="0">
                                          <p:val>
                                            <p:fltVal val="0"/>
                                          </p:val>
                                        </p:tav>
                                        <p:tav tm="100000">
                                          <p:val>
                                            <p:strVal val="#ppt_w"/>
                                          </p:val>
                                        </p:tav>
                                      </p:tavLst>
                                    </p:anim>
                                    <p:anim calcmode="lin" valueType="num">
                                      <p:cBhvr>
                                        <p:cTn id="15" dur="500" fill="hold"/>
                                        <p:tgtEl>
                                          <p:spTgt spid="14"/>
                                        </p:tgtEl>
                                        <p:attrNameLst>
                                          <p:attrName>ppt_h</p:attrName>
                                        </p:attrNameLst>
                                      </p:cBhvr>
                                      <p:tavLst>
                                        <p:tav tm="0">
                                          <p:val>
                                            <p:fltVal val="0"/>
                                          </p:val>
                                        </p:tav>
                                        <p:tav tm="100000">
                                          <p:val>
                                            <p:strVal val="#ppt_h"/>
                                          </p:val>
                                        </p:tav>
                                      </p:tavLst>
                                    </p:anim>
                                    <p:animEffect transition="in" filter="fade">
                                      <p:cBhvr>
                                        <p:cTn id="16" dur="500"/>
                                        <p:tgtEl>
                                          <p:spTgt spid="14"/>
                                        </p:tgtEl>
                                      </p:cBhvr>
                                    </p:animEffect>
                                  </p:childTnLst>
                                </p:cTn>
                              </p:par>
                              <p:par>
                                <p:cTn id="17" presetID="53" presetClass="entr" presetSubtype="16"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anim calcmode="lin" valueType="num">
                                      <p:cBhvr>
                                        <p:cTn id="24" dur="500" fill="hold"/>
                                        <p:tgtEl>
                                          <p:spTgt spid="20"/>
                                        </p:tgtEl>
                                        <p:attrNameLst>
                                          <p:attrName>ppt_w</p:attrName>
                                        </p:attrNameLst>
                                      </p:cBhvr>
                                      <p:tavLst>
                                        <p:tav tm="0">
                                          <p:val>
                                            <p:fltVal val="0"/>
                                          </p:val>
                                        </p:tav>
                                        <p:tav tm="100000">
                                          <p:val>
                                            <p:strVal val="#ppt_w"/>
                                          </p:val>
                                        </p:tav>
                                      </p:tavLst>
                                    </p:anim>
                                    <p:anim calcmode="lin" valueType="num">
                                      <p:cBhvr>
                                        <p:cTn id="25" dur="500" fill="hold"/>
                                        <p:tgtEl>
                                          <p:spTgt spid="20"/>
                                        </p:tgtEl>
                                        <p:attrNameLst>
                                          <p:attrName>ppt_h</p:attrName>
                                        </p:attrNameLst>
                                      </p:cBhvr>
                                      <p:tavLst>
                                        <p:tav tm="0">
                                          <p:val>
                                            <p:fltVal val="0"/>
                                          </p:val>
                                        </p:tav>
                                        <p:tav tm="100000">
                                          <p:val>
                                            <p:strVal val="#ppt_h"/>
                                          </p:val>
                                        </p:tav>
                                      </p:tavLst>
                                    </p:anim>
                                    <p:animEffect transition="in" filter="fade">
                                      <p:cBhvr>
                                        <p:cTn id="26" dur="500"/>
                                        <p:tgtEl>
                                          <p:spTgt spid="20"/>
                                        </p:tgtEl>
                                      </p:cBhvr>
                                    </p:animEffect>
                                  </p:childTnLst>
                                </p:cTn>
                              </p:par>
                              <p:par>
                                <p:cTn id="27" presetID="53" presetClass="entr" presetSubtype="16"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 calcmode="lin" valueType="num">
                                      <p:cBhvr>
                                        <p:cTn id="29" dur="500" fill="hold"/>
                                        <p:tgtEl>
                                          <p:spTgt spid="21"/>
                                        </p:tgtEl>
                                        <p:attrNameLst>
                                          <p:attrName>ppt_w</p:attrName>
                                        </p:attrNameLst>
                                      </p:cBhvr>
                                      <p:tavLst>
                                        <p:tav tm="0">
                                          <p:val>
                                            <p:fltVal val="0"/>
                                          </p:val>
                                        </p:tav>
                                        <p:tav tm="100000">
                                          <p:val>
                                            <p:strVal val="#ppt_w"/>
                                          </p:val>
                                        </p:tav>
                                      </p:tavLst>
                                    </p:anim>
                                    <p:anim calcmode="lin" valueType="num">
                                      <p:cBhvr>
                                        <p:cTn id="30" dur="500" fill="hold"/>
                                        <p:tgtEl>
                                          <p:spTgt spid="21"/>
                                        </p:tgtEl>
                                        <p:attrNameLst>
                                          <p:attrName>ppt_h</p:attrName>
                                        </p:attrNameLst>
                                      </p:cBhvr>
                                      <p:tavLst>
                                        <p:tav tm="0">
                                          <p:val>
                                            <p:fltVal val="0"/>
                                          </p:val>
                                        </p:tav>
                                        <p:tav tm="100000">
                                          <p:val>
                                            <p:strVal val="#ppt_h"/>
                                          </p:val>
                                        </p:tav>
                                      </p:tavLst>
                                    </p:anim>
                                    <p:animEffect transition="in" filter="fade">
                                      <p:cBhvr>
                                        <p:cTn id="3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p:bldP spid="14" grpId="0" animBg="1"/>
      <p:bldP spid="18" grpId="0" animBg="1"/>
      <p:bldP spid="20" grpId="0" animBg="1"/>
      <p:bldP spid="2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174272-D19C-DD49-804E-6551CCC57048}"/>
              </a:ext>
            </a:extLst>
          </p:cNvPr>
          <p:cNvSpPr/>
          <p:nvPr/>
        </p:nvSpPr>
        <p:spPr>
          <a:xfrm>
            <a:off x="4598958" y="1085384"/>
            <a:ext cx="7593041" cy="42002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15" name="Groupe 14">
            <a:extLst>
              <a:ext uri="{FF2B5EF4-FFF2-40B4-BE49-F238E27FC236}">
                <a16:creationId xmlns:a16="http://schemas.microsoft.com/office/drawing/2014/main" id="{A0D82300-D778-5245-A23F-755FD3FED50B}"/>
              </a:ext>
            </a:extLst>
          </p:cNvPr>
          <p:cNvGrpSpPr/>
          <p:nvPr/>
        </p:nvGrpSpPr>
        <p:grpSpPr>
          <a:xfrm>
            <a:off x="-14250" y="6306255"/>
            <a:ext cx="11604250" cy="369332"/>
            <a:chOff x="-14250" y="6306255"/>
            <a:chExt cx="11604250" cy="369332"/>
          </a:xfrm>
        </p:grpSpPr>
        <p:cxnSp>
          <p:nvCxnSpPr>
            <p:cNvPr id="16" name="Connecteur droit 15">
              <a:extLst>
                <a:ext uri="{FF2B5EF4-FFF2-40B4-BE49-F238E27FC236}">
                  <a16:creationId xmlns:a16="http://schemas.microsoft.com/office/drawing/2014/main" id="{99DA4096-5F7D-C34D-9F3A-368E870EB6B4}"/>
                </a:ext>
              </a:extLst>
            </p:cNvPr>
            <p:cNvCxnSpPr>
              <a:cxnSpLocks/>
            </p:cNvCxnSpPr>
            <p:nvPr/>
          </p:nvCxnSpPr>
          <p:spPr>
            <a:xfrm flipH="1">
              <a:off x="-14250" y="6507678"/>
              <a:ext cx="8080299"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17" name="TextBox 3">
              <a:extLst>
                <a:ext uri="{FF2B5EF4-FFF2-40B4-BE49-F238E27FC236}">
                  <a16:creationId xmlns:a16="http://schemas.microsoft.com/office/drawing/2014/main" id="{B8A83F1F-D24A-E64D-8D57-43D933849D74}"/>
                </a:ext>
              </a:extLst>
            </p:cNvPr>
            <p:cNvSpPr txBox="1"/>
            <p:nvPr/>
          </p:nvSpPr>
          <p:spPr>
            <a:xfrm>
              <a:off x="7627434" y="6306255"/>
              <a:ext cx="3962566"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TRAITEMENT AU STADE AVANCÉ</a:t>
              </a:r>
            </a:p>
          </p:txBody>
        </p:sp>
      </p:grpSp>
      <p:sp>
        <p:nvSpPr>
          <p:cNvPr id="9" name="TextBox 4">
            <a:extLst>
              <a:ext uri="{FF2B5EF4-FFF2-40B4-BE49-F238E27FC236}">
                <a16:creationId xmlns:a16="http://schemas.microsoft.com/office/drawing/2014/main" id="{84D8AA00-5220-3747-B2F3-0B10D5D40DB9}"/>
              </a:ext>
            </a:extLst>
          </p:cNvPr>
          <p:cNvSpPr txBox="1"/>
          <p:nvPr/>
        </p:nvSpPr>
        <p:spPr>
          <a:xfrm>
            <a:off x="1101212" y="1649301"/>
            <a:ext cx="4400055" cy="492443"/>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IMMUNOTHÉRAPIE</a:t>
            </a:r>
          </a:p>
        </p:txBody>
      </p:sp>
      <p:sp>
        <p:nvSpPr>
          <p:cNvPr id="10" name="TextBox 6">
            <a:extLst>
              <a:ext uri="{FF2B5EF4-FFF2-40B4-BE49-F238E27FC236}">
                <a16:creationId xmlns:a16="http://schemas.microsoft.com/office/drawing/2014/main" id="{4F3019D6-1A74-E248-8FF5-8614E449A887}"/>
              </a:ext>
            </a:extLst>
          </p:cNvPr>
          <p:cNvSpPr txBox="1"/>
          <p:nvPr/>
        </p:nvSpPr>
        <p:spPr>
          <a:xfrm>
            <a:off x="1101211" y="2381609"/>
            <a:ext cx="2836607" cy="2653034"/>
          </a:xfrm>
          <a:prstGeom prst="rect">
            <a:avLst/>
          </a:prstGeom>
          <a:noFill/>
        </p:spPr>
        <p:txBody>
          <a:bodyPr wrap="square" rtlCol="0">
            <a:spAutoFit/>
          </a:bodyPr>
          <a:lstStyle/>
          <a:p>
            <a:pPr>
              <a:lnSpc>
                <a:spcPct val="130000"/>
              </a:lnSpc>
            </a:pPr>
            <a:r>
              <a:rPr lang="en-US" sz="1600" b="1" dirty="0">
                <a:solidFill>
                  <a:schemeClr val="tx1">
                    <a:lumMod val="65000"/>
                    <a:lumOff val="35000"/>
                  </a:schemeClr>
                </a:solidFill>
                <a:latin typeface="Helvetica" pitchFamily="2" charset="0"/>
              </a:rPr>
              <a:t>L’immunothérapie est maintenant le traitement de </a:t>
            </a:r>
            <a:r>
              <a:rPr lang="en-US" sz="1600" b="1" dirty="0" err="1">
                <a:solidFill>
                  <a:schemeClr val="tx1">
                    <a:lumMod val="65000"/>
                    <a:lumOff val="35000"/>
                  </a:schemeClr>
                </a:solidFill>
                <a:latin typeface="Helvetica" pitchFamily="2" charset="0"/>
              </a:rPr>
              <a:t>nombreux</a:t>
            </a:r>
            <a:r>
              <a:rPr lang="en-US" sz="1600" b="1" dirty="0">
                <a:solidFill>
                  <a:schemeClr val="tx1">
                    <a:lumMod val="65000"/>
                    <a:lumOff val="35000"/>
                  </a:schemeClr>
                </a:solidFill>
                <a:latin typeface="Helvetica" pitchFamily="2" charset="0"/>
              </a:rPr>
              <a:t> cancers métastatiques : </a:t>
            </a:r>
            <a:r>
              <a:rPr lang="en-US" sz="1600" dirty="0">
                <a:solidFill>
                  <a:schemeClr val="tx1">
                    <a:lumMod val="65000"/>
                    <a:lumOff val="35000"/>
                  </a:schemeClr>
                </a:solidFill>
                <a:latin typeface="Helvetica" pitchFamily="2" charset="0"/>
              </a:rPr>
              <a:t>poumon, rein…</a:t>
            </a:r>
          </a:p>
          <a:p>
            <a:pPr>
              <a:lnSpc>
                <a:spcPct val="130000"/>
              </a:lnSpc>
            </a:pPr>
            <a:r>
              <a:rPr lang="en-US" sz="1600" dirty="0">
                <a:solidFill>
                  <a:schemeClr val="tx1">
                    <a:lumMod val="65000"/>
                    <a:lumOff val="35000"/>
                  </a:schemeClr>
                </a:solidFill>
                <a:latin typeface="Helvetica" pitchFamily="2" charset="0"/>
              </a:rPr>
              <a:t>Sa prescription est devenue très large.</a:t>
            </a:r>
          </a:p>
          <a:p>
            <a:pPr>
              <a:lnSpc>
                <a:spcPct val="130000"/>
              </a:lnSpc>
            </a:pPr>
            <a:endParaRPr lang="en-US" sz="1600" dirty="0">
              <a:solidFill>
                <a:schemeClr val="tx1">
                  <a:lumMod val="65000"/>
                  <a:lumOff val="35000"/>
                </a:schemeClr>
              </a:solidFill>
              <a:latin typeface="Helvetica" pitchFamily="2" charset="0"/>
            </a:endParaRPr>
          </a:p>
        </p:txBody>
      </p:sp>
      <p:pic>
        <p:nvPicPr>
          <p:cNvPr id="11" name="Image 10">
            <a:extLst>
              <a:ext uri="{FF2B5EF4-FFF2-40B4-BE49-F238E27FC236}">
                <a16:creationId xmlns:a16="http://schemas.microsoft.com/office/drawing/2014/main" id="{5BA2D56F-65EF-F34F-AB0E-BFC15DF53977}"/>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4681751" y="1271857"/>
            <a:ext cx="7793225" cy="3827347"/>
          </a:xfrm>
          <a:prstGeom prst="rect">
            <a:avLst/>
          </a:prstGeom>
        </p:spPr>
      </p:pic>
    </p:spTree>
    <p:extLst>
      <p:ext uri="{BB962C8B-B14F-4D97-AF65-F5344CB8AC3E}">
        <p14:creationId xmlns:p14="http://schemas.microsoft.com/office/powerpoint/2010/main" val="2040149946"/>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750" fill="hold"/>
                                        <p:tgtEl>
                                          <p:spTgt spid="14"/>
                                        </p:tgtEl>
                                        <p:attrNameLst>
                                          <p:attrName>ppt_x</p:attrName>
                                        </p:attrNameLst>
                                      </p:cBhvr>
                                      <p:tavLst>
                                        <p:tav tm="0">
                                          <p:val>
                                            <p:strVal val="#ppt_x"/>
                                          </p:val>
                                        </p:tav>
                                        <p:tav tm="100000">
                                          <p:val>
                                            <p:strVal val="#ppt_x"/>
                                          </p:val>
                                        </p:tav>
                                      </p:tavLst>
                                    </p:anim>
                                    <p:anim calcmode="lin" valueType="num">
                                      <p:cBhvr additive="base">
                                        <p:cTn id="8" dur="750" fill="hold"/>
                                        <p:tgtEl>
                                          <p:spTgt spid="14"/>
                                        </p:tgtEl>
                                        <p:attrNameLst>
                                          <p:attrName>ppt_y</p:attrName>
                                        </p:attrNameLst>
                                      </p:cBhvr>
                                      <p:tavLst>
                                        <p:tav tm="0">
                                          <p:val>
                                            <p:strVal val="1+#ppt_h/2"/>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75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750"/>
                                        <p:tgtEl>
                                          <p:spTgt spid="10"/>
                                        </p:tgtEl>
                                      </p:cBhvr>
                                    </p:animEffect>
                                  </p:childTnLst>
                                </p:cTn>
                              </p:par>
                              <p:par>
                                <p:cTn id="16" presetID="2" presetClass="entr" presetSubtype="4" decel="5000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 calcmode="lin" valueType="num">
                                      <p:cBhvr additive="base">
                                        <p:cTn id="18" dur="750" fill="hold"/>
                                        <p:tgtEl>
                                          <p:spTgt spid="11"/>
                                        </p:tgtEl>
                                        <p:attrNameLst>
                                          <p:attrName>ppt_x</p:attrName>
                                        </p:attrNameLst>
                                      </p:cBhvr>
                                      <p:tavLst>
                                        <p:tav tm="0">
                                          <p:val>
                                            <p:strVal val="#ppt_x"/>
                                          </p:val>
                                        </p:tav>
                                        <p:tav tm="100000">
                                          <p:val>
                                            <p:strVal val="#ppt_x"/>
                                          </p:val>
                                        </p:tav>
                                      </p:tavLst>
                                    </p:anim>
                                    <p:anim calcmode="lin" valueType="num">
                                      <p:cBhvr additive="base">
                                        <p:cTn id="19" dur="75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80174272-D19C-DD49-804E-6551CCC57048}"/>
              </a:ext>
            </a:extLst>
          </p:cNvPr>
          <p:cNvSpPr/>
          <p:nvPr/>
        </p:nvSpPr>
        <p:spPr>
          <a:xfrm>
            <a:off x="4598958" y="1085384"/>
            <a:ext cx="7593041" cy="4200294"/>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5" name="TextBox 4">
            <a:extLst>
              <a:ext uri="{FF2B5EF4-FFF2-40B4-BE49-F238E27FC236}">
                <a16:creationId xmlns:a16="http://schemas.microsoft.com/office/drawing/2014/main" id="{78547B86-81DE-4682-9183-B40F3147F4B7}"/>
              </a:ext>
            </a:extLst>
          </p:cNvPr>
          <p:cNvSpPr txBox="1"/>
          <p:nvPr/>
        </p:nvSpPr>
        <p:spPr>
          <a:xfrm>
            <a:off x="485819" y="1601827"/>
            <a:ext cx="3699470" cy="4093428"/>
          </a:xfrm>
          <a:prstGeom prst="rect">
            <a:avLst/>
          </a:prstGeom>
          <a:noFill/>
        </p:spPr>
        <p:txBody>
          <a:bodyPr wrap="square" rtlCol="0">
            <a:spAutoFit/>
          </a:bodyPr>
          <a:lstStyle/>
          <a:p>
            <a:r>
              <a:rPr lang="en-US" sz="2600" dirty="0" err="1">
                <a:solidFill>
                  <a:schemeClr val="tx1">
                    <a:lumMod val="65000"/>
                    <a:lumOff val="35000"/>
                  </a:schemeClr>
                </a:solidFill>
                <a:latin typeface="Trebuchet MS" panose="020B0703020202090204" pitchFamily="34" charset="0"/>
              </a:rPr>
              <a:t>Ciblent</a:t>
            </a:r>
            <a:r>
              <a:rPr lang="en-US" sz="2600" dirty="0">
                <a:solidFill>
                  <a:schemeClr val="tx1">
                    <a:lumMod val="65000"/>
                    <a:lumOff val="35000"/>
                  </a:schemeClr>
                </a:solidFill>
                <a:latin typeface="Trebuchet MS" panose="020B0703020202090204" pitchFamily="34" charset="0"/>
              </a:rPr>
              <a:t> les </a:t>
            </a:r>
            <a:r>
              <a:rPr lang="en-US" sz="2600" b="1" dirty="0">
                <a:solidFill>
                  <a:schemeClr val="tx1">
                    <a:lumMod val="65000"/>
                    <a:lumOff val="35000"/>
                  </a:schemeClr>
                </a:solidFill>
                <a:latin typeface="Trebuchet MS" panose="020B0703020202090204" pitchFamily="34" charset="0"/>
              </a:rPr>
              <a:t>mutations</a:t>
            </a:r>
            <a:endParaRPr lang="en-US" sz="2600" dirty="0">
              <a:solidFill>
                <a:schemeClr val="tx1">
                  <a:lumMod val="65000"/>
                  <a:lumOff val="35000"/>
                </a:schemeClr>
              </a:solidFill>
              <a:latin typeface="Trebuchet MS" panose="020B0703020202090204" pitchFamily="34" charset="0"/>
            </a:endParaRPr>
          </a:p>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a:t>
            </a:r>
          </a:p>
          <a:p>
            <a:r>
              <a:rPr lang="en-US" sz="2600" dirty="0">
                <a:solidFill>
                  <a:schemeClr val="tx1">
                    <a:lumMod val="65000"/>
                    <a:lumOff val="35000"/>
                  </a:schemeClr>
                </a:solidFill>
                <a:latin typeface="Trebuchet MS" panose="020B0703020202090204" pitchFamily="34" charset="0"/>
              </a:rPr>
              <a:t>la </a:t>
            </a:r>
            <a:r>
              <a:rPr lang="en-US" sz="2600" b="1" dirty="0">
                <a:solidFill>
                  <a:schemeClr val="tx1">
                    <a:lumMod val="65000"/>
                    <a:lumOff val="35000"/>
                  </a:schemeClr>
                </a:solidFill>
                <a:latin typeface="Trebuchet MS" panose="020B0703020202090204" pitchFamily="34" charset="0"/>
              </a:rPr>
              <a:t>carte </a:t>
            </a:r>
            <a:r>
              <a:rPr lang="en-US" sz="2600" b="1" dirty="0" err="1">
                <a:solidFill>
                  <a:schemeClr val="tx1">
                    <a:lumMod val="65000"/>
                    <a:lumOff val="35000"/>
                  </a:schemeClr>
                </a:solidFill>
                <a:latin typeface="Trebuchet MS" panose="020B0703020202090204" pitchFamily="34" charset="0"/>
              </a:rPr>
              <a:t>d’identité</a:t>
            </a:r>
            <a:r>
              <a:rPr lang="en-US" sz="2600" b="1" dirty="0">
                <a:solidFill>
                  <a:schemeClr val="tx1">
                    <a:lumMod val="65000"/>
                    <a:lumOff val="35000"/>
                  </a:schemeClr>
                </a:solidFill>
                <a:latin typeface="Trebuchet MS" panose="020B0703020202090204" pitchFamily="34" charset="0"/>
              </a:rPr>
              <a:t> </a:t>
            </a:r>
            <a:r>
              <a:rPr lang="en-US" sz="2600" b="1" dirty="0" err="1">
                <a:solidFill>
                  <a:schemeClr val="tx1">
                    <a:lumMod val="65000"/>
                    <a:lumOff val="35000"/>
                  </a:schemeClr>
                </a:solidFill>
                <a:latin typeface="Trebuchet MS" panose="020B0703020202090204" pitchFamily="34" charset="0"/>
              </a:rPr>
              <a:t>moléculaire</a:t>
            </a:r>
            <a:r>
              <a:rPr lang="en-US" sz="2600" b="1" dirty="0">
                <a:solidFill>
                  <a:schemeClr val="tx1">
                    <a:lumMod val="65000"/>
                    <a:lumOff val="35000"/>
                  </a:schemeClr>
                </a:solidFill>
                <a:latin typeface="Trebuchet MS" panose="020B0703020202090204" pitchFamily="34" charset="0"/>
              </a:rPr>
              <a:t> </a:t>
            </a:r>
            <a:r>
              <a:rPr lang="en-US" sz="2600" dirty="0">
                <a:solidFill>
                  <a:schemeClr val="tx1">
                    <a:lumMod val="65000"/>
                    <a:lumOff val="35000"/>
                  </a:schemeClr>
                </a:solidFill>
                <a:latin typeface="Trebuchet MS" panose="020B0703020202090204" pitchFamily="34" charset="0"/>
              </a:rPr>
              <a:t>du </a:t>
            </a:r>
            <a:r>
              <a:rPr lang="en-US" sz="2600" dirty="0" err="1">
                <a:solidFill>
                  <a:schemeClr val="tx1">
                    <a:lumMod val="65000"/>
                    <a:lumOff val="35000"/>
                  </a:schemeClr>
                </a:solidFill>
                <a:latin typeface="Trebuchet MS" panose="020B0703020202090204" pitchFamily="34" charset="0"/>
              </a:rPr>
              <a:t>mélanome</a:t>
            </a:r>
            <a:endParaRPr lang="en-US" sz="2600" dirty="0">
              <a:solidFill>
                <a:schemeClr val="tx1">
                  <a:lumMod val="65000"/>
                  <a:lumOff val="35000"/>
                </a:schemeClr>
              </a:solidFill>
              <a:latin typeface="Trebuchet MS" panose="020B0703020202090204" pitchFamily="34" charset="0"/>
            </a:endParaRPr>
          </a:p>
          <a:p>
            <a:endParaRPr lang="en-US" sz="2600" dirty="0">
              <a:solidFill>
                <a:schemeClr val="tx1">
                  <a:lumMod val="65000"/>
                  <a:lumOff val="35000"/>
                </a:schemeClr>
              </a:solidFill>
              <a:latin typeface="Trebuchet MS" panose="020B0703020202090204" pitchFamily="34" charset="0"/>
            </a:endParaRPr>
          </a:p>
          <a:p>
            <a:endParaRPr lang="en-US" sz="2600" dirty="0">
              <a:solidFill>
                <a:schemeClr val="tx1">
                  <a:lumMod val="65000"/>
                  <a:lumOff val="35000"/>
                </a:schemeClr>
              </a:solidFill>
              <a:latin typeface="Trebuchet MS" panose="020B0703020202090204" pitchFamily="34" charset="0"/>
            </a:endParaRPr>
          </a:p>
          <a:p>
            <a:r>
              <a:rPr lang="en-US" sz="2600" dirty="0">
                <a:solidFill>
                  <a:schemeClr val="tx1">
                    <a:lumMod val="65000"/>
                    <a:lumOff val="35000"/>
                  </a:schemeClr>
                </a:solidFill>
                <a:latin typeface="Trebuchet MS" panose="020B0703020202090204" pitchFamily="34" charset="0"/>
              </a:rPr>
              <a:t>La mutation </a:t>
            </a:r>
            <a:r>
              <a:rPr lang="en-US" sz="2600" dirty="0" err="1">
                <a:solidFill>
                  <a:schemeClr val="tx1">
                    <a:lumMod val="65000"/>
                    <a:lumOff val="35000"/>
                  </a:schemeClr>
                </a:solidFill>
                <a:latin typeface="Trebuchet MS" panose="020B0703020202090204" pitchFamily="34" charset="0"/>
              </a:rPr>
              <a:t>centrale</a:t>
            </a:r>
            <a:r>
              <a:rPr lang="en-US" sz="2600" dirty="0">
                <a:solidFill>
                  <a:schemeClr val="tx1">
                    <a:lumMod val="65000"/>
                    <a:lumOff val="35000"/>
                  </a:schemeClr>
                </a:solidFill>
                <a:latin typeface="Trebuchet MS" panose="020B0703020202090204" pitchFamily="34" charset="0"/>
              </a:rPr>
              <a:t> </a:t>
            </a:r>
            <a:r>
              <a:rPr lang="en-US" sz="2600" dirty="0" err="1">
                <a:solidFill>
                  <a:schemeClr val="tx1">
                    <a:lumMod val="65000"/>
                    <a:lumOff val="35000"/>
                  </a:schemeClr>
                </a:solidFill>
                <a:latin typeface="Trebuchet MS" panose="020B0703020202090204" pitchFamily="34" charset="0"/>
              </a:rPr>
              <a:t>est</a:t>
            </a:r>
            <a:r>
              <a:rPr lang="en-US" sz="2600" dirty="0">
                <a:solidFill>
                  <a:schemeClr val="tx1">
                    <a:lumMod val="65000"/>
                    <a:lumOff val="35000"/>
                  </a:schemeClr>
                </a:solidFill>
                <a:latin typeface="Trebuchet MS" panose="020B0703020202090204" pitchFamily="34" charset="0"/>
              </a:rPr>
              <a:t> </a:t>
            </a:r>
            <a:r>
              <a:rPr lang="en-US" sz="2600" b="1" dirty="0">
                <a:solidFill>
                  <a:schemeClr val="tx1">
                    <a:lumMod val="65000"/>
                    <a:lumOff val="35000"/>
                  </a:schemeClr>
                </a:solidFill>
                <a:latin typeface="Trebuchet MS" panose="020B0703020202090204" pitchFamily="34" charset="0"/>
              </a:rPr>
              <a:t>BRAF   </a:t>
            </a:r>
          </a:p>
          <a:p>
            <a:endParaRPr lang="en-US" sz="2600" dirty="0">
              <a:solidFill>
                <a:schemeClr val="tx1">
                  <a:lumMod val="65000"/>
                  <a:lumOff val="35000"/>
                </a:schemeClr>
              </a:solidFill>
              <a:latin typeface="Trebuchet MS" panose="020B0703020202090204" pitchFamily="34" charset="0"/>
            </a:endParaRPr>
          </a:p>
        </p:txBody>
      </p:sp>
      <p:pic>
        <p:nvPicPr>
          <p:cNvPr id="13" name="Image 12">
            <a:extLst>
              <a:ext uri="{FF2B5EF4-FFF2-40B4-BE49-F238E27FC236}">
                <a16:creationId xmlns:a16="http://schemas.microsoft.com/office/drawing/2014/main" id="{C6224A2A-CE8F-2C4B-9649-23E255E606DE}"/>
              </a:ext>
            </a:extLst>
          </p:cNvPr>
          <p:cNvPicPr>
            <a:picLocks noChangeAspect="1"/>
          </p:cNvPicPr>
          <p:nvPr/>
        </p:nvPicPr>
        <p:blipFill>
          <a:blip r:embed="rId2"/>
          <a:stretch>
            <a:fillRect/>
          </a:stretch>
        </p:blipFill>
        <p:spPr>
          <a:xfrm>
            <a:off x="1903648" y="-1608053"/>
            <a:ext cx="12983659" cy="7303308"/>
          </a:xfrm>
          <a:prstGeom prst="rect">
            <a:avLst/>
          </a:prstGeom>
        </p:spPr>
      </p:pic>
      <p:grpSp>
        <p:nvGrpSpPr>
          <p:cNvPr id="15" name="Groupe 14">
            <a:extLst>
              <a:ext uri="{FF2B5EF4-FFF2-40B4-BE49-F238E27FC236}">
                <a16:creationId xmlns:a16="http://schemas.microsoft.com/office/drawing/2014/main" id="{A0D82300-D778-5245-A23F-755FD3FED50B}"/>
              </a:ext>
            </a:extLst>
          </p:cNvPr>
          <p:cNvGrpSpPr/>
          <p:nvPr/>
        </p:nvGrpSpPr>
        <p:grpSpPr>
          <a:xfrm>
            <a:off x="-14250" y="6306255"/>
            <a:ext cx="11604250" cy="369332"/>
            <a:chOff x="-14250" y="6306255"/>
            <a:chExt cx="11604250" cy="369332"/>
          </a:xfrm>
        </p:grpSpPr>
        <p:cxnSp>
          <p:nvCxnSpPr>
            <p:cNvPr id="16" name="Connecteur droit 15">
              <a:extLst>
                <a:ext uri="{FF2B5EF4-FFF2-40B4-BE49-F238E27FC236}">
                  <a16:creationId xmlns:a16="http://schemas.microsoft.com/office/drawing/2014/main" id="{99DA4096-5F7D-C34D-9F3A-368E870EB6B4}"/>
                </a:ext>
              </a:extLst>
            </p:cNvPr>
            <p:cNvCxnSpPr>
              <a:cxnSpLocks/>
            </p:cNvCxnSpPr>
            <p:nvPr/>
          </p:nvCxnSpPr>
          <p:spPr>
            <a:xfrm flipH="1">
              <a:off x="-14250" y="6507678"/>
              <a:ext cx="8080299"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17" name="TextBox 3">
              <a:extLst>
                <a:ext uri="{FF2B5EF4-FFF2-40B4-BE49-F238E27FC236}">
                  <a16:creationId xmlns:a16="http://schemas.microsoft.com/office/drawing/2014/main" id="{B8A83F1F-D24A-E64D-8D57-43D933849D74}"/>
                </a:ext>
              </a:extLst>
            </p:cNvPr>
            <p:cNvSpPr txBox="1"/>
            <p:nvPr/>
          </p:nvSpPr>
          <p:spPr>
            <a:xfrm>
              <a:off x="7627434" y="6306255"/>
              <a:ext cx="3962566"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TRAITEMENT AU STADE AVANCÉ</a:t>
              </a:r>
            </a:p>
          </p:txBody>
        </p:sp>
      </p:grpSp>
      <p:sp>
        <p:nvSpPr>
          <p:cNvPr id="2" name="Rectangle 1"/>
          <p:cNvSpPr/>
          <p:nvPr/>
        </p:nvSpPr>
        <p:spPr>
          <a:xfrm>
            <a:off x="4025899" y="394256"/>
            <a:ext cx="3427541" cy="523220"/>
          </a:xfrm>
          <a:prstGeom prst="rect">
            <a:avLst/>
          </a:prstGeom>
        </p:spPr>
        <p:txBody>
          <a:bodyPr wrap="none">
            <a:spAutoFit/>
          </a:bodyPr>
          <a:lstStyle/>
          <a:p>
            <a:r>
              <a:rPr lang="en-US" sz="28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THERAPIES CIBLEES</a:t>
            </a:r>
          </a:p>
        </p:txBody>
      </p:sp>
    </p:spTree>
    <p:extLst>
      <p:ext uri="{BB962C8B-B14F-4D97-AF65-F5344CB8AC3E}">
        <p14:creationId xmlns:p14="http://schemas.microsoft.com/office/powerpoint/2010/main" val="2142210941"/>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4" decel="5000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 calcmode="lin" valueType="num">
                                      <p:cBhvr additive="base">
                                        <p:cTn id="15" dur="750" fill="hold"/>
                                        <p:tgtEl>
                                          <p:spTgt spid="13"/>
                                        </p:tgtEl>
                                        <p:attrNameLst>
                                          <p:attrName>ppt_x</p:attrName>
                                        </p:attrNameLst>
                                      </p:cBhvr>
                                      <p:tavLst>
                                        <p:tav tm="0">
                                          <p:val>
                                            <p:strVal val="#ppt_x"/>
                                          </p:val>
                                        </p:tav>
                                        <p:tav tm="100000">
                                          <p:val>
                                            <p:strVal val="#ppt_x"/>
                                          </p:val>
                                        </p:tav>
                                      </p:tavLst>
                                    </p:anim>
                                    <p:anim calcmode="lin" valueType="num">
                                      <p:cBhvr additive="base">
                                        <p:cTn id="16" dur="75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6D27201-42C9-A741-9D13-2A4DC8EF7C70}"/>
              </a:ext>
            </a:extLst>
          </p:cNvPr>
          <p:cNvSpPr/>
          <p:nvPr/>
        </p:nvSpPr>
        <p:spPr>
          <a:xfrm>
            <a:off x="7054644" y="3372891"/>
            <a:ext cx="4060722" cy="223245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0" name="Rectangle 9">
            <a:extLst>
              <a:ext uri="{FF2B5EF4-FFF2-40B4-BE49-F238E27FC236}">
                <a16:creationId xmlns:a16="http://schemas.microsoft.com/office/drawing/2014/main" id="{7B311813-3988-4B68-B6E6-BFD5DAE6E98B}"/>
              </a:ext>
            </a:extLst>
          </p:cNvPr>
          <p:cNvSpPr/>
          <p:nvPr/>
        </p:nvSpPr>
        <p:spPr>
          <a:xfrm>
            <a:off x="0" y="1219200"/>
            <a:ext cx="4984733" cy="4386146"/>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extBox 19">
            <a:extLst>
              <a:ext uri="{FF2B5EF4-FFF2-40B4-BE49-F238E27FC236}">
                <a16:creationId xmlns:a16="http://schemas.microsoft.com/office/drawing/2014/main" id="{7C01AC85-B41D-490F-8FE1-24F5387EF93D}"/>
              </a:ext>
            </a:extLst>
          </p:cNvPr>
          <p:cNvSpPr txBox="1"/>
          <p:nvPr/>
        </p:nvSpPr>
        <p:spPr>
          <a:xfrm>
            <a:off x="6966156" y="3446500"/>
            <a:ext cx="4213123" cy="1989455"/>
          </a:xfrm>
          <a:prstGeom prst="rect">
            <a:avLst/>
          </a:prstGeom>
          <a:noFill/>
        </p:spPr>
        <p:txBody>
          <a:bodyPr wrap="square" rtlCol="0">
            <a:spAutoFit/>
          </a:bodyPr>
          <a:lstStyle/>
          <a:p>
            <a:pPr algn="ctr">
              <a:lnSpc>
                <a:spcPct val="130000"/>
              </a:lnSpc>
            </a:pPr>
            <a:r>
              <a:rPr lang="en-US" sz="1600" b="1" dirty="0">
                <a:solidFill>
                  <a:schemeClr val="bg1"/>
                </a:solidFill>
                <a:latin typeface="Helvetica" pitchFamily="2" charset="0"/>
              </a:rPr>
              <a:t>Prise combinée ORALE </a:t>
            </a:r>
            <a:r>
              <a:rPr lang="en-US" sz="1600" dirty="0">
                <a:solidFill>
                  <a:schemeClr val="bg1"/>
                </a:solidFill>
                <a:latin typeface="Helvetica" pitchFamily="2" charset="0"/>
              </a:rPr>
              <a:t>(matin et soir)</a:t>
            </a:r>
            <a:br>
              <a:rPr lang="en-US" sz="1600" dirty="0">
                <a:solidFill>
                  <a:schemeClr val="bg1"/>
                </a:solidFill>
                <a:latin typeface="Helvetica" pitchFamily="2" charset="0"/>
              </a:rPr>
            </a:br>
            <a:r>
              <a:rPr lang="en-US" sz="1600" dirty="0">
                <a:solidFill>
                  <a:schemeClr val="bg1"/>
                </a:solidFill>
                <a:latin typeface="Helvetica" pitchFamily="2" charset="0"/>
              </a:rPr>
              <a:t>d’un </a:t>
            </a:r>
            <a:r>
              <a:rPr lang="en-US" sz="1600" b="1" dirty="0">
                <a:solidFill>
                  <a:schemeClr val="bg1"/>
                </a:solidFill>
                <a:latin typeface="Helvetica" pitchFamily="2" charset="0"/>
              </a:rPr>
              <a:t>anti-BRAF</a:t>
            </a:r>
          </a:p>
          <a:p>
            <a:pPr algn="ctr">
              <a:lnSpc>
                <a:spcPct val="130000"/>
              </a:lnSpc>
            </a:pPr>
            <a:r>
              <a:rPr lang="en-US" sz="1600" b="1" dirty="0">
                <a:solidFill>
                  <a:schemeClr val="bg1"/>
                </a:solidFill>
                <a:latin typeface="Helvetica" pitchFamily="2" charset="0"/>
              </a:rPr>
              <a:t>(</a:t>
            </a:r>
            <a:r>
              <a:rPr lang="en-US" sz="1600" dirty="0">
                <a:solidFill>
                  <a:schemeClr val="bg1"/>
                </a:solidFill>
                <a:latin typeface="Helvetica" pitchFamily="2" charset="0"/>
              </a:rPr>
              <a:t>dabrafenib ou vemurafenib ou encorafenib)</a:t>
            </a:r>
            <a:br>
              <a:rPr lang="en-US" sz="1600" dirty="0">
                <a:solidFill>
                  <a:schemeClr val="bg1"/>
                </a:solidFill>
                <a:latin typeface="Helvetica" pitchFamily="2" charset="0"/>
              </a:rPr>
            </a:br>
            <a:r>
              <a:rPr lang="en-US" sz="1600" b="1" dirty="0">
                <a:solidFill>
                  <a:schemeClr val="bg1"/>
                </a:solidFill>
                <a:latin typeface="Helvetica" pitchFamily="2" charset="0"/>
              </a:rPr>
              <a:t>+</a:t>
            </a:r>
            <a:br>
              <a:rPr lang="en-US" sz="1600" dirty="0">
                <a:solidFill>
                  <a:schemeClr val="bg1"/>
                </a:solidFill>
                <a:latin typeface="Helvetica" pitchFamily="2" charset="0"/>
              </a:rPr>
            </a:br>
            <a:r>
              <a:rPr lang="en-US" sz="1600" dirty="0">
                <a:solidFill>
                  <a:schemeClr val="bg1"/>
                </a:solidFill>
                <a:latin typeface="Helvetica" pitchFamily="2" charset="0"/>
              </a:rPr>
              <a:t>d’un </a:t>
            </a:r>
            <a:r>
              <a:rPr lang="en-US" sz="1600" b="1" dirty="0">
                <a:solidFill>
                  <a:schemeClr val="bg1"/>
                </a:solidFill>
                <a:latin typeface="Helvetica" pitchFamily="2" charset="0"/>
              </a:rPr>
              <a:t>anti-MEK</a:t>
            </a:r>
            <a:endParaRPr lang="en-US" sz="1600" dirty="0">
              <a:solidFill>
                <a:schemeClr val="bg1"/>
              </a:solidFill>
              <a:latin typeface="Helvetica" pitchFamily="2" charset="0"/>
            </a:endParaRPr>
          </a:p>
          <a:p>
            <a:pPr algn="ctr">
              <a:lnSpc>
                <a:spcPct val="130000"/>
              </a:lnSpc>
            </a:pPr>
            <a:r>
              <a:rPr lang="en-US" sz="1600" dirty="0">
                <a:solidFill>
                  <a:schemeClr val="bg1"/>
                </a:solidFill>
                <a:latin typeface="Helvetica" pitchFamily="2" charset="0"/>
              </a:rPr>
              <a:t>(trametinib ou cobimetinib ou binimetinib</a:t>
            </a:r>
            <a:r>
              <a:rPr lang="en-US" sz="1500" dirty="0">
                <a:solidFill>
                  <a:schemeClr val="bg1"/>
                </a:solidFill>
                <a:latin typeface="Helvetica" pitchFamily="2" charset="0"/>
              </a:rPr>
              <a:t>)</a:t>
            </a:r>
          </a:p>
        </p:txBody>
      </p:sp>
      <p:grpSp>
        <p:nvGrpSpPr>
          <p:cNvPr id="14" name="Groupe 13">
            <a:extLst>
              <a:ext uri="{FF2B5EF4-FFF2-40B4-BE49-F238E27FC236}">
                <a16:creationId xmlns:a16="http://schemas.microsoft.com/office/drawing/2014/main" id="{9169603D-6034-F347-B839-C17562A35C8C}"/>
              </a:ext>
            </a:extLst>
          </p:cNvPr>
          <p:cNvGrpSpPr/>
          <p:nvPr/>
        </p:nvGrpSpPr>
        <p:grpSpPr>
          <a:xfrm>
            <a:off x="7054644" y="2242901"/>
            <a:ext cx="4060725" cy="1139103"/>
            <a:chOff x="7054644" y="2242901"/>
            <a:chExt cx="4060725" cy="1139103"/>
          </a:xfrm>
        </p:grpSpPr>
        <p:sp>
          <p:nvSpPr>
            <p:cNvPr id="36" name="Rectangle 35">
              <a:extLst>
                <a:ext uri="{FF2B5EF4-FFF2-40B4-BE49-F238E27FC236}">
                  <a16:creationId xmlns:a16="http://schemas.microsoft.com/office/drawing/2014/main" id="{4DEFED44-39BD-6048-B382-B80CA62F9722}"/>
                </a:ext>
              </a:extLst>
            </p:cNvPr>
            <p:cNvSpPr/>
            <p:nvPr/>
          </p:nvSpPr>
          <p:spPr>
            <a:xfrm>
              <a:off x="7054644" y="2242901"/>
              <a:ext cx="4060722" cy="11391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TextBox 22">
              <a:extLst>
                <a:ext uri="{FF2B5EF4-FFF2-40B4-BE49-F238E27FC236}">
                  <a16:creationId xmlns:a16="http://schemas.microsoft.com/office/drawing/2014/main" id="{7FB4DCFD-8E8F-470A-A83F-CED2DA5AD211}"/>
                </a:ext>
              </a:extLst>
            </p:cNvPr>
            <p:cNvSpPr txBox="1"/>
            <p:nvPr/>
          </p:nvSpPr>
          <p:spPr>
            <a:xfrm>
              <a:off x="7107052" y="2413990"/>
              <a:ext cx="4008317" cy="830997"/>
            </a:xfrm>
            <a:prstGeom prst="rect">
              <a:avLst/>
            </a:prstGeom>
            <a:noFill/>
          </p:spPr>
          <p:txBody>
            <a:bodyPr wrap="square" rtlCol="0">
              <a:spAutoFit/>
            </a:bodyPr>
            <a:lstStyle/>
            <a:p>
              <a:pPr algn="ctr"/>
              <a:r>
                <a:rPr lang="en-US" sz="1600" dirty="0">
                  <a:solidFill>
                    <a:schemeClr val="bg1"/>
                  </a:solidFill>
                  <a:latin typeface="Helvetica" pitchFamily="2" charset="0"/>
                </a:rPr>
                <a:t>Uniquement en cas de présence</a:t>
              </a:r>
              <a:br>
                <a:rPr lang="en-US" sz="1600" b="1" dirty="0">
                  <a:solidFill>
                    <a:schemeClr val="bg1"/>
                  </a:solidFill>
                  <a:latin typeface="Helvetica" pitchFamily="2" charset="0"/>
                </a:rPr>
              </a:br>
              <a:r>
                <a:rPr lang="en-US" sz="1600" dirty="0">
                  <a:solidFill>
                    <a:schemeClr val="bg1"/>
                  </a:solidFill>
                  <a:latin typeface="Helvetica" pitchFamily="2" charset="0"/>
                </a:rPr>
                <a:t>de la </a:t>
              </a:r>
              <a:r>
                <a:rPr lang="en-US" sz="1600" b="1" dirty="0">
                  <a:solidFill>
                    <a:schemeClr val="bg1"/>
                  </a:solidFill>
                  <a:latin typeface="Helvetica" pitchFamily="2" charset="0"/>
                </a:rPr>
                <a:t>mutation BRAF V600</a:t>
              </a:r>
              <a:br>
                <a:rPr lang="en-US" sz="1600" b="1" dirty="0">
                  <a:solidFill>
                    <a:schemeClr val="bg1"/>
                  </a:solidFill>
                  <a:latin typeface="Helvetica" pitchFamily="2" charset="0"/>
                </a:rPr>
              </a:br>
              <a:r>
                <a:rPr lang="en-US" sz="1600" dirty="0">
                  <a:solidFill>
                    <a:schemeClr val="bg1"/>
                  </a:solidFill>
                  <a:latin typeface="Helvetica" pitchFamily="2" charset="0"/>
                </a:rPr>
                <a:t>(analyse moléculaire à partir de la tumeur)</a:t>
              </a:r>
              <a:endParaRPr lang="en-US" sz="1600" b="1" dirty="0">
                <a:solidFill>
                  <a:schemeClr val="bg1"/>
                </a:solidFill>
                <a:latin typeface="Helvetica" pitchFamily="2" charset="0"/>
              </a:endParaRPr>
            </a:p>
          </p:txBody>
        </p:sp>
      </p:grpSp>
      <p:pic>
        <p:nvPicPr>
          <p:cNvPr id="12" name="Espace réservé pour une image  11">
            <a:extLst>
              <a:ext uri="{FF2B5EF4-FFF2-40B4-BE49-F238E27FC236}">
                <a16:creationId xmlns:a16="http://schemas.microsoft.com/office/drawing/2014/main" id="{83427F93-DF48-3147-89E0-CE958DCCD344}"/>
              </a:ext>
            </a:extLst>
          </p:cNvPr>
          <p:cNvPicPr>
            <a:picLocks noGrp="1" noChangeAspect="1"/>
          </p:cNvPicPr>
          <p:nvPr>
            <p:ph type="pic" sz="quarter" idx="10"/>
          </p:nvPr>
        </p:nvPicPr>
        <p:blipFill rotWithShape="1">
          <a:blip r:embed="rId2" cstate="print">
            <a:extLst>
              <a:ext uri="{28A0092B-C50C-407E-A947-70E740481C1C}">
                <a14:useLocalDpi xmlns:a14="http://schemas.microsoft.com/office/drawing/2010/main" val="0"/>
              </a:ext>
            </a:extLst>
          </a:blip>
          <a:srcRect l="10896" r="7143" b="-3214"/>
          <a:stretch/>
        </p:blipFill>
        <p:spPr>
          <a:xfrm>
            <a:off x="1137062" y="788526"/>
            <a:ext cx="5010615" cy="5280947"/>
          </a:xfrm>
        </p:spPr>
      </p:pic>
      <p:grpSp>
        <p:nvGrpSpPr>
          <p:cNvPr id="13" name="Groupe 12">
            <a:extLst>
              <a:ext uri="{FF2B5EF4-FFF2-40B4-BE49-F238E27FC236}">
                <a16:creationId xmlns:a16="http://schemas.microsoft.com/office/drawing/2014/main" id="{4A1E9928-3B39-AE43-BBE5-7EBA1EAE15E1}"/>
              </a:ext>
            </a:extLst>
          </p:cNvPr>
          <p:cNvGrpSpPr/>
          <p:nvPr/>
        </p:nvGrpSpPr>
        <p:grpSpPr>
          <a:xfrm>
            <a:off x="7054645" y="1413540"/>
            <a:ext cx="3800167" cy="952411"/>
            <a:chOff x="7054645" y="1413540"/>
            <a:chExt cx="3800167" cy="952411"/>
          </a:xfrm>
        </p:grpSpPr>
        <p:sp>
          <p:nvSpPr>
            <p:cNvPr id="34" name="TextBox 33">
              <a:extLst>
                <a:ext uri="{FF2B5EF4-FFF2-40B4-BE49-F238E27FC236}">
                  <a16:creationId xmlns:a16="http://schemas.microsoft.com/office/drawing/2014/main" id="{D169C07C-0554-41BB-8930-394334085817}"/>
                </a:ext>
              </a:extLst>
            </p:cNvPr>
            <p:cNvSpPr txBox="1"/>
            <p:nvPr/>
          </p:nvSpPr>
          <p:spPr>
            <a:xfrm>
              <a:off x="7054645" y="1413540"/>
              <a:ext cx="3800167" cy="492443"/>
            </a:xfrm>
            <a:prstGeom prst="rect">
              <a:avLst/>
            </a:prstGeom>
            <a:noFill/>
          </p:spPr>
          <p:txBody>
            <a:bodyPr wrap="square" rtlCol="0">
              <a:spAutoFit/>
            </a:bodyPr>
            <a:lstStyle/>
            <a:p>
              <a:pPr algn="ctr"/>
              <a:r>
                <a:rPr lang="en-US" sz="2600" dirty="0">
                  <a:solidFill>
                    <a:schemeClr val="tx1">
                      <a:lumMod val="65000"/>
                      <a:lumOff val="35000"/>
                    </a:schemeClr>
                  </a:solidFill>
                  <a:latin typeface="+mj-lt"/>
                </a:rPr>
                <a:t>Les thérapies </a:t>
              </a:r>
              <a:r>
                <a:rPr lang="en-US" sz="2600" b="1" dirty="0">
                  <a:gradFill flip="none" rotWithShape="1">
                    <a:gsLst>
                      <a:gs pos="0">
                        <a:schemeClr val="accent1"/>
                      </a:gs>
                      <a:gs pos="100000">
                        <a:schemeClr val="accent1">
                          <a:lumMod val="75000"/>
                        </a:schemeClr>
                      </a:gs>
                    </a:gsLst>
                    <a:lin ang="0" scaled="1"/>
                    <a:tileRect/>
                  </a:gradFill>
                  <a:latin typeface="+mj-lt"/>
                </a:rPr>
                <a:t>ciblées</a:t>
              </a:r>
            </a:p>
          </p:txBody>
        </p:sp>
        <p:sp>
          <p:nvSpPr>
            <p:cNvPr id="6" name="Rectangle 5">
              <a:extLst>
                <a:ext uri="{FF2B5EF4-FFF2-40B4-BE49-F238E27FC236}">
                  <a16:creationId xmlns:a16="http://schemas.microsoft.com/office/drawing/2014/main" id="{B6789D2B-D7B8-2945-9322-22420E7AE58F}"/>
                </a:ext>
              </a:extLst>
            </p:cNvPr>
            <p:cNvSpPr/>
            <p:nvPr/>
          </p:nvSpPr>
          <p:spPr>
            <a:xfrm rot="2700000">
              <a:off x="8969026" y="2133995"/>
              <a:ext cx="231956" cy="23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38" name="Groupe 37">
            <a:extLst>
              <a:ext uri="{FF2B5EF4-FFF2-40B4-BE49-F238E27FC236}">
                <a16:creationId xmlns:a16="http://schemas.microsoft.com/office/drawing/2014/main" id="{20B1D011-D849-9746-9C51-2680CC785EE8}"/>
              </a:ext>
            </a:extLst>
          </p:cNvPr>
          <p:cNvGrpSpPr/>
          <p:nvPr/>
        </p:nvGrpSpPr>
        <p:grpSpPr>
          <a:xfrm>
            <a:off x="-14250" y="6306255"/>
            <a:ext cx="11604250" cy="369332"/>
            <a:chOff x="-14250" y="6306255"/>
            <a:chExt cx="11604250" cy="369332"/>
          </a:xfrm>
        </p:grpSpPr>
        <p:cxnSp>
          <p:nvCxnSpPr>
            <p:cNvPr id="39" name="Connecteur droit 38">
              <a:extLst>
                <a:ext uri="{FF2B5EF4-FFF2-40B4-BE49-F238E27FC236}">
                  <a16:creationId xmlns:a16="http://schemas.microsoft.com/office/drawing/2014/main" id="{657A4468-B5DC-464B-96E5-6FF39058264B}"/>
                </a:ext>
              </a:extLst>
            </p:cNvPr>
            <p:cNvCxnSpPr>
              <a:cxnSpLocks/>
            </p:cNvCxnSpPr>
            <p:nvPr/>
          </p:nvCxnSpPr>
          <p:spPr>
            <a:xfrm flipH="1">
              <a:off x="-14250" y="6507678"/>
              <a:ext cx="8080299"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40" name="TextBox 3">
              <a:extLst>
                <a:ext uri="{FF2B5EF4-FFF2-40B4-BE49-F238E27FC236}">
                  <a16:creationId xmlns:a16="http://schemas.microsoft.com/office/drawing/2014/main" id="{D2C8B83F-8B34-3342-A717-DB2A484C71E6}"/>
                </a:ext>
              </a:extLst>
            </p:cNvPr>
            <p:cNvSpPr txBox="1"/>
            <p:nvPr/>
          </p:nvSpPr>
          <p:spPr>
            <a:xfrm>
              <a:off x="7627434" y="6306255"/>
              <a:ext cx="3962566"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TRAITEMENT AU STADE AVANCÉ</a:t>
              </a:r>
            </a:p>
          </p:txBody>
        </p:sp>
      </p:grpSp>
      <p:sp>
        <p:nvSpPr>
          <p:cNvPr id="3" name="Rectangle 2">
            <a:extLst>
              <a:ext uri="{FF2B5EF4-FFF2-40B4-BE49-F238E27FC236}">
                <a16:creationId xmlns:a16="http://schemas.microsoft.com/office/drawing/2014/main" id="{E753096C-1111-6E46-82D2-ADC67B94FCB0}"/>
              </a:ext>
            </a:extLst>
          </p:cNvPr>
          <p:cNvSpPr/>
          <p:nvPr/>
        </p:nvSpPr>
        <p:spPr>
          <a:xfrm>
            <a:off x="3189179" y="3767223"/>
            <a:ext cx="906379" cy="448946"/>
          </a:xfrm>
          <a:prstGeom prst="rect">
            <a:avLst/>
          </a:prstGeom>
          <a:solidFill>
            <a:srgbClr val="DBD9D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950" dirty="0">
                <a:solidFill>
                  <a:schemeClr val="tx1"/>
                </a:solidFill>
                <a:latin typeface="Arial" panose="020B0604020202020204" pitchFamily="34" charset="0"/>
                <a:cs typeface="Arial" panose="020B0604020202020204" pitchFamily="34" charset="0"/>
              </a:rPr>
              <a:t>Binimetinib</a:t>
            </a:r>
            <a:br>
              <a:rPr lang="fr-FR" sz="950" dirty="0">
                <a:solidFill>
                  <a:schemeClr val="tx1"/>
                </a:solidFill>
                <a:latin typeface="Arial" panose="020B0604020202020204" pitchFamily="34" charset="0"/>
                <a:cs typeface="Arial" panose="020B0604020202020204" pitchFamily="34" charset="0"/>
              </a:rPr>
            </a:br>
            <a:r>
              <a:rPr lang="fr-FR" sz="950" dirty="0">
                <a:solidFill>
                  <a:schemeClr val="tx1"/>
                </a:solidFill>
                <a:latin typeface="Arial" panose="020B0604020202020204" pitchFamily="34" charset="0"/>
                <a:cs typeface="Arial" panose="020B0604020202020204" pitchFamily="34" charset="0"/>
              </a:rPr>
              <a:t>Trametinib</a:t>
            </a:r>
            <a:br>
              <a:rPr lang="fr-FR" sz="950" dirty="0">
                <a:solidFill>
                  <a:schemeClr val="tx1"/>
                </a:solidFill>
                <a:latin typeface="Arial" panose="020B0604020202020204" pitchFamily="34" charset="0"/>
                <a:cs typeface="Arial" panose="020B0604020202020204" pitchFamily="34" charset="0"/>
              </a:rPr>
            </a:br>
            <a:r>
              <a:rPr lang="fr-FR" sz="950" dirty="0">
                <a:solidFill>
                  <a:schemeClr val="tx1"/>
                </a:solidFill>
                <a:latin typeface="Arial" panose="020B0604020202020204" pitchFamily="34" charset="0"/>
                <a:cs typeface="Arial" panose="020B0604020202020204" pitchFamily="34" charset="0"/>
              </a:rPr>
              <a:t>Cobimetinib</a:t>
            </a:r>
          </a:p>
        </p:txBody>
      </p:sp>
    </p:spTree>
    <p:extLst>
      <p:ext uri="{BB962C8B-B14F-4D97-AF65-F5344CB8AC3E}">
        <p14:creationId xmlns:p14="http://schemas.microsoft.com/office/powerpoint/2010/main" val="1585555751"/>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decel="5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1" decel="100000" fill="hold" grpId="0" nodeType="withEffect">
                                  <p:stCondLst>
                                    <p:cond delay="50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250" fill="hold"/>
                                        <p:tgtEl>
                                          <p:spTgt spid="10"/>
                                        </p:tgtEl>
                                        <p:attrNameLst>
                                          <p:attrName>ppt_x</p:attrName>
                                        </p:attrNameLst>
                                      </p:cBhvr>
                                      <p:tavLst>
                                        <p:tav tm="0">
                                          <p:val>
                                            <p:strVal val="#ppt_x"/>
                                          </p:val>
                                        </p:tav>
                                        <p:tav tm="100000">
                                          <p:val>
                                            <p:strVal val="#ppt_x"/>
                                          </p:val>
                                        </p:tav>
                                      </p:tavLst>
                                    </p:anim>
                                    <p:anim calcmode="lin" valueType="num">
                                      <p:cBhvr additive="base">
                                        <p:cTn id="16" dur="1250" fill="hold"/>
                                        <p:tgtEl>
                                          <p:spTgt spid="10"/>
                                        </p:tgtEl>
                                        <p:attrNameLst>
                                          <p:attrName>ppt_y</p:attrName>
                                        </p:attrNameLst>
                                      </p:cBhvr>
                                      <p:tavLst>
                                        <p:tav tm="0">
                                          <p:val>
                                            <p:strVal val="0-#ppt_h/2"/>
                                          </p:val>
                                        </p:tav>
                                        <p:tav tm="100000">
                                          <p:val>
                                            <p:strVal val="#ppt_y"/>
                                          </p:val>
                                        </p:tav>
                                      </p:tavLst>
                                    </p:anim>
                                  </p:childTnLst>
                                </p:cTn>
                              </p:par>
                              <p:par>
                                <p:cTn id="17" presetID="22" presetClass="entr" presetSubtype="8" fill="hold" grpId="0" nodeType="withEffect">
                                  <p:stCondLst>
                                    <p:cond delay="200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750"/>
                                        <p:tgtEl>
                                          <p:spTgt spid="20"/>
                                        </p:tgtEl>
                                      </p:cBhvr>
                                    </p:animEffect>
                                  </p:childTnLst>
                                </p:cTn>
                              </p:par>
                              <p:par>
                                <p:cTn id="20" presetID="2" presetClass="entr" presetSubtype="4" decel="100000" fill="hold" grpId="0" nodeType="withEffect">
                                  <p:stCondLst>
                                    <p:cond delay="50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1250" fill="hold"/>
                                        <p:tgtEl>
                                          <p:spTgt spid="37"/>
                                        </p:tgtEl>
                                        <p:attrNameLst>
                                          <p:attrName>ppt_x</p:attrName>
                                        </p:attrNameLst>
                                      </p:cBhvr>
                                      <p:tavLst>
                                        <p:tav tm="0">
                                          <p:val>
                                            <p:strVal val="#ppt_x"/>
                                          </p:val>
                                        </p:tav>
                                        <p:tav tm="100000">
                                          <p:val>
                                            <p:strVal val="#ppt_x"/>
                                          </p:val>
                                        </p:tav>
                                      </p:tavLst>
                                    </p:anim>
                                    <p:anim calcmode="lin" valueType="num">
                                      <p:cBhvr additive="base">
                                        <p:cTn id="23" dur="125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10" grpId="0" animBg="1"/>
      <p:bldP spid="2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6D27201-42C9-A741-9D13-2A4DC8EF7C70}"/>
              </a:ext>
            </a:extLst>
          </p:cNvPr>
          <p:cNvSpPr/>
          <p:nvPr/>
        </p:nvSpPr>
        <p:spPr>
          <a:xfrm>
            <a:off x="936701" y="2688032"/>
            <a:ext cx="10178665" cy="33930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extBox 19">
            <a:extLst>
              <a:ext uri="{FF2B5EF4-FFF2-40B4-BE49-F238E27FC236}">
                <a16:creationId xmlns:a16="http://schemas.microsoft.com/office/drawing/2014/main" id="{7C01AC85-B41D-490F-8FE1-24F5387EF93D}"/>
              </a:ext>
            </a:extLst>
          </p:cNvPr>
          <p:cNvSpPr txBox="1"/>
          <p:nvPr/>
        </p:nvSpPr>
        <p:spPr>
          <a:xfrm>
            <a:off x="1359126" y="2779546"/>
            <a:ext cx="4525240" cy="3046988"/>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CA" sz="1600" dirty="0">
                <a:solidFill>
                  <a:schemeClr val="bg1"/>
                </a:solidFill>
                <a:latin typeface="Helvetica" charset="0"/>
                <a:ea typeface="Helvetica" charset="0"/>
                <a:cs typeface="Helvetica" charset="0"/>
              </a:rPr>
              <a:t>Mieux les reconnaitre pour mieux les traiter.</a:t>
            </a:r>
          </a:p>
          <a:p>
            <a:pPr marL="285750" lvl="0" indent="-285750">
              <a:lnSpc>
                <a:spcPct val="150000"/>
              </a:lnSpc>
              <a:buFont typeface="Arial" panose="020B0604020202020204" pitchFamily="34" charset="0"/>
              <a:buChar char="•"/>
              <a:defRPr/>
            </a:pPr>
            <a:r>
              <a:rPr lang="en-CA" sz="1600" dirty="0">
                <a:solidFill>
                  <a:schemeClr val="bg1"/>
                </a:solidFill>
                <a:latin typeface="Helvetica" charset="0"/>
                <a:ea typeface="Helvetica" charset="0"/>
                <a:cs typeface="Helvetica" charset="0"/>
              </a:rPr>
              <a:t>Importance de la </a:t>
            </a:r>
            <a:r>
              <a:rPr lang="en-CA" sz="1600" b="1" dirty="0" err="1">
                <a:solidFill>
                  <a:schemeClr val="bg1"/>
                </a:solidFill>
                <a:latin typeface="Helvetica" charset="0"/>
                <a:ea typeface="Helvetica" charset="0"/>
                <a:cs typeface="Helvetica" charset="0"/>
              </a:rPr>
              <a:t>prévention</a:t>
            </a:r>
            <a:r>
              <a:rPr lang="en-CA" sz="1600" dirty="0">
                <a:solidFill>
                  <a:schemeClr val="bg1"/>
                </a:solidFill>
                <a:latin typeface="Helvetica" charset="0"/>
                <a:ea typeface="Helvetica" charset="0"/>
                <a:cs typeface="Helvetica" charset="0"/>
              </a:rPr>
              <a:t> : hygiène </a:t>
            </a:r>
            <a:r>
              <a:rPr lang="fr-FR" sz="1600" dirty="0">
                <a:solidFill>
                  <a:schemeClr val="bg1"/>
                </a:solidFill>
                <a:latin typeface="Helvetica" charset="0"/>
                <a:ea typeface="Helvetica" charset="0"/>
                <a:cs typeface="Helvetica" charset="0"/>
              </a:rPr>
              <a:t>renforcée</a:t>
            </a:r>
            <a:r>
              <a:rPr lang="en-CA" sz="1600" dirty="0">
                <a:solidFill>
                  <a:schemeClr val="bg1"/>
                </a:solidFill>
                <a:latin typeface="Helvetica" charset="0"/>
                <a:ea typeface="Helvetica" charset="0"/>
                <a:cs typeface="Helvetica" charset="0"/>
              </a:rPr>
              <a:t>, soins corporels, chaussures </a:t>
            </a:r>
            <a:r>
              <a:rPr lang="fr-FR" sz="1600" dirty="0">
                <a:solidFill>
                  <a:schemeClr val="bg1"/>
                </a:solidFill>
                <a:latin typeface="Helvetica" charset="0"/>
                <a:ea typeface="Helvetica" charset="0"/>
                <a:cs typeface="Helvetica" charset="0"/>
              </a:rPr>
              <a:t>adaptées</a:t>
            </a:r>
            <a:r>
              <a:rPr lang="en-CA" sz="1600" dirty="0">
                <a:solidFill>
                  <a:schemeClr val="bg1"/>
                </a:solidFill>
                <a:latin typeface="Helvetica" charset="0"/>
                <a:ea typeface="Helvetica" charset="0"/>
                <a:cs typeface="Helvetica" charset="0"/>
              </a:rPr>
              <a:t>, prises de sang régulières.</a:t>
            </a:r>
          </a:p>
          <a:p>
            <a:pPr marL="285750" lvl="0" indent="-285750">
              <a:lnSpc>
                <a:spcPct val="150000"/>
              </a:lnSpc>
              <a:buFont typeface="Arial" panose="020B0604020202020204" pitchFamily="34" charset="0"/>
              <a:buChar char="•"/>
              <a:defRPr/>
            </a:pPr>
            <a:r>
              <a:rPr lang="en-CA" sz="1600" dirty="0">
                <a:solidFill>
                  <a:schemeClr val="bg1"/>
                </a:solidFill>
                <a:latin typeface="Helvetica" charset="0"/>
                <a:ea typeface="Helvetica" charset="0"/>
                <a:cs typeface="Helvetica" charset="0"/>
              </a:rPr>
              <a:t>De faible sévérité dans la plupart des cas, ils n’empêchent pas la poursuite du traitement à condition d’un traitement symptomatique adapté.</a:t>
            </a:r>
          </a:p>
        </p:txBody>
      </p:sp>
      <p:grpSp>
        <p:nvGrpSpPr>
          <p:cNvPr id="14" name="Groupe 13">
            <a:extLst>
              <a:ext uri="{FF2B5EF4-FFF2-40B4-BE49-F238E27FC236}">
                <a16:creationId xmlns:a16="http://schemas.microsoft.com/office/drawing/2014/main" id="{9169603D-6034-F347-B839-C17562A35C8C}"/>
              </a:ext>
            </a:extLst>
          </p:cNvPr>
          <p:cNvGrpSpPr/>
          <p:nvPr/>
        </p:nvGrpSpPr>
        <p:grpSpPr>
          <a:xfrm>
            <a:off x="936700" y="1558042"/>
            <a:ext cx="10178669" cy="1802646"/>
            <a:chOff x="7054644" y="2242901"/>
            <a:chExt cx="4060725" cy="1802646"/>
          </a:xfrm>
        </p:grpSpPr>
        <p:sp>
          <p:nvSpPr>
            <p:cNvPr id="36" name="Rectangle 35">
              <a:extLst>
                <a:ext uri="{FF2B5EF4-FFF2-40B4-BE49-F238E27FC236}">
                  <a16:creationId xmlns:a16="http://schemas.microsoft.com/office/drawing/2014/main" id="{4DEFED44-39BD-6048-B382-B80CA62F9722}"/>
                </a:ext>
              </a:extLst>
            </p:cNvPr>
            <p:cNvSpPr/>
            <p:nvPr/>
          </p:nvSpPr>
          <p:spPr>
            <a:xfrm>
              <a:off x="7054644" y="2242901"/>
              <a:ext cx="4060722" cy="113910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TextBox 22">
              <a:extLst>
                <a:ext uri="{FF2B5EF4-FFF2-40B4-BE49-F238E27FC236}">
                  <a16:creationId xmlns:a16="http://schemas.microsoft.com/office/drawing/2014/main" id="{7FB4DCFD-8E8F-470A-A83F-CED2DA5AD211}"/>
                </a:ext>
              </a:extLst>
            </p:cNvPr>
            <p:cNvSpPr txBox="1"/>
            <p:nvPr/>
          </p:nvSpPr>
          <p:spPr>
            <a:xfrm>
              <a:off x="7054644" y="2475887"/>
              <a:ext cx="4060725" cy="1569660"/>
            </a:xfrm>
            <a:prstGeom prst="rect">
              <a:avLst/>
            </a:prstGeom>
            <a:noFill/>
          </p:spPr>
          <p:txBody>
            <a:bodyPr wrap="square" rtlCol="0">
              <a:spAutoFit/>
            </a:bodyPr>
            <a:lstStyle/>
            <a:p>
              <a:pPr algn="ctr"/>
              <a:r>
                <a:rPr lang="en-US" sz="1600" b="1" dirty="0">
                  <a:solidFill>
                    <a:schemeClr val="bg1"/>
                  </a:solidFill>
                  <a:latin typeface="Helvetica" pitchFamily="2" charset="0"/>
                </a:rPr>
                <a:t>Seront gérés en fonction de </a:t>
              </a:r>
              <a:r>
                <a:rPr lang="en-US" sz="1600" b="1" dirty="0" err="1">
                  <a:solidFill>
                    <a:schemeClr val="bg1"/>
                  </a:solidFill>
                  <a:latin typeface="Helvetica" pitchFamily="2" charset="0"/>
                </a:rPr>
                <a:t>leur</a:t>
              </a:r>
              <a:r>
                <a:rPr lang="en-US" sz="1600" b="1" dirty="0">
                  <a:solidFill>
                    <a:schemeClr val="bg1"/>
                  </a:solidFill>
                  <a:latin typeface="Helvetica" pitchFamily="2" charset="0"/>
                </a:rPr>
                <a:t> grade de sévérité:</a:t>
              </a:r>
            </a:p>
            <a:p>
              <a:pPr algn="ctr"/>
              <a:endParaRPr lang="en-US" sz="1600" dirty="0">
                <a:solidFill>
                  <a:schemeClr val="bg1"/>
                </a:solidFill>
                <a:latin typeface="Helvetica" pitchFamily="2" charset="0"/>
              </a:endParaRPr>
            </a:p>
            <a:p>
              <a:pPr algn="ctr"/>
              <a:r>
                <a:rPr lang="en-US" sz="1600" dirty="0">
                  <a:solidFill>
                    <a:schemeClr val="bg1"/>
                  </a:solidFill>
                  <a:latin typeface="Helvetica" pitchFamily="2" charset="0"/>
                </a:rPr>
                <a:t>Urgence vitale?  Non </a:t>
              </a:r>
              <a:r>
                <a:rPr lang="en-US" sz="1600" dirty="0" err="1">
                  <a:solidFill>
                    <a:schemeClr val="bg1"/>
                  </a:solidFill>
                  <a:latin typeface="Helvetica" pitchFamily="2" charset="0"/>
                </a:rPr>
                <a:t>limitants</a:t>
              </a:r>
              <a:r>
                <a:rPr lang="en-US" sz="1600" dirty="0">
                  <a:solidFill>
                    <a:schemeClr val="bg1"/>
                  </a:solidFill>
                  <a:latin typeface="Helvetica" pitchFamily="2" charset="0"/>
                </a:rPr>
                <a:t>?  Impact sur la </a:t>
              </a:r>
              <a:r>
                <a:rPr lang="fr-FR" sz="1600" dirty="0">
                  <a:solidFill>
                    <a:schemeClr val="bg1"/>
                  </a:solidFill>
                  <a:latin typeface="Helvetica" pitchFamily="2" charset="0"/>
                </a:rPr>
                <a:t>qualité</a:t>
              </a:r>
              <a:r>
                <a:rPr lang="en-US" sz="1600" dirty="0">
                  <a:solidFill>
                    <a:schemeClr val="bg1"/>
                  </a:solidFill>
                  <a:latin typeface="Helvetica" pitchFamily="2" charset="0"/>
                </a:rPr>
                <a:t> de vie?</a:t>
              </a:r>
            </a:p>
            <a:p>
              <a:pPr algn="ctr"/>
              <a:endParaRPr lang="en-US" sz="1600" dirty="0">
                <a:solidFill>
                  <a:schemeClr val="bg1"/>
                </a:solidFill>
                <a:latin typeface="Helvetica" pitchFamily="2" charset="0"/>
              </a:endParaRPr>
            </a:p>
            <a:p>
              <a:pPr algn="ctr"/>
              <a:endParaRPr lang="en-US" sz="1600" dirty="0">
                <a:solidFill>
                  <a:schemeClr val="bg1"/>
                </a:solidFill>
                <a:latin typeface="Helvetica" pitchFamily="2" charset="0"/>
              </a:endParaRPr>
            </a:p>
            <a:p>
              <a:pPr algn="ctr"/>
              <a:endParaRPr lang="en-US" sz="1600" dirty="0">
                <a:solidFill>
                  <a:schemeClr val="bg1"/>
                </a:solidFill>
                <a:latin typeface="Helvetica" pitchFamily="2" charset="0"/>
              </a:endParaRPr>
            </a:p>
          </p:txBody>
        </p:sp>
      </p:grpSp>
      <p:grpSp>
        <p:nvGrpSpPr>
          <p:cNvPr id="13" name="Groupe 12">
            <a:extLst>
              <a:ext uri="{FF2B5EF4-FFF2-40B4-BE49-F238E27FC236}">
                <a16:creationId xmlns:a16="http://schemas.microsoft.com/office/drawing/2014/main" id="{4A1E9928-3B39-AE43-BBE5-7EBA1EAE15E1}"/>
              </a:ext>
            </a:extLst>
          </p:cNvPr>
          <p:cNvGrpSpPr/>
          <p:nvPr/>
        </p:nvGrpSpPr>
        <p:grpSpPr>
          <a:xfrm>
            <a:off x="936700" y="906188"/>
            <a:ext cx="10169915" cy="754399"/>
            <a:chOff x="936700" y="1413540"/>
            <a:chExt cx="10169915" cy="754399"/>
          </a:xfrm>
        </p:grpSpPr>
        <p:sp>
          <p:nvSpPr>
            <p:cNvPr id="6" name="Rectangle 5">
              <a:extLst>
                <a:ext uri="{FF2B5EF4-FFF2-40B4-BE49-F238E27FC236}">
                  <a16:creationId xmlns:a16="http://schemas.microsoft.com/office/drawing/2014/main" id="{B6789D2B-D7B8-2945-9322-22420E7AE58F}"/>
                </a:ext>
              </a:extLst>
            </p:cNvPr>
            <p:cNvSpPr/>
            <p:nvPr/>
          </p:nvSpPr>
          <p:spPr>
            <a:xfrm rot="2700000">
              <a:off x="5905679" y="1935983"/>
              <a:ext cx="231956" cy="23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TextBox 33">
              <a:extLst>
                <a:ext uri="{FF2B5EF4-FFF2-40B4-BE49-F238E27FC236}">
                  <a16:creationId xmlns:a16="http://schemas.microsoft.com/office/drawing/2014/main" id="{D169C07C-0554-41BB-8930-394334085817}"/>
                </a:ext>
              </a:extLst>
            </p:cNvPr>
            <p:cNvSpPr txBox="1"/>
            <p:nvPr/>
          </p:nvSpPr>
          <p:spPr>
            <a:xfrm>
              <a:off x="936700" y="1413540"/>
              <a:ext cx="10169915" cy="492443"/>
            </a:xfrm>
            <a:prstGeom prst="rect">
              <a:avLst/>
            </a:prstGeom>
            <a:noFill/>
          </p:spPr>
          <p:txBody>
            <a:bodyPr wrap="square" rtlCol="0">
              <a:spAutoFit/>
            </a:bodyPr>
            <a:lstStyle/>
            <a:p>
              <a:pPr algn="ctr"/>
              <a:r>
                <a:rPr lang="en-US" sz="2600" dirty="0">
                  <a:solidFill>
                    <a:schemeClr val="tx1">
                      <a:lumMod val="65000"/>
                      <a:lumOff val="35000"/>
                    </a:schemeClr>
                  </a:solidFill>
                  <a:latin typeface="Trebuchet MS" panose="020B0703020202090204" pitchFamily="34" charset="0"/>
                </a:rPr>
                <a:t>Effets secondaires : </a:t>
              </a:r>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généralités</a:t>
              </a:r>
            </a:p>
          </p:txBody>
        </p:sp>
      </p:grpSp>
      <p:grpSp>
        <p:nvGrpSpPr>
          <p:cNvPr id="38" name="Groupe 37">
            <a:extLst>
              <a:ext uri="{FF2B5EF4-FFF2-40B4-BE49-F238E27FC236}">
                <a16:creationId xmlns:a16="http://schemas.microsoft.com/office/drawing/2014/main" id="{20B1D011-D849-9746-9C51-2680CC785EE8}"/>
              </a:ext>
            </a:extLst>
          </p:cNvPr>
          <p:cNvGrpSpPr/>
          <p:nvPr/>
        </p:nvGrpSpPr>
        <p:grpSpPr>
          <a:xfrm>
            <a:off x="-14250" y="6306255"/>
            <a:ext cx="11604250" cy="369332"/>
            <a:chOff x="-14250" y="6306255"/>
            <a:chExt cx="11604250" cy="369332"/>
          </a:xfrm>
        </p:grpSpPr>
        <p:cxnSp>
          <p:nvCxnSpPr>
            <p:cNvPr id="39" name="Connecteur droit 38">
              <a:extLst>
                <a:ext uri="{FF2B5EF4-FFF2-40B4-BE49-F238E27FC236}">
                  <a16:creationId xmlns:a16="http://schemas.microsoft.com/office/drawing/2014/main" id="{657A4468-B5DC-464B-96E5-6FF39058264B}"/>
                </a:ext>
              </a:extLst>
            </p:cNvPr>
            <p:cNvCxnSpPr>
              <a:cxnSpLocks/>
            </p:cNvCxnSpPr>
            <p:nvPr/>
          </p:nvCxnSpPr>
          <p:spPr>
            <a:xfrm flipH="1">
              <a:off x="-14250" y="6507678"/>
              <a:ext cx="8080299"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40" name="TextBox 3">
              <a:extLst>
                <a:ext uri="{FF2B5EF4-FFF2-40B4-BE49-F238E27FC236}">
                  <a16:creationId xmlns:a16="http://schemas.microsoft.com/office/drawing/2014/main" id="{D2C8B83F-8B34-3342-A717-DB2A484C71E6}"/>
                </a:ext>
              </a:extLst>
            </p:cNvPr>
            <p:cNvSpPr txBox="1"/>
            <p:nvPr/>
          </p:nvSpPr>
          <p:spPr>
            <a:xfrm>
              <a:off x="7627434" y="6306255"/>
              <a:ext cx="3962566"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TRAITEMENT AU STADE AVANCÉ</a:t>
              </a:r>
            </a:p>
          </p:txBody>
        </p:sp>
      </p:grpSp>
      <p:sp>
        <p:nvSpPr>
          <p:cNvPr id="17" name="TextBox 19">
            <a:extLst>
              <a:ext uri="{FF2B5EF4-FFF2-40B4-BE49-F238E27FC236}">
                <a16:creationId xmlns:a16="http://schemas.microsoft.com/office/drawing/2014/main" id="{D474B4E2-1431-0F4E-84BB-7B1848443761}"/>
              </a:ext>
            </a:extLst>
          </p:cNvPr>
          <p:cNvSpPr txBox="1"/>
          <p:nvPr/>
        </p:nvSpPr>
        <p:spPr>
          <a:xfrm>
            <a:off x="6338321" y="2776166"/>
            <a:ext cx="4724050" cy="2677656"/>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fr-FR" sz="1600" dirty="0">
                <a:solidFill>
                  <a:schemeClr val="bg1"/>
                </a:solidFill>
                <a:latin typeface="Helvetica" charset="0"/>
                <a:ea typeface="Helvetica" charset="0"/>
                <a:cs typeface="Helvetica" charset="0"/>
              </a:rPr>
              <a:t>Peuvent</a:t>
            </a:r>
            <a:r>
              <a:rPr lang="en-CA" sz="1600" dirty="0">
                <a:solidFill>
                  <a:schemeClr val="bg1"/>
                </a:solidFill>
                <a:latin typeface="Helvetica" charset="0"/>
                <a:ea typeface="Helvetica" charset="0"/>
                <a:cs typeface="Helvetica" charset="0"/>
              </a:rPr>
              <a:t> nécessiter l’arrêt temporaire ou définitif</a:t>
            </a:r>
            <a:br>
              <a:rPr lang="en-CA" sz="1600" dirty="0">
                <a:solidFill>
                  <a:schemeClr val="bg1"/>
                </a:solidFill>
                <a:latin typeface="Helvetica" charset="0"/>
                <a:ea typeface="Helvetica" charset="0"/>
                <a:cs typeface="Helvetica" charset="0"/>
              </a:rPr>
            </a:br>
            <a:r>
              <a:rPr lang="en-CA" sz="1600" dirty="0">
                <a:solidFill>
                  <a:schemeClr val="bg1"/>
                </a:solidFill>
                <a:latin typeface="Helvetica" charset="0"/>
                <a:ea typeface="Helvetica" charset="0"/>
                <a:cs typeface="Helvetica" charset="0"/>
              </a:rPr>
              <a:t>du traitement, ou une adaptation de dose</a:t>
            </a:r>
          </a:p>
          <a:p>
            <a:pPr marL="285750" lvl="0" indent="-285750">
              <a:lnSpc>
                <a:spcPct val="150000"/>
              </a:lnSpc>
              <a:buFont typeface="Arial" panose="020B0604020202020204" pitchFamily="34" charset="0"/>
              <a:buChar char="•"/>
              <a:defRPr/>
            </a:pPr>
            <a:r>
              <a:rPr lang="en-CA" sz="1600" dirty="0">
                <a:solidFill>
                  <a:schemeClr val="bg1"/>
                </a:solidFill>
                <a:latin typeface="Helvetica" charset="0"/>
                <a:ea typeface="Helvetica" charset="0"/>
                <a:cs typeface="Helvetica" charset="0"/>
              </a:rPr>
              <a:t>Aide auprès des services: soins de support, </a:t>
            </a:r>
            <a:r>
              <a:rPr lang="en-CA" sz="1600" dirty="0" err="1">
                <a:solidFill>
                  <a:schemeClr val="bg1"/>
                </a:solidFill>
                <a:latin typeface="Helvetica" charset="0"/>
                <a:ea typeface="Helvetica" charset="0"/>
                <a:cs typeface="Helvetica" charset="0"/>
              </a:rPr>
              <a:t>infirmières</a:t>
            </a:r>
            <a:r>
              <a:rPr lang="en-CA" sz="1600" dirty="0">
                <a:solidFill>
                  <a:schemeClr val="bg1"/>
                </a:solidFill>
                <a:latin typeface="Helvetica" charset="0"/>
                <a:ea typeface="Helvetica" charset="0"/>
                <a:cs typeface="Helvetica" charset="0"/>
              </a:rPr>
              <a:t> </a:t>
            </a:r>
            <a:r>
              <a:rPr lang="en-CA" sz="1600" dirty="0" err="1">
                <a:solidFill>
                  <a:schemeClr val="bg1"/>
                </a:solidFill>
                <a:latin typeface="Helvetica" charset="0"/>
                <a:ea typeface="Helvetica" charset="0"/>
                <a:cs typeface="Helvetica" charset="0"/>
              </a:rPr>
              <a:t>dédiées</a:t>
            </a:r>
            <a:r>
              <a:rPr lang="en-CA" sz="1600" dirty="0">
                <a:solidFill>
                  <a:schemeClr val="bg1"/>
                </a:solidFill>
                <a:latin typeface="Helvetica" charset="0"/>
                <a:ea typeface="Helvetica" charset="0"/>
                <a:cs typeface="Helvetica" charset="0"/>
              </a:rPr>
              <a:t>, psychologues, socio-esthéticiennes, espaces associatifs.</a:t>
            </a:r>
          </a:p>
          <a:p>
            <a:pPr marL="285750" lvl="0" indent="-285750">
              <a:lnSpc>
                <a:spcPct val="150000"/>
              </a:lnSpc>
              <a:buFont typeface="Arial" panose="020B0604020202020204" pitchFamily="34" charset="0"/>
              <a:buChar char="•"/>
              <a:defRPr/>
            </a:pPr>
            <a:endParaRPr lang="en-CA" sz="16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3737731432"/>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decel="5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200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750"/>
                                        <p:tgtEl>
                                          <p:spTgt spid="20"/>
                                        </p:tgtEl>
                                      </p:cBhvr>
                                    </p:animEffect>
                                  </p:childTnLst>
                                </p:cTn>
                              </p:par>
                              <p:par>
                                <p:cTn id="16" presetID="2" presetClass="entr" presetSubtype="4" decel="100000" fill="hold" grpId="0" nodeType="withEffect">
                                  <p:stCondLst>
                                    <p:cond delay="50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250" fill="hold"/>
                                        <p:tgtEl>
                                          <p:spTgt spid="37"/>
                                        </p:tgtEl>
                                        <p:attrNameLst>
                                          <p:attrName>ppt_x</p:attrName>
                                        </p:attrNameLst>
                                      </p:cBhvr>
                                      <p:tavLst>
                                        <p:tav tm="0">
                                          <p:val>
                                            <p:strVal val="#ppt_x"/>
                                          </p:val>
                                        </p:tav>
                                        <p:tav tm="100000">
                                          <p:val>
                                            <p:strVal val="#ppt_x"/>
                                          </p:val>
                                        </p:tav>
                                      </p:tavLst>
                                    </p:anim>
                                    <p:anim calcmode="lin" valueType="num">
                                      <p:cBhvr additive="base">
                                        <p:cTn id="19" dur="1250" fill="hold"/>
                                        <p:tgtEl>
                                          <p:spTgt spid="37"/>
                                        </p:tgtEl>
                                        <p:attrNameLst>
                                          <p:attrName>ppt_y</p:attrName>
                                        </p:attrNameLst>
                                      </p:cBhvr>
                                      <p:tavLst>
                                        <p:tav tm="0">
                                          <p:val>
                                            <p:strVal val="1+#ppt_h/2"/>
                                          </p:val>
                                        </p:tav>
                                        <p:tav tm="100000">
                                          <p:val>
                                            <p:strVal val="#ppt_y"/>
                                          </p:val>
                                        </p:tav>
                                      </p:tavLst>
                                    </p:anim>
                                  </p:childTnLst>
                                </p:cTn>
                              </p:par>
                              <p:par>
                                <p:cTn id="20" presetID="22" presetClass="entr" presetSubtype="8" fill="hold" grpId="0" nodeType="withEffect">
                                  <p:stCondLst>
                                    <p:cond delay="200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0"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B6789D2B-D7B8-2945-9322-22420E7AE58F}"/>
              </a:ext>
            </a:extLst>
          </p:cNvPr>
          <p:cNvSpPr/>
          <p:nvPr/>
        </p:nvSpPr>
        <p:spPr>
          <a:xfrm rot="2700000">
            <a:off x="8969026" y="2133995"/>
            <a:ext cx="231956" cy="23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5" name="Rectangle 14">
            <a:extLst>
              <a:ext uri="{FF2B5EF4-FFF2-40B4-BE49-F238E27FC236}">
                <a16:creationId xmlns:a16="http://schemas.microsoft.com/office/drawing/2014/main" id="{16F79823-ECA2-574E-A25B-609E2EE60055}"/>
              </a:ext>
            </a:extLst>
          </p:cNvPr>
          <p:cNvSpPr/>
          <p:nvPr/>
        </p:nvSpPr>
        <p:spPr>
          <a:xfrm>
            <a:off x="516192" y="1672924"/>
            <a:ext cx="5565055" cy="390998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TextBox 19">
            <a:extLst>
              <a:ext uri="{FF2B5EF4-FFF2-40B4-BE49-F238E27FC236}">
                <a16:creationId xmlns:a16="http://schemas.microsoft.com/office/drawing/2014/main" id="{0FD772FC-1E57-194D-AAF7-CCBD572EB815}"/>
              </a:ext>
            </a:extLst>
          </p:cNvPr>
          <p:cNvSpPr txBox="1"/>
          <p:nvPr/>
        </p:nvSpPr>
        <p:spPr>
          <a:xfrm>
            <a:off x="368710" y="1854003"/>
            <a:ext cx="5727290" cy="3909981"/>
          </a:xfrm>
          <a:prstGeom prst="rect">
            <a:avLst/>
          </a:prstGeom>
          <a:noFill/>
        </p:spPr>
        <p:txBody>
          <a:bodyPr wrap="square" rtlCol="0">
            <a:spAutoFit/>
          </a:bodyPr>
          <a:lstStyle/>
          <a:p>
            <a:pPr algn="ctr">
              <a:lnSpc>
                <a:spcPct val="130000"/>
              </a:lnSpc>
            </a:pPr>
            <a:r>
              <a:rPr lang="en-US" sz="1600" dirty="0">
                <a:solidFill>
                  <a:schemeClr val="bg1"/>
                </a:solidFill>
                <a:latin typeface="Helvetica" pitchFamily="2" charset="0"/>
              </a:rPr>
              <a:t>Profil de </a:t>
            </a:r>
            <a:r>
              <a:rPr lang="en-US" sz="1600" b="1" dirty="0">
                <a:solidFill>
                  <a:schemeClr val="bg1"/>
                </a:solidFill>
                <a:latin typeface="Helvetica" pitchFamily="2" charset="0"/>
              </a:rPr>
              <a:t>tolérance très différent des chimiothérapies « conventionnelles »</a:t>
            </a:r>
          </a:p>
          <a:p>
            <a:pPr algn="ctr">
              <a:lnSpc>
                <a:spcPct val="130000"/>
              </a:lnSpc>
            </a:pPr>
            <a:r>
              <a:rPr lang="en-US" sz="1600" b="1" dirty="0">
                <a:solidFill>
                  <a:schemeClr val="bg1"/>
                </a:solidFill>
                <a:latin typeface="Helvetica" pitchFamily="2" charset="0"/>
              </a:rPr>
              <a:t>L’adaptation de la dose </a:t>
            </a:r>
            <a:r>
              <a:rPr lang="en-US" sz="1600" dirty="0">
                <a:solidFill>
                  <a:schemeClr val="bg1"/>
                </a:solidFill>
                <a:latin typeface="Helvetica" pitchFamily="2" charset="0"/>
              </a:rPr>
              <a:t>permet souvent</a:t>
            </a:r>
            <a:br>
              <a:rPr lang="en-US" sz="1600" dirty="0">
                <a:solidFill>
                  <a:schemeClr val="bg1"/>
                </a:solidFill>
                <a:latin typeface="Helvetica" pitchFamily="2" charset="0"/>
              </a:rPr>
            </a:br>
            <a:r>
              <a:rPr lang="en-US" sz="1600" dirty="0">
                <a:solidFill>
                  <a:schemeClr val="bg1"/>
                </a:solidFill>
                <a:latin typeface="Helvetica" pitchFamily="2" charset="0"/>
              </a:rPr>
              <a:t>une meilleure tolerance</a:t>
            </a:r>
          </a:p>
          <a:p>
            <a:pPr algn="ctr">
              <a:lnSpc>
                <a:spcPct val="130000"/>
              </a:lnSpc>
            </a:pPr>
            <a:endParaRPr lang="en-US" sz="1600" dirty="0">
              <a:solidFill>
                <a:schemeClr val="bg1"/>
              </a:solidFill>
              <a:latin typeface="Helvetica" pitchFamily="2" charset="0"/>
            </a:endParaRPr>
          </a:p>
          <a:p>
            <a:pPr algn="ctr">
              <a:lnSpc>
                <a:spcPct val="130000"/>
              </a:lnSpc>
            </a:pPr>
            <a:r>
              <a:rPr lang="en-US" sz="1600" dirty="0">
                <a:solidFill>
                  <a:schemeClr val="bg1"/>
                </a:solidFill>
                <a:latin typeface="Helvetica" pitchFamily="2" charset="0"/>
              </a:rPr>
              <a:t>Fatigue, fièvre, photosensibilité, éruption cutanée, « syndrome mains pieds », douleurs articulaires, diarrhée, anomalies cardiaques, troubles visuels…</a:t>
            </a:r>
          </a:p>
          <a:p>
            <a:pPr algn="ctr">
              <a:lnSpc>
                <a:spcPct val="130000"/>
              </a:lnSpc>
            </a:pPr>
            <a:endParaRPr lang="en-US" sz="1600" dirty="0">
              <a:solidFill>
                <a:schemeClr val="bg1"/>
              </a:solidFill>
              <a:latin typeface="Helvetica" pitchFamily="2" charset="0"/>
            </a:endParaRPr>
          </a:p>
          <a:p>
            <a:pPr algn="ctr">
              <a:lnSpc>
                <a:spcPct val="130000"/>
              </a:lnSpc>
            </a:pPr>
            <a:r>
              <a:rPr lang="en-US" sz="1600" dirty="0">
                <a:solidFill>
                  <a:schemeClr val="bg1"/>
                </a:solidFill>
                <a:latin typeface="Helvetica" pitchFamily="2" charset="0"/>
              </a:rPr>
              <a:t>Importance de la prévention et des soins</a:t>
            </a:r>
            <a:br>
              <a:rPr lang="en-US" sz="1600" dirty="0">
                <a:solidFill>
                  <a:schemeClr val="bg1"/>
                </a:solidFill>
                <a:latin typeface="Helvetica" pitchFamily="2" charset="0"/>
              </a:rPr>
            </a:br>
            <a:r>
              <a:rPr lang="en-US" sz="1600" dirty="0">
                <a:solidFill>
                  <a:schemeClr val="bg1"/>
                </a:solidFill>
                <a:latin typeface="Helvetica" pitchFamily="2" charset="0"/>
              </a:rPr>
              <a:t>de support : infirmière d’annonce, socio </a:t>
            </a:r>
            <a:r>
              <a:rPr lang="en-US" sz="1600" dirty="0" err="1">
                <a:solidFill>
                  <a:schemeClr val="bg1"/>
                </a:solidFill>
                <a:latin typeface="Helvetica" pitchFamily="2" charset="0"/>
              </a:rPr>
              <a:t>esthétique</a:t>
            </a:r>
            <a:r>
              <a:rPr lang="en-US" sz="1600" dirty="0">
                <a:solidFill>
                  <a:schemeClr val="bg1"/>
                </a:solidFill>
                <a:latin typeface="Helvetica" pitchFamily="2" charset="0"/>
              </a:rPr>
              <a:t>, etc...</a:t>
            </a:r>
          </a:p>
          <a:p>
            <a:pPr algn="ctr">
              <a:lnSpc>
                <a:spcPct val="130000"/>
              </a:lnSpc>
            </a:pPr>
            <a:endParaRPr lang="en-US" sz="1600" dirty="0">
              <a:solidFill>
                <a:schemeClr val="bg1"/>
              </a:solidFill>
              <a:latin typeface="Helvetica" pitchFamily="2" charset="0"/>
            </a:endParaRPr>
          </a:p>
        </p:txBody>
      </p:sp>
      <p:grpSp>
        <p:nvGrpSpPr>
          <p:cNvPr id="21" name="Groupe 20">
            <a:extLst>
              <a:ext uri="{FF2B5EF4-FFF2-40B4-BE49-F238E27FC236}">
                <a16:creationId xmlns:a16="http://schemas.microsoft.com/office/drawing/2014/main" id="{78FA6F03-066B-4F43-9ABA-D8ADEA2D08EA}"/>
              </a:ext>
            </a:extLst>
          </p:cNvPr>
          <p:cNvGrpSpPr/>
          <p:nvPr/>
        </p:nvGrpSpPr>
        <p:grpSpPr>
          <a:xfrm>
            <a:off x="924409" y="1123033"/>
            <a:ext cx="5016676" cy="653434"/>
            <a:chOff x="6907162" y="1442701"/>
            <a:chExt cx="5016676" cy="653434"/>
          </a:xfrm>
        </p:grpSpPr>
        <p:sp>
          <p:nvSpPr>
            <p:cNvPr id="22" name="TextBox 33">
              <a:extLst>
                <a:ext uri="{FF2B5EF4-FFF2-40B4-BE49-F238E27FC236}">
                  <a16:creationId xmlns:a16="http://schemas.microsoft.com/office/drawing/2014/main" id="{B9A4D517-83D0-3B47-8641-40F52A199BF8}"/>
                </a:ext>
              </a:extLst>
            </p:cNvPr>
            <p:cNvSpPr txBox="1"/>
            <p:nvPr/>
          </p:nvSpPr>
          <p:spPr>
            <a:xfrm>
              <a:off x="6907162" y="1442701"/>
              <a:ext cx="5016676" cy="461665"/>
            </a:xfrm>
            <a:prstGeom prst="rect">
              <a:avLst/>
            </a:prstGeom>
            <a:noFill/>
          </p:spPr>
          <p:txBody>
            <a:bodyPr wrap="square" rtlCol="0">
              <a:spAutoFit/>
            </a:bodyPr>
            <a:lstStyle/>
            <a:p>
              <a:pPr algn="ctr"/>
              <a:r>
                <a:rPr lang="en-US" sz="2400" dirty="0">
                  <a:solidFill>
                    <a:schemeClr val="tx1">
                      <a:lumMod val="65000"/>
                      <a:lumOff val="35000"/>
                    </a:schemeClr>
                  </a:solidFill>
                  <a:latin typeface="+mj-lt"/>
                </a:rPr>
                <a:t>Les thérapies </a:t>
              </a:r>
              <a:r>
                <a:rPr lang="en-US" sz="2400" b="1" dirty="0">
                  <a:gradFill flip="none" rotWithShape="1">
                    <a:gsLst>
                      <a:gs pos="0">
                        <a:schemeClr val="accent1"/>
                      </a:gs>
                      <a:gs pos="100000">
                        <a:schemeClr val="accent1">
                          <a:lumMod val="75000"/>
                        </a:schemeClr>
                      </a:gs>
                    </a:gsLst>
                    <a:lin ang="0" scaled="1"/>
                    <a:tileRect/>
                  </a:gradFill>
                  <a:latin typeface="+mj-lt"/>
                </a:rPr>
                <a:t>ciblées orales</a:t>
              </a:r>
            </a:p>
          </p:txBody>
        </p:sp>
        <p:sp>
          <p:nvSpPr>
            <p:cNvPr id="24" name="Rectangle 23">
              <a:extLst>
                <a:ext uri="{FF2B5EF4-FFF2-40B4-BE49-F238E27FC236}">
                  <a16:creationId xmlns:a16="http://schemas.microsoft.com/office/drawing/2014/main" id="{805588FA-5DA6-D644-B9B5-39F49348380A}"/>
                </a:ext>
              </a:extLst>
            </p:cNvPr>
            <p:cNvSpPr/>
            <p:nvPr/>
          </p:nvSpPr>
          <p:spPr>
            <a:xfrm rot="2700000">
              <a:off x="9271325" y="1864179"/>
              <a:ext cx="231956" cy="23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4" name="Groupe 3">
            <a:extLst>
              <a:ext uri="{FF2B5EF4-FFF2-40B4-BE49-F238E27FC236}">
                <a16:creationId xmlns:a16="http://schemas.microsoft.com/office/drawing/2014/main" id="{080BE4C9-590E-824A-83A0-03B9B7435DAC}"/>
              </a:ext>
            </a:extLst>
          </p:cNvPr>
          <p:cNvGrpSpPr/>
          <p:nvPr/>
        </p:nvGrpSpPr>
        <p:grpSpPr>
          <a:xfrm>
            <a:off x="6095997" y="1093871"/>
            <a:ext cx="6102629" cy="4488961"/>
            <a:chOff x="6095997" y="1413539"/>
            <a:chExt cx="6102629" cy="4488961"/>
          </a:xfrm>
        </p:grpSpPr>
        <p:pic>
          <p:nvPicPr>
            <p:cNvPr id="25" name="Image 24">
              <a:extLst>
                <a:ext uri="{FF2B5EF4-FFF2-40B4-BE49-F238E27FC236}">
                  <a16:creationId xmlns:a16="http://schemas.microsoft.com/office/drawing/2014/main" id="{8A4D763E-428F-BE47-B78A-DE5FE978F6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25058"/>
            <a:stretch/>
          </p:blipFill>
          <p:spPr>
            <a:xfrm>
              <a:off x="6095997" y="1414928"/>
              <a:ext cx="3369683" cy="4487572"/>
            </a:xfrm>
            <a:prstGeom prst="rect">
              <a:avLst/>
            </a:prstGeom>
          </p:spPr>
        </p:pic>
        <p:pic>
          <p:nvPicPr>
            <p:cNvPr id="26" name="image46.jpeg">
              <a:extLst>
                <a:ext uri="{FF2B5EF4-FFF2-40B4-BE49-F238E27FC236}">
                  <a16:creationId xmlns:a16="http://schemas.microsoft.com/office/drawing/2014/main" id="{861E35FC-B475-D64A-A0BB-9C78A08C6C37}"/>
                </a:ext>
              </a:extLst>
            </p:cNvPr>
            <p:cNvPicPr/>
            <p:nvPr/>
          </p:nvPicPr>
          <p:blipFill rotWithShape="1">
            <a:blip r:embed="rId3"/>
            <a:srcRect l="10220" r="44579"/>
            <a:stretch/>
          </p:blipFill>
          <p:spPr>
            <a:xfrm>
              <a:off x="9472306" y="1413539"/>
              <a:ext cx="2726320" cy="4488960"/>
            </a:xfrm>
            <a:prstGeom prst="rect">
              <a:avLst/>
            </a:prstGeom>
            <a:ln w="12700">
              <a:miter lim="400000"/>
            </a:ln>
          </p:spPr>
        </p:pic>
      </p:grpSp>
      <p:grpSp>
        <p:nvGrpSpPr>
          <p:cNvPr id="27" name="Groupe 26">
            <a:extLst>
              <a:ext uri="{FF2B5EF4-FFF2-40B4-BE49-F238E27FC236}">
                <a16:creationId xmlns:a16="http://schemas.microsoft.com/office/drawing/2014/main" id="{E2710FF3-E241-664E-82D8-7F7E3C07FBE5}"/>
              </a:ext>
            </a:extLst>
          </p:cNvPr>
          <p:cNvGrpSpPr/>
          <p:nvPr/>
        </p:nvGrpSpPr>
        <p:grpSpPr>
          <a:xfrm>
            <a:off x="-14250" y="6306255"/>
            <a:ext cx="11604250" cy="369332"/>
            <a:chOff x="-14250" y="6306255"/>
            <a:chExt cx="11604250" cy="369332"/>
          </a:xfrm>
        </p:grpSpPr>
        <p:cxnSp>
          <p:nvCxnSpPr>
            <p:cNvPr id="28" name="Connecteur droit 27">
              <a:extLst>
                <a:ext uri="{FF2B5EF4-FFF2-40B4-BE49-F238E27FC236}">
                  <a16:creationId xmlns:a16="http://schemas.microsoft.com/office/drawing/2014/main" id="{CA2F86CB-049C-D644-87CF-7C27B6194CD4}"/>
                </a:ext>
              </a:extLst>
            </p:cNvPr>
            <p:cNvCxnSpPr>
              <a:cxnSpLocks/>
            </p:cNvCxnSpPr>
            <p:nvPr/>
          </p:nvCxnSpPr>
          <p:spPr>
            <a:xfrm flipH="1">
              <a:off x="-14250" y="6507678"/>
              <a:ext cx="8080299"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29" name="TextBox 3">
              <a:extLst>
                <a:ext uri="{FF2B5EF4-FFF2-40B4-BE49-F238E27FC236}">
                  <a16:creationId xmlns:a16="http://schemas.microsoft.com/office/drawing/2014/main" id="{1B276C53-9326-184A-860C-CF04465AFF0C}"/>
                </a:ext>
              </a:extLst>
            </p:cNvPr>
            <p:cNvSpPr txBox="1"/>
            <p:nvPr/>
          </p:nvSpPr>
          <p:spPr>
            <a:xfrm>
              <a:off x="7627434" y="6306255"/>
              <a:ext cx="3962566"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TRAITEMENT AU STADE AVANCÉ</a:t>
              </a:r>
            </a:p>
          </p:txBody>
        </p:sp>
      </p:grpSp>
    </p:spTree>
    <p:extLst>
      <p:ext uri="{BB962C8B-B14F-4D97-AF65-F5344CB8AC3E}">
        <p14:creationId xmlns:p14="http://schemas.microsoft.com/office/powerpoint/2010/main" val="2365326397"/>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750" fill="hold"/>
                                        <p:tgtEl>
                                          <p:spTgt spid="21"/>
                                        </p:tgtEl>
                                        <p:attrNameLst>
                                          <p:attrName>ppt_x</p:attrName>
                                        </p:attrNameLst>
                                      </p:cBhvr>
                                      <p:tavLst>
                                        <p:tav tm="0">
                                          <p:val>
                                            <p:strVal val="#ppt_x"/>
                                          </p:val>
                                        </p:tav>
                                        <p:tav tm="100000">
                                          <p:val>
                                            <p:strVal val="#ppt_x"/>
                                          </p:val>
                                        </p:tav>
                                      </p:tavLst>
                                    </p:anim>
                                    <p:anim calcmode="lin" valueType="num">
                                      <p:cBhvr additive="base">
                                        <p:cTn id="8" dur="750" fill="hold"/>
                                        <p:tgtEl>
                                          <p:spTgt spid="21"/>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200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750"/>
                                        <p:tgtEl>
                                          <p:spTgt spid="16"/>
                                        </p:tgtEl>
                                      </p:cBhvr>
                                    </p:animEffect>
                                  </p:childTnLst>
                                </p:cTn>
                              </p:par>
                              <p:par>
                                <p:cTn id="12" presetID="2" presetClass="entr" presetSubtype="4" decel="100000" fill="hold" grpId="0" nodeType="withEffect">
                                  <p:stCondLst>
                                    <p:cond delay="500"/>
                                  </p:stCondLst>
                                  <p:childTnLst>
                                    <p:set>
                                      <p:cBhvr>
                                        <p:cTn id="13" dur="1" fill="hold">
                                          <p:stCondLst>
                                            <p:cond delay="0"/>
                                          </p:stCondLst>
                                        </p:cTn>
                                        <p:tgtEl>
                                          <p:spTgt spid="15"/>
                                        </p:tgtEl>
                                        <p:attrNameLst>
                                          <p:attrName>style.visibility</p:attrName>
                                        </p:attrNameLst>
                                      </p:cBhvr>
                                      <p:to>
                                        <p:strVal val="visible"/>
                                      </p:to>
                                    </p:set>
                                    <p:anim calcmode="lin" valueType="num">
                                      <p:cBhvr additive="base">
                                        <p:cTn id="14" dur="1250" fill="hold"/>
                                        <p:tgtEl>
                                          <p:spTgt spid="15"/>
                                        </p:tgtEl>
                                        <p:attrNameLst>
                                          <p:attrName>ppt_x</p:attrName>
                                        </p:attrNameLst>
                                      </p:cBhvr>
                                      <p:tavLst>
                                        <p:tav tm="0">
                                          <p:val>
                                            <p:strVal val="#ppt_x"/>
                                          </p:val>
                                        </p:tav>
                                        <p:tav tm="100000">
                                          <p:val>
                                            <p:strVal val="#ppt_x"/>
                                          </p:val>
                                        </p:tav>
                                      </p:tavLst>
                                    </p:anim>
                                    <p:anim calcmode="lin" valueType="num">
                                      <p:cBhvr additive="base">
                                        <p:cTn id="15" dur="1250" fill="hold"/>
                                        <p:tgtEl>
                                          <p:spTgt spid="15"/>
                                        </p:tgtEl>
                                        <p:attrNameLst>
                                          <p:attrName>ppt_y</p:attrName>
                                        </p:attrNameLst>
                                      </p:cBhvr>
                                      <p:tavLst>
                                        <p:tav tm="0">
                                          <p:val>
                                            <p:strVal val="1+#ppt_h/2"/>
                                          </p:val>
                                        </p:tav>
                                        <p:tav tm="100000">
                                          <p:val>
                                            <p:strVal val="#ppt_y"/>
                                          </p:val>
                                        </p:tav>
                                      </p:tavLst>
                                    </p:anim>
                                  </p:childTnLst>
                                </p:cTn>
                              </p:par>
                              <p:par>
                                <p:cTn id="16" presetID="2" presetClass="entr" presetSubtype="4" decel="50000" fill="hold" nodeType="withEffect">
                                  <p:stCondLst>
                                    <p:cond delay="100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750" fill="hold"/>
                                        <p:tgtEl>
                                          <p:spTgt spid="4"/>
                                        </p:tgtEl>
                                        <p:attrNameLst>
                                          <p:attrName>ppt_x</p:attrName>
                                        </p:attrNameLst>
                                      </p:cBhvr>
                                      <p:tavLst>
                                        <p:tav tm="0">
                                          <p:val>
                                            <p:strVal val="#ppt_x"/>
                                          </p:val>
                                        </p:tav>
                                        <p:tav tm="100000">
                                          <p:val>
                                            <p:strVal val="#ppt_x"/>
                                          </p:val>
                                        </p:tav>
                                      </p:tavLst>
                                    </p:anim>
                                    <p:anim calcmode="lin" valueType="num">
                                      <p:cBhvr additive="base">
                                        <p:cTn id="19" dur="7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Isosceles Triangle 12">
            <a:extLst>
              <a:ext uri="{FF2B5EF4-FFF2-40B4-BE49-F238E27FC236}">
                <a16:creationId xmlns:a16="http://schemas.microsoft.com/office/drawing/2014/main" id="{5F507F1F-523F-467A-B1FD-4C1300557156}"/>
              </a:ext>
            </a:extLst>
          </p:cNvPr>
          <p:cNvSpPr/>
          <p:nvPr/>
        </p:nvSpPr>
        <p:spPr>
          <a:xfrm>
            <a:off x="9974580" y="5181600"/>
            <a:ext cx="2217420" cy="1676400"/>
          </a:xfrm>
          <a:prstGeom prst="triangle">
            <a:avLst>
              <a:gd name="adj" fmla="val 100000"/>
            </a:avLst>
          </a:prstGeom>
          <a:solidFill>
            <a:srgbClr val="B8E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1AAB746-0CA8-4253-B3C1-DB38729551B0}"/>
              </a:ext>
            </a:extLst>
          </p:cNvPr>
          <p:cNvSpPr txBox="1"/>
          <p:nvPr/>
        </p:nvSpPr>
        <p:spPr>
          <a:xfrm>
            <a:off x="1101212" y="1764175"/>
            <a:ext cx="4112055" cy="892552"/>
          </a:xfrm>
          <a:prstGeom prst="rect">
            <a:avLst/>
          </a:prstGeom>
          <a:noFill/>
        </p:spPr>
        <p:txBody>
          <a:bodyPr wrap="square" rtlCol="0">
            <a:spAutoFit/>
          </a:bodyPr>
          <a:lstStyle/>
          <a:p>
            <a:r>
              <a:rPr lang="en-US" sz="2600" dirty="0">
                <a:solidFill>
                  <a:schemeClr val="tx1">
                    <a:lumMod val="65000"/>
                    <a:lumOff val="35000"/>
                  </a:schemeClr>
                </a:solidFill>
                <a:latin typeface="Trebuchet MS" panose="020B0703020202090204" pitchFamily="34" charset="0"/>
              </a:rPr>
              <a:t>Les cellules cancéreuses sont issues de </a:t>
            </a:r>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MUTATIONS</a:t>
            </a:r>
          </a:p>
        </p:txBody>
      </p:sp>
      <p:sp>
        <p:nvSpPr>
          <p:cNvPr id="16" name="TextBox 15">
            <a:extLst>
              <a:ext uri="{FF2B5EF4-FFF2-40B4-BE49-F238E27FC236}">
                <a16:creationId xmlns:a16="http://schemas.microsoft.com/office/drawing/2014/main" id="{B4675939-17D9-4FCE-9BE5-58C4F385ECBF}"/>
              </a:ext>
            </a:extLst>
          </p:cNvPr>
          <p:cNvSpPr txBox="1"/>
          <p:nvPr/>
        </p:nvSpPr>
        <p:spPr>
          <a:xfrm>
            <a:off x="1101212" y="3038060"/>
            <a:ext cx="4112055" cy="2627129"/>
          </a:xfrm>
          <a:prstGeom prst="rect">
            <a:avLst/>
          </a:prstGeom>
          <a:noFill/>
        </p:spPr>
        <p:txBody>
          <a:bodyPr wrap="square" rtlCol="0">
            <a:spAutoFit/>
          </a:bodyPr>
          <a:lstStyle/>
          <a:p>
            <a:pPr>
              <a:lnSpc>
                <a:spcPct val="130000"/>
              </a:lnSpc>
            </a:pPr>
            <a:r>
              <a:rPr lang="en-US" sz="1600" b="1" dirty="0">
                <a:solidFill>
                  <a:schemeClr val="tx1">
                    <a:lumMod val="65000"/>
                    <a:lumOff val="35000"/>
                  </a:schemeClr>
                </a:solidFill>
              </a:rPr>
              <a:t>Leur prolifération :</a:t>
            </a:r>
          </a:p>
          <a:p>
            <a:pPr>
              <a:lnSpc>
                <a:spcPct val="130000"/>
              </a:lnSpc>
            </a:pPr>
            <a:endParaRPr lang="en-US" sz="1600" dirty="0">
              <a:solidFill>
                <a:schemeClr val="tx1">
                  <a:lumMod val="65000"/>
                  <a:lumOff val="35000"/>
                </a:schemeClr>
              </a:solidFill>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Compromet la fonction de l’organe atteint.</a:t>
            </a: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Impacte la survie.</a:t>
            </a:r>
          </a:p>
          <a:p>
            <a:pPr>
              <a:lnSpc>
                <a:spcPct val="130000"/>
              </a:lnSpc>
            </a:pPr>
            <a:endParaRPr lang="en-US" sz="1600" dirty="0">
              <a:solidFill>
                <a:schemeClr val="tx1">
                  <a:lumMod val="65000"/>
                  <a:lumOff val="35000"/>
                </a:schemeClr>
              </a:solidFill>
            </a:endParaRPr>
          </a:p>
          <a:p>
            <a:pPr>
              <a:lnSpc>
                <a:spcPct val="130000"/>
              </a:lnSpc>
            </a:pPr>
            <a:r>
              <a:rPr lang="en-US" sz="1600" dirty="0">
                <a:solidFill>
                  <a:schemeClr val="tx1">
                    <a:lumMod val="65000"/>
                    <a:lumOff val="35000"/>
                  </a:schemeClr>
                </a:solidFill>
              </a:rPr>
              <a:t>Leur </a:t>
            </a:r>
            <a:r>
              <a:rPr lang="en-US" sz="1600" dirty="0" err="1">
                <a:solidFill>
                  <a:schemeClr val="tx1">
                    <a:lumMod val="65000"/>
                    <a:lumOff val="35000"/>
                  </a:schemeClr>
                </a:solidFill>
              </a:rPr>
              <a:t>dissémination</a:t>
            </a:r>
            <a:r>
              <a:rPr lang="en-US" sz="1600" dirty="0">
                <a:solidFill>
                  <a:schemeClr val="tx1">
                    <a:lumMod val="65000"/>
                    <a:lumOff val="35000"/>
                  </a:schemeClr>
                </a:solidFill>
              </a:rPr>
              <a:t> entraîne la formation de </a:t>
            </a:r>
            <a:r>
              <a:rPr lang="en-US" sz="1600" dirty="0" err="1">
                <a:solidFill>
                  <a:schemeClr val="tx1">
                    <a:lumMod val="65000"/>
                    <a:lumOff val="35000"/>
                  </a:schemeClr>
                </a:solidFill>
              </a:rPr>
              <a:t>métastases</a:t>
            </a:r>
            <a:r>
              <a:rPr lang="en-US" sz="1600" dirty="0">
                <a:solidFill>
                  <a:schemeClr val="tx1">
                    <a:lumMod val="65000"/>
                    <a:lumOff val="35000"/>
                  </a:schemeClr>
                </a:solidFill>
              </a:rPr>
              <a:t>.</a:t>
            </a:r>
          </a:p>
          <a:p>
            <a:pPr>
              <a:lnSpc>
                <a:spcPct val="130000"/>
              </a:lnSpc>
            </a:pPr>
            <a:endParaRPr lang="en-US" sz="1600" dirty="0">
              <a:solidFill>
                <a:schemeClr val="tx1">
                  <a:lumMod val="65000"/>
                  <a:lumOff val="35000"/>
                </a:schemeClr>
              </a:solidFill>
            </a:endParaRPr>
          </a:p>
        </p:txBody>
      </p:sp>
      <p:sp>
        <p:nvSpPr>
          <p:cNvPr id="4" name="Picture Placeholder 3">
            <a:extLst>
              <a:ext uri="{FF2B5EF4-FFF2-40B4-BE49-F238E27FC236}">
                <a16:creationId xmlns:a16="http://schemas.microsoft.com/office/drawing/2014/main" id="{1373EEC1-0AC6-426E-8419-4D987432D3FC}"/>
              </a:ext>
            </a:extLst>
          </p:cNvPr>
          <p:cNvSpPr>
            <a:spLocks noGrp="1"/>
          </p:cNvSpPr>
          <p:nvPr>
            <p:ph type="pic" sz="quarter" idx="10"/>
          </p:nvPr>
        </p:nvSpPr>
        <p:spPr>
          <a:xfrm>
            <a:off x="1511094" y="0"/>
            <a:ext cx="10680906" cy="6858000"/>
          </a:xfrm>
        </p:spPr>
      </p:sp>
      <p:pic>
        <p:nvPicPr>
          <p:cNvPr id="11" name="Image 10">
            <a:extLst>
              <a:ext uri="{FF2B5EF4-FFF2-40B4-BE49-F238E27FC236}">
                <a16:creationId xmlns:a16="http://schemas.microsoft.com/office/drawing/2014/main" id="{DF178D0C-0722-E442-AE85-90170E6C570F}"/>
              </a:ext>
            </a:extLst>
          </p:cNvPr>
          <p:cNvPicPr>
            <a:picLocks noChangeAspect="1"/>
          </p:cNvPicPr>
          <p:nvPr/>
        </p:nvPicPr>
        <p:blipFill>
          <a:blip r:embed="rId2"/>
          <a:stretch>
            <a:fillRect/>
          </a:stretch>
        </p:blipFill>
        <p:spPr>
          <a:xfrm>
            <a:off x="-869326" y="0"/>
            <a:ext cx="12165186" cy="6858000"/>
          </a:xfrm>
          <a:prstGeom prst="rect">
            <a:avLst/>
          </a:prstGeom>
        </p:spPr>
      </p:pic>
      <p:grpSp>
        <p:nvGrpSpPr>
          <p:cNvPr id="12" name="Groupe 11">
            <a:extLst>
              <a:ext uri="{FF2B5EF4-FFF2-40B4-BE49-F238E27FC236}">
                <a16:creationId xmlns:a16="http://schemas.microsoft.com/office/drawing/2014/main" id="{AB6E2BEC-036A-A642-AB8D-593FA98E70E8}"/>
              </a:ext>
            </a:extLst>
          </p:cNvPr>
          <p:cNvGrpSpPr/>
          <p:nvPr/>
        </p:nvGrpSpPr>
        <p:grpSpPr>
          <a:xfrm>
            <a:off x="-14250" y="6306255"/>
            <a:ext cx="11604250" cy="369332"/>
            <a:chOff x="-14250" y="6306255"/>
            <a:chExt cx="11604250" cy="369332"/>
          </a:xfrm>
        </p:grpSpPr>
        <p:cxnSp>
          <p:nvCxnSpPr>
            <p:cNvPr id="18" name="Connecteur droit 17">
              <a:extLst>
                <a:ext uri="{FF2B5EF4-FFF2-40B4-BE49-F238E27FC236}">
                  <a16:creationId xmlns:a16="http://schemas.microsoft.com/office/drawing/2014/main" id="{C56C518A-60C9-4E4D-99CF-24AAF898AB60}"/>
                </a:ext>
              </a:extLst>
            </p:cNvPr>
            <p:cNvCxnSpPr>
              <a:cxnSpLocks/>
            </p:cNvCxnSpPr>
            <p:nvPr/>
          </p:nvCxnSpPr>
          <p:spPr>
            <a:xfrm flipH="1">
              <a:off x="-14250" y="6507678"/>
              <a:ext cx="8706988"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19" name="TextBox 3">
              <a:extLst>
                <a:ext uri="{FF2B5EF4-FFF2-40B4-BE49-F238E27FC236}">
                  <a16:creationId xmlns:a16="http://schemas.microsoft.com/office/drawing/2014/main" id="{D92AB482-E999-0E43-8229-52E7E9E7372C}"/>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COMPRENDRE LE CANCER</a:t>
              </a:r>
            </a:p>
          </p:txBody>
        </p:sp>
      </p:grpSp>
    </p:spTree>
    <p:extLst>
      <p:ext uri="{BB962C8B-B14F-4D97-AF65-F5344CB8AC3E}">
        <p14:creationId xmlns:p14="http://schemas.microsoft.com/office/powerpoint/2010/main" val="3158509978"/>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1+#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2" decel="5000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1000" fill="hold"/>
                                        <p:tgtEl>
                                          <p:spTgt spid="11"/>
                                        </p:tgtEl>
                                        <p:attrNameLst>
                                          <p:attrName>ppt_x</p:attrName>
                                        </p:attrNameLst>
                                      </p:cBhvr>
                                      <p:tavLst>
                                        <p:tav tm="0">
                                          <p:val>
                                            <p:strVal val="1+#ppt_w/2"/>
                                          </p:val>
                                        </p:tav>
                                        <p:tav tm="100000">
                                          <p:val>
                                            <p:strVal val="#ppt_x"/>
                                          </p:val>
                                        </p:tav>
                                      </p:tavLst>
                                    </p:anim>
                                    <p:anim calcmode="lin" valueType="num">
                                      <p:cBhvr additive="base">
                                        <p:cTn id="13" dur="1000" fill="hold"/>
                                        <p:tgtEl>
                                          <p:spTgt spid="11"/>
                                        </p:tgtEl>
                                        <p:attrNameLst>
                                          <p:attrName>ppt_y</p:attrName>
                                        </p:attrNameLst>
                                      </p:cBhvr>
                                      <p:tavLst>
                                        <p:tav tm="0">
                                          <p:val>
                                            <p:strVal val="#ppt_y"/>
                                          </p:val>
                                        </p:tav>
                                        <p:tav tm="100000">
                                          <p:val>
                                            <p:strVal val="#ppt_y"/>
                                          </p:val>
                                        </p:tav>
                                      </p:tavLst>
                                    </p:anim>
                                  </p:childTnLst>
                                </p:cTn>
                              </p:par>
                            </p:childTnLst>
                          </p:cTn>
                        </p:par>
                        <p:par>
                          <p:cTn id="14" fill="hold">
                            <p:stCondLst>
                              <p:cond delay="1750"/>
                            </p:stCondLst>
                            <p:childTnLst>
                              <p:par>
                                <p:cTn id="15" presetID="2" presetClass="entr" presetSubtype="8" fill="hold" grpId="0" nodeType="after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par>
                                <p:cTn id="19" presetID="22" presetClass="entr" presetSubtype="8" fill="hold" grpId="0" nodeType="withEffect">
                                  <p:stCondLst>
                                    <p:cond delay="1500"/>
                                  </p:stCondLst>
                                  <p:childTnLst>
                                    <p:set>
                                      <p:cBhvr>
                                        <p:cTn id="20" dur="1" fill="hold">
                                          <p:stCondLst>
                                            <p:cond delay="0"/>
                                          </p:stCondLst>
                                        </p:cTn>
                                        <p:tgtEl>
                                          <p:spTgt spid="16"/>
                                        </p:tgtEl>
                                        <p:attrNameLst>
                                          <p:attrName>style.visibility</p:attrName>
                                        </p:attrNameLst>
                                      </p:cBhvr>
                                      <p:to>
                                        <p:strVal val="visible"/>
                                      </p:to>
                                    </p:set>
                                    <p:animEffect transition="in" filter="wipe(left)">
                                      <p:cBhvr>
                                        <p:cTn id="21" dur="75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DD5EC80-4392-432E-8D17-DCD2A472194A}"/>
              </a:ext>
            </a:extLst>
          </p:cNvPr>
          <p:cNvSpPr/>
          <p:nvPr/>
        </p:nvSpPr>
        <p:spPr>
          <a:xfrm>
            <a:off x="68437" y="1250070"/>
            <a:ext cx="6170342" cy="4164332"/>
          </a:xfrm>
          <a:prstGeom prst="rect">
            <a:avLst/>
          </a:prstGeom>
          <a:gradFill flip="none" rotWithShape="1">
            <a:gsLst>
              <a:gs pos="0">
                <a:schemeClr val="accent1">
                  <a:alpha val="88000"/>
                </a:schemeClr>
              </a:gs>
              <a:gs pos="90000">
                <a:schemeClr val="accent2">
                  <a:alpha val="80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6" name="TextBox 45">
            <a:extLst>
              <a:ext uri="{FF2B5EF4-FFF2-40B4-BE49-F238E27FC236}">
                <a16:creationId xmlns:a16="http://schemas.microsoft.com/office/drawing/2014/main" id="{501C970A-319B-414A-98E4-65BDC4003BD9}"/>
              </a:ext>
            </a:extLst>
          </p:cNvPr>
          <p:cNvSpPr txBox="1"/>
          <p:nvPr/>
        </p:nvSpPr>
        <p:spPr>
          <a:xfrm>
            <a:off x="457200" y="1977055"/>
            <a:ext cx="5392816" cy="3293209"/>
          </a:xfrm>
          <a:prstGeom prst="rect">
            <a:avLst/>
          </a:prstGeom>
          <a:noFill/>
        </p:spPr>
        <p:txBody>
          <a:bodyPr wrap="square" rtlCol="0">
            <a:spAutoFit/>
          </a:bodyPr>
          <a:lstStyle/>
          <a:p>
            <a:r>
              <a:rPr lang="fr-FR" sz="1600" b="1" dirty="0">
                <a:solidFill>
                  <a:schemeClr val="bg1"/>
                </a:solidFill>
                <a:latin typeface="Helvetica" charset="0"/>
                <a:ea typeface="Helvetica" charset="0"/>
                <a:cs typeface="Helvetica" charset="0"/>
              </a:rPr>
              <a:t>Bonne tolérance pour la plupart des patients</a:t>
            </a:r>
          </a:p>
          <a:p>
            <a:endParaRPr lang="fr-FR" sz="1600" dirty="0">
              <a:solidFill>
                <a:schemeClr val="bg1"/>
              </a:solidFill>
              <a:latin typeface="Helvetica" charset="0"/>
              <a:ea typeface="Helvetica" charset="0"/>
              <a:cs typeface="Helvetica" charset="0"/>
            </a:endParaRPr>
          </a:p>
          <a:p>
            <a:r>
              <a:rPr lang="fr-FR" sz="1600" dirty="0">
                <a:solidFill>
                  <a:schemeClr val="bg1"/>
                </a:solidFill>
                <a:latin typeface="Helvetica" charset="0"/>
                <a:ea typeface="Helvetica" charset="0"/>
                <a:cs typeface="Helvetica" charset="0"/>
              </a:rPr>
              <a:t>Effets secondaires </a:t>
            </a:r>
            <a:r>
              <a:rPr lang="fr-FR" sz="1600" u="sng" dirty="0">
                <a:solidFill>
                  <a:schemeClr val="bg1"/>
                </a:solidFill>
                <a:latin typeface="Helvetica" charset="0"/>
                <a:ea typeface="Helvetica" charset="0"/>
                <a:cs typeface="Helvetica" charset="0"/>
              </a:rPr>
              <a:t>« immunologiques » </a:t>
            </a:r>
            <a:r>
              <a:rPr lang="fr-FR" sz="1600" dirty="0">
                <a:solidFill>
                  <a:schemeClr val="bg1"/>
                </a:solidFill>
                <a:latin typeface="Helvetica" charset="0"/>
                <a:ea typeface="Helvetica" charset="0"/>
                <a:cs typeface="Helvetica" charset="0"/>
              </a:rPr>
              <a:t>: fatigue, prurit, éruptions cutanées, anomalies thyroïdiennes, toxicité digestive, hépatique.</a:t>
            </a:r>
          </a:p>
          <a:p>
            <a:endParaRPr lang="fr-FR" sz="1600" dirty="0">
              <a:solidFill>
                <a:schemeClr val="bg1"/>
              </a:solidFill>
              <a:latin typeface="Helvetica" charset="0"/>
              <a:ea typeface="Helvetica" charset="0"/>
              <a:cs typeface="Helvetica" charset="0"/>
            </a:endParaRPr>
          </a:p>
          <a:p>
            <a:r>
              <a:rPr lang="fr-FR" sz="1600" dirty="0">
                <a:solidFill>
                  <a:schemeClr val="bg1"/>
                </a:solidFill>
                <a:latin typeface="Helvetica" charset="0"/>
                <a:ea typeface="Helvetica" charset="0"/>
                <a:cs typeface="Helvetica" charset="0"/>
              </a:rPr>
              <a:t>Plus rarement : toxicité pulmonaire, neurologique…</a:t>
            </a:r>
          </a:p>
          <a:p>
            <a:endParaRPr lang="fr-FR" sz="1600" dirty="0">
              <a:solidFill>
                <a:schemeClr val="bg1"/>
              </a:solidFill>
              <a:latin typeface="Helvetica" charset="0"/>
              <a:ea typeface="Helvetica" charset="0"/>
              <a:cs typeface="Helvetica" charset="0"/>
            </a:endParaRPr>
          </a:p>
          <a:p>
            <a:r>
              <a:rPr lang="fr-FR" sz="1600" dirty="0">
                <a:solidFill>
                  <a:schemeClr val="bg1"/>
                </a:solidFill>
                <a:latin typeface="Helvetica" charset="0"/>
                <a:ea typeface="Helvetica" charset="0"/>
                <a:cs typeface="Helvetica" charset="0"/>
              </a:rPr>
              <a:t>A reconnaitre rapidement pour une meilleure</a:t>
            </a:r>
            <a:br>
              <a:rPr lang="fr-FR" sz="1600" dirty="0">
                <a:solidFill>
                  <a:schemeClr val="bg1"/>
                </a:solidFill>
                <a:latin typeface="Helvetica" charset="0"/>
                <a:ea typeface="Helvetica" charset="0"/>
                <a:cs typeface="Helvetica" charset="0"/>
              </a:rPr>
            </a:br>
            <a:r>
              <a:rPr lang="fr-FR" sz="1600" dirty="0">
                <a:solidFill>
                  <a:schemeClr val="bg1"/>
                </a:solidFill>
                <a:latin typeface="Helvetica" charset="0"/>
                <a:ea typeface="Helvetica" charset="0"/>
                <a:cs typeface="Helvetica" charset="0"/>
              </a:rPr>
              <a:t>prise en charge pluridisciplinaire.</a:t>
            </a:r>
          </a:p>
          <a:p>
            <a:endParaRPr lang="fr-FR" sz="1600" dirty="0">
              <a:solidFill>
                <a:schemeClr val="bg1"/>
              </a:solidFill>
              <a:latin typeface="Helvetica" charset="0"/>
              <a:ea typeface="Helvetica" charset="0"/>
              <a:cs typeface="Helvetica" charset="0"/>
            </a:endParaRPr>
          </a:p>
          <a:p>
            <a:r>
              <a:rPr lang="fr-FR" sz="1600" dirty="0">
                <a:solidFill>
                  <a:schemeClr val="bg1"/>
                </a:solidFill>
                <a:latin typeface="Helvetica" charset="0"/>
                <a:ea typeface="Helvetica" charset="0"/>
                <a:cs typeface="Helvetica" charset="0"/>
              </a:rPr>
              <a:t>Parfois retardés par rapport au début du traitement,</a:t>
            </a:r>
            <a:br>
              <a:rPr lang="fr-FR" sz="1600" dirty="0">
                <a:solidFill>
                  <a:schemeClr val="bg1"/>
                </a:solidFill>
                <a:latin typeface="Helvetica" charset="0"/>
                <a:ea typeface="Helvetica" charset="0"/>
                <a:cs typeface="Helvetica" charset="0"/>
              </a:rPr>
            </a:br>
            <a:r>
              <a:rPr lang="fr-FR" sz="1600" dirty="0">
                <a:solidFill>
                  <a:schemeClr val="bg1"/>
                </a:solidFill>
                <a:latin typeface="Helvetica" charset="0"/>
                <a:ea typeface="Helvetica" charset="0"/>
                <a:cs typeface="Helvetica" charset="0"/>
              </a:rPr>
              <a:t>voire après son arrêt.</a:t>
            </a:r>
          </a:p>
        </p:txBody>
      </p:sp>
      <p:grpSp>
        <p:nvGrpSpPr>
          <p:cNvPr id="27" name="Groupe 26">
            <a:extLst>
              <a:ext uri="{FF2B5EF4-FFF2-40B4-BE49-F238E27FC236}">
                <a16:creationId xmlns:a16="http://schemas.microsoft.com/office/drawing/2014/main" id="{305AB114-FACF-B649-AE71-6F4684BF0CC0}"/>
              </a:ext>
            </a:extLst>
          </p:cNvPr>
          <p:cNvGrpSpPr/>
          <p:nvPr/>
        </p:nvGrpSpPr>
        <p:grpSpPr>
          <a:xfrm>
            <a:off x="5850017" y="1017647"/>
            <a:ext cx="5459269" cy="4534470"/>
            <a:chOff x="6075966" y="1420859"/>
            <a:chExt cx="5459269" cy="4487409"/>
          </a:xfrm>
        </p:grpSpPr>
        <p:pic>
          <p:nvPicPr>
            <p:cNvPr id="28" name="Image 27">
              <a:extLst>
                <a:ext uri="{FF2B5EF4-FFF2-40B4-BE49-F238E27FC236}">
                  <a16:creationId xmlns:a16="http://schemas.microsoft.com/office/drawing/2014/main" id="{B5FAF2AF-CA3A-6347-971F-86B93D323D0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0532" t="23738" b="16095"/>
            <a:stretch/>
          </p:blipFill>
          <p:spPr>
            <a:xfrm>
              <a:off x="6075966" y="1420859"/>
              <a:ext cx="2739653" cy="2456571"/>
            </a:xfrm>
            <a:prstGeom prst="rect">
              <a:avLst/>
            </a:prstGeom>
          </p:spPr>
        </p:pic>
        <p:pic>
          <p:nvPicPr>
            <p:cNvPr id="29" name="Image 28">
              <a:extLst>
                <a:ext uri="{FF2B5EF4-FFF2-40B4-BE49-F238E27FC236}">
                  <a16:creationId xmlns:a16="http://schemas.microsoft.com/office/drawing/2014/main" id="{AD558784-1084-214A-98B1-EACFC855810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235" r="28698" b="21091"/>
            <a:stretch/>
          </p:blipFill>
          <p:spPr>
            <a:xfrm rot="5400000">
              <a:off x="8937120" y="1279319"/>
              <a:ext cx="2456574" cy="2739653"/>
            </a:xfrm>
            <a:prstGeom prst="rect">
              <a:avLst/>
            </a:prstGeom>
          </p:spPr>
        </p:pic>
        <p:pic>
          <p:nvPicPr>
            <p:cNvPr id="30" name="Image 29">
              <a:extLst>
                <a:ext uri="{FF2B5EF4-FFF2-40B4-BE49-F238E27FC236}">
                  <a16:creationId xmlns:a16="http://schemas.microsoft.com/office/drawing/2014/main" id="{1C542255-24A9-DF48-8F5F-E1561231F3F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3498" t="9096" r="21249"/>
            <a:stretch/>
          </p:blipFill>
          <p:spPr>
            <a:xfrm rot="16200000">
              <a:off x="7790262" y="2163296"/>
              <a:ext cx="2030677" cy="5459268"/>
            </a:xfrm>
            <a:prstGeom prst="rect">
              <a:avLst/>
            </a:prstGeom>
          </p:spPr>
        </p:pic>
      </p:grpSp>
      <p:grpSp>
        <p:nvGrpSpPr>
          <p:cNvPr id="31" name="Groupe 30">
            <a:extLst>
              <a:ext uri="{FF2B5EF4-FFF2-40B4-BE49-F238E27FC236}">
                <a16:creationId xmlns:a16="http://schemas.microsoft.com/office/drawing/2014/main" id="{0AA2988F-602C-0B4C-AE7E-5594F72C5134}"/>
              </a:ext>
            </a:extLst>
          </p:cNvPr>
          <p:cNvGrpSpPr/>
          <p:nvPr/>
        </p:nvGrpSpPr>
        <p:grpSpPr>
          <a:xfrm>
            <a:off x="-14250" y="6306255"/>
            <a:ext cx="11604250" cy="369332"/>
            <a:chOff x="-14250" y="6306255"/>
            <a:chExt cx="11604250" cy="369332"/>
          </a:xfrm>
        </p:grpSpPr>
        <p:cxnSp>
          <p:nvCxnSpPr>
            <p:cNvPr id="32" name="Connecteur droit 31">
              <a:extLst>
                <a:ext uri="{FF2B5EF4-FFF2-40B4-BE49-F238E27FC236}">
                  <a16:creationId xmlns:a16="http://schemas.microsoft.com/office/drawing/2014/main" id="{492DC16F-1A0E-1E4E-9F02-0A2F918F3232}"/>
                </a:ext>
              </a:extLst>
            </p:cNvPr>
            <p:cNvCxnSpPr>
              <a:cxnSpLocks/>
            </p:cNvCxnSpPr>
            <p:nvPr/>
          </p:nvCxnSpPr>
          <p:spPr>
            <a:xfrm flipH="1">
              <a:off x="-14250" y="6507678"/>
              <a:ext cx="8080299"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45" name="TextBox 3">
              <a:extLst>
                <a:ext uri="{FF2B5EF4-FFF2-40B4-BE49-F238E27FC236}">
                  <a16:creationId xmlns:a16="http://schemas.microsoft.com/office/drawing/2014/main" id="{6AC0D861-0C83-9D4F-92C6-BBC95999B9F3}"/>
                </a:ext>
              </a:extLst>
            </p:cNvPr>
            <p:cNvSpPr txBox="1"/>
            <p:nvPr/>
          </p:nvSpPr>
          <p:spPr>
            <a:xfrm>
              <a:off x="7627434" y="6306255"/>
              <a:ext cx="3962566"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TRAITEMENT AU STADE AVANCÉ</a:t>
              </a:r>
            </a:p>
          </p:txBody>
        </p:sp>
      </p:grpSp>
      <p:sp>
        <p:nvSpPr>
          <p:cNvPr id="2" name="Rectangle 1"/>
          <p:cNvSpPr/>
          <p:nvPr/>
        </p:nvSpPr>
        <p:spPr>
          <a:xfrm>
            <a:off x="1228597" y="383937"/>
            <a:ext cx="3089307" cy="830997"/>
          </a:xfrm>
          <a:prstGeom prst="rect">
            <a:avLst/>
          </a:prstGeom>
        </p:spPr>
        <p:txBody>
          <a:bodyPr wrap="none">
            <a:spAutoFit/>
          </a:bodyPr>
          <a:lstStyle/>
          <a:p>
            <a:pPr algn="ctr"/>
            <a:r>
              <a:rPr lang="en-US" sz="2400" dirty="0">
                <a:solidFill>
                  <a:schemeClr val="tx1">
                    <a:lumMod val="65000"/>
                    <a:lumOff val="35000"/>
                  </a:schemeClr>
                </a:solidFill>
              </a:rPr>
              <a:t>Les immunotherapies</a:t>
            </a:r>
          </a:p>
          <a:p>
            <a:pPr algn="ctr"/>
            <a:r>
              <a:rPr lang="en-US" sz="2400" dirty="0">
                <a:solidFill>
                  <a:schemeClr val="accent3"/>
                </a:solidFill>
              </a:rPr>
              <a:t>Intra-</a:t>
            </a:r>
            <a:r>
              <a:rPr lang="en-US" sz="2400" dirty="0" err="1">
                <a:solidFill>
                  <a:schemeClr val="accent3"/>
                </a:solidFill>
              </a:rPr>
              <a:t>veineuses</a:t>
            </a:r>
            <a:r>
              <a:rPr lang="en-US" sz="2400" dirty="0">
                <a:solidFill>
                  <a:schemeClr val="accent3"/>
                </a:solidFill>
              </a:rPr>
              <a:t> </a:t>
            </a:r>
          </a:p>
        </p:txBody>
      </p:sp>
      <p:sp>
        <p:nvSpPr>
          <p:cNvPr id="3" name="Rectangle 2"/>
          <p:cNvSpPr/>
          <p:nvPr/>
        </p:nvSpPr>
        <p:spPr>
          <a:xfrm>
            <a:off x="-554329" y="1222608"/>
            <a:ext cx="6096000" cy="812530"/>
          </a:xfrm>
          <a:prstGeom prst="rect">
            <a:avLst/>
          </a:prstGeom>
        </p:spPr>
        <p:txBody>
          <a:bodyPr>
            <a:spAutoFit/>
          </a:bodyPr>
          <a:lstStyle/>
          <a:p>
            <a:pPr algn="ctr">
              <a:lnSpc>
                <a:spcPct val="130000"/>
              </a:lnSpc>
            </a:pPr>
            <a:r>
              <a:rPr lang="en-US" b="1" dirty="0" err="1">
                <a:solidFill>
                  <a:schemeClr val="bg1"/>
                </a:solidFill>
                <a:latin typeface="Helvetica" pitchFamily="2" charset="0"/>
              </a:rPr>
              <a:t>Très</a:t>
            </a:r>
            <a:r>
              <a:rPr lang="en-US" b="1" dirty="0">
                <a:solidFill>
                  <a:schemeClr val="bg1"/>
                </a:solidFill>
                <a:latin typeface="Helvetica" pitchFamily="2" charset="0"/>
              </a:rPr>
              <a:t> </a:t>
            </a:r>
            <a:r>
              <a:rPr lang="en-US" b="1" dirty="0" err="1">
                <a:solidFill>
                  <a:schemeClr val="bg1"/>
                </a:solidFill>
                <a:latin typeface="Helvetica" pitchFamily="2" charset="0"/>
              </a:rPr>
              <a:t>différentes</a:t>
            </a:r>
            <a:r>
              <a:rPr lang="en-US" b="1" dirty="0">
                <a:solidFill>
                  <a:schemeClr val="bg1"/>
                </a:solidFill>
                <a:latin typeface="Helvetica" pitchFamily="2" charset="0"/>
              </a:rPr>
              <a:t> des </a:t>
            </a:r>
            <a:r>
              <a:rPr lang="en-US" b="1" dirty="0" err="1">
                <a:solidFill>
                  <a:schemeClr val="bg1"/>
                </a:solidFill>
                <a:latin typeface="Helvetica" pitchFamily="2" charset="0"/>
              </a:rPr>
              <a:t>chimiothérapies</a:t>
            </a:r>
            <a:r>
              <a:rPr lang="en-US" b="1" dirty="0">
                <a:solidFill>
                  <a:schemeClr val="bg1"/>
                </a:solidFill>
                <a:latin typeface="Helvetica" pitchFamily="2" charset="0"/>
              </a:rPr>
              <a:t> « </a:t>
            </a:r>
            <a:r>
              <a:rPr lang="en-US" b="1" dirty="0" err="1">
                <a:solidFill>
                  <a:schemeClr val="bg1"/>
                </a:solidFill>
                <a:latin typeface="Helvetica" pitchFamily="2" charset="0"/>
              </a:rPr>
              <a:t>conventionnelles</a:t>
            </a:r>
            <a:r>
              <a:rPr lang="en-US" b="1" dirty="0">
                <a:solidFill>
                  <a:schemeClr val="bg1"/>
                </a:solidFill>
                <a:latin typeface="Helvetica" pitchFamily="2" charset="0"/>
              </a:rPr>
              <a:t> »</a:t>
            </a:r>
          </a:p>
        </p:txBody>
      </p:sp>
    </p:spTree>
    <p:extLst>
      <p:ext uri="{BB962C8B-B14F-4D97-AF65-F5344CB8AC3E}">
        <p14:creationId xmlns:p14="http://schemas.microsoft.com/office/powerpoint/2010/main" val="3018366836"/>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50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0-#ppt_w/2"/>
                                          </p:val>
                                        </p:tav>
                                        <p:tav tm="100000">
                                          <p:val>
                                            <p:strVal val="#ppt_x"/>
                                          </p:val>
                                        </p:tav>
                                      </p:tavLst>
                                    </p:anim>
                                    <p:anim calcmode="lin" valueType="num">
                                      <p:cBhvr additive="base">
                                        <p:cTn id="8" dur="1000" fill="hold"/>
                                        <p:tgtEl>
                                          <p:spTgt spid="10"/>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75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750"/>
                                        <p:tgtEl>
                                          <p:spTgt spid="46"/>
                                        </p:tgtEl>
                                      </p:cBhvr>
                                    </p:animEffect>
                                  </p:childTnLst>
                                </p:cTn>
                              </p:par>
                              <p:par>
                                <p:cTn id="12" presetID="16" presetClass="entr" presetSubtype="42" fill="hold" nodeType="with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barn(outHorizontal)">
                                      <p:cBhvr>
                                        <p:cTn id="14"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6"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4DEFED44-39BD-6048-B382-B80CA62F9722}"/>
              </a:ext>
            </a:extLst>
          </p:cNvPr>
          <p:cNvSpPr/>
          <p:nvPr/>
        </p:nvSpPr>
        <p:spPr>
          <a:xfrm>
            <a:off x="936701" y="1737178"/>
            <a:ext cx="5081990" cy="434394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37" name="Rectangle 36">
            <a:extLst>
              <a:ext uri="{FF2B5EF4-FFF2-40B4-BE49-F238E27FC236}">
                <a16:creationId xmlns:a16="http://schemas.microsoft.com/office/drawing/2014/main" id="{A6D27201-42C9-A741-9D13-2A4DC8EF7C70}"/>
              </a:ext>
            </a:extLst>
          </p:cNvPr>
          <p:cNvSpPr/>
          <p:nvPr/>
        </p:nvSpPr>
        <p:spPr>
          <a:xfrm>
            <a:off x="6027441" y="1737185"/>
            <a:ext cx="5087925" cy="43439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extBox 19">
            <a:extLst>
              <a:ext uri="{FF2B5EF4-FFF2-40B4-BE49-F238E27FC236}">
                <a16:creationId xmlns:a16="http://schemas.microsoft.com/office/drawing/2014/main" id="{7C01AC85-B41D-490F-8FE1-24F5387EF93D}"/>
              </a:ext>
            </a:extLst>
          </p:cNvPr>
          <p:cNvSpPr txBox="1"/>
          <p:nvPr/>
        </p:nvSpPr>
        <p:spPr>
          <a:xfrm>
            <a:off x="1429490" y="1900394"/>
            <a:ext cx="4042847" cy="3011274"/>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en-CA" sz="1600" dirty="0">
                <a:solidFill>
                  <a:schemeClr val="bg1"/>
                </a:solidFill>
                <a:latin typeface="Helvetica" charset="0"/>
                <a:ea typeface="Helvetica" charset="0"/>
                <a:cs typeface="Helvetica" charset="0"/>
              </a:rPr>
              <a:t>Un traitement adjuvant est prescrit après le traitement chirurgical et a pour objet de « </a:t>
            </a:r>
            <a:r>
              <a:rPr lang="en-CA" sz="1600" b="1" dirty="0">
                <a:solidFill>
                  <a:schemeClr val="bg1"/>
                </a:solidFill>
                <a:latin typeface="Helvetica" charset="0"/>
                <a:ea typeface="Helvetica" charset="0"/>
                <a:cs typeface="Helvetica" charset="0"/>
              </a:rPr>
              <a:t>guérir plus </a:t>
            </a:r>
            <a:r>
              <a:rPr lang="en-CA" sz="1600" dirty="0">
                <a:solidFill>
                  <a:schemeClr val="bg1"/>
                </a:solidFill>
                <a:latin typeface="Helvetica" charset="0"/>
                <a:ea typeface="Helvetica" charset="0"/>
                <a:cs typeface="Helvetica" charset="0"/>
              </a:rPr>
              <a:t>» de sujets, de « </a:t>
            </a:r>
            <a:r>
              <a:rPr lang="en-CA" sz="1600" b="1" dirty="0">
                <a:solidFill>
                  <a:schemeClr val="bg1"/>
                </a:solidFill>
                <a:latin typeface="Helvetica" charset="0"/>
                <a:ea typeface="Helvetica" charset="0"/>
                <a:cs typeface="Helvetica" charset="0"/>
              </a:rPr>
              <a:t>consolider</a:t>
            </a:r>
            <a:r>
              <a:rPr lang="en-CA" sz="1600" dirty="0">
                <a:solidFill>
                  <a:schemeClr val="bg1"/>
                </a:solidFill>
                <a:latin typeface="Helvetica" charset="0"/>
                <a:ea typeface="Helvetica" charset="0"/>
                <a:cs typeface="Helvetica" charset="0"/>
              </a:rPr>
              <a:t> » la guérison.</a:t>
            </a:r>
          </a:p>
          <a:p>
            <a:pPr marL="285750" lvl="0" indent="-285750">
              <a:lnSpc>
                <a:spcPct val="150000"/>
              </a:lnSpc>
              <a:buFont typeface="Arial" panose="020B0604020202020204" pitchFamily="34" charset="0"/>
              <a:buChar char="•"/>
              <a:defRPr/>
            </a:pPr>
            <a:endParaRPr lang="en-CA" sz="1600" dirty="0">
              <a:solidFill>
                <a:schemeClr val="bg1"/>
              </a:solidFill>
              <a:latin typeface="Helvetica" charset="0"/>
              <a:ea typeface="Helvetica" charset="0"/>
              <a:cs typeface="Helvetica" charset="0"/>
            </a:endParaRPr>
          </a:p>
          <a:p>
            <a:pPr marL="285750" lvl="0" indent="-285750">
              <a:lnSpc>
                <a:spcPct val="150000"/>
              </a:lnSpc>
              <a:buFont typeface="Arial" panose="020B0604020202020204" pitchFamily="34" charset="0"/>
              <a:buChar char="•"/>
              <a:defRPr/>
            </a:pPr>
            <a:endParaRPr lang="en-CA" sz="1600" dirty="0">
              <a:solidFill>
                <a:schemeClr val="bg1"/>
              </a:solidFill>
              <a:latin typeface="Helvetica" charset="0"/>
              <a:ea typeface="Helvetica" charset="0"/>
              <a:cs typeface="Helvetica" charset="0"/>
            </a:endParaRPr>
          </a:p>
          <a:p>
            <a:pPr marL="285750" lvl="0" indent="-285750">
              <a:lnSpc>
                <a:spcPct val="150000"/>
              </a:lnSpc>
              <a:buFont typeface="Arial" panose="020B0604020202020204" pitchFamily="34" charset="0"/>
              <a:buChar char="•"/>
              <a:defRPr/>
            </a:pPr>
            <a:r>
              <a:rPr lang="en-CA" sz="1600" dirty="0">
                <a:solidFill>
                  <a:schemeClr val="bg1"/>
                </a:solidFill>
                <a:latin typeface="Helvetica" charset="0"/>
                <a:ea typeface="Helvetica" charset="0"/>
                <a:cs typeface="Helvetica" charset="0"/>
              </a:rPr>
              <a:t>Concerne les patients pour lesquels </a:t>
            </a:r>
            <a:r>
              <a:rPr lang="en-CA" sz="1600" b="1" dirty="0">
                <a:solidFill>
                  <a:schemeClr val="bg1"/>
                </a:solidFill>
                <a:latin typeface="Helvetica" charset="0"/>
                <a:ea typeface="Helvetica" charset="0"/>
                <a:cs typeface="Helvetica" charset="0"/>
              </a:rPr>
              <a:t>le risque de récidive est important</a:t>
            </a:r>
            <a:r>
              <a:rPr lang="en-CA" sz="1600" dirty="0">
                <a:solidFill>
                  <a:schemeClr val="bg1"/>
                </a:solidFill>
                <a:latin typeface="Helvetica" charset="0"/>
                <a:ea typeface="Helvetica" charset="0"/>
                <a:cs typeface="Helvetica" charset="0"/>
              </a:rPr>
              <a:t>.</a:t>
            </a:r>
          </a:p>
        </p:txBody>
      </p:sp>
      <p:grpSp>
        <p:nvGrpSpPr>
          <p:cNvPr id="13" name="Groupe 12">
            <a:extLst>
              <a:ext uri="{FF2B5EF4-FFF2-40B4-BE49-F238E27FC236}">
                <a16:creationId xmlns:a16="http://schemas.microsoft.com/office/drawing/2014/main" id="{4A1E9928-3B39-AE43-BBE5-7EBA1EAE15E1}"/>
              </a:ext>
            </a:extLst>
          </p:cNvPr>
          <p:cNvGrpSpPr/>
          <p:nvPr/>
        </p:nvGrpSpPr>
        <p:grpSpPr>
          <a:xfrm>
            <a:off x="921952" y="731729"/>
            <a:ext cx="10169915" cy="1117537"/>
            <a:chOff x="921952" y="1239081"/>
            <a:chExt cx="10169915" cy="1117537"/>
          </a:xfrm>
        </p:grpSpPr>
        <p:sp>
          <p:nvSpPr>
            <p:cNvPr id="6" name="Rectangle 5">
              <a:extLst>
                <a:ext uri="{FF2B5EF4-FFF2-40B4-BE49-F238E27FC236}">
                  <a16:creationId xmlns:a16="http://schemas.microsoft.com/office/drawing/2014/main" id="{B6789D2B-D7B8-2945-9322-22420E7AE58F}"/>
                </a:ext>
              </a:extLst>
            </p:cNvPr>
            <p:cNvSpPr/>
            <p:nvPr/>
          </p:nvSpPr>
          <p:spPr>
            <a:xfrm rot="2700000">
              <a:off x="5905679" y="2124662"/>
              <a:ext cx="231956" cy="2319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4" name="TextBox 33">
              <a:extLst>
                <a:ext uri="{FF2B5EF4-FFF2-40B4-BE49-F238E27FC236}">
                  <a16:creationId xmlns:a16="http://schemas.microsoft.com/office/drawing/2014/main" id="{D169C07C-0554-41BB-8930-394334085817}"/>
                </a:ext>
              </a:extLst>
            </p:cNvPr>
            <p:cNvSpPr txBox="1"/>
            <p:nvPr/>
          </p:nvSpPr>
          <p:spPr>
            <a:xfrm>
              <a:off x="921952" y="1239081"/>
              <a:ext cx="10169915" cy="892552"/>
            </a:xfrm>
            <a:prstGeom prst="rect">
              <a:avLst/>
            </a:prstGeom>
            <a:noFill/>
          </p:spPr>
          <p:txBody>
            <a:bodyPr wrap="square" rtlCol="0">
              <a:spAutoFit/>
            </a:bodyPr>
            <a:lstStyle/>
            <a:p>
              <a:pPr algn="ctr"/>
              <a:r>
                <a:rPr lang="en-US" sz="2600" dirty="0">
                  <a:solidFill>
                    <a:schemeClr val="tx1">
                      <a:lumMod val="65000"/>
                      <a:lumOff val="35000"/>
                    </a:schemeClr>
                  </a:solidFill>
                  <a:latin typeface="Trebuchet MS" panose="020B0703020202090204" pitchFamily="34" charset="0"/>
                </a:rPr>
                <a:t>Traitement adjuvant</a:t>
              </a:r>
            </a:p>
            <a:p>
              <a:pPr algn="ctr"/>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 Traitement préventif secondaire</a:t>
              </a:r>
            </a:p>
          </p:txBody>
        </p:sp>
      </p:grpSp>
      <p:sp>
        <p:nvSpPr>
          <p:cNvPr id="17" name="TextBox 19">
            <a:extLst>
              <a:ext uri="{FF2B5EF4-FFF2-40B4-BE49-F238E27FC236}">
                <a16:creationId xmlns:a16="http://schemas.microsoft.com/office/drawing/2014/main" id="{D474B4E2-1431-0F4E-84BB-7B1848443761}"/>
              </a:ext>
            </a:extLst>
          </p:cNvPr>
          <p:cNvSpPr txBox="1"/>
          <p:nvPr/>
        </p:nvSpPr>
        <p:spPr>
          <a:xfrm>
            <a:off x="6350463" y="1899700"/>
            <a:ext cx="4576615" cy="4893647"/>
          </a:xfrm>
          <a:prstGeom prst="rect">
            <a:avLst/>
          </a:prstGeom>
          <a:noFill/>
        </p:spPr>
        <p:txBody>
          <a:bodyPr wrap="square" rtlCol="0">
            <a:spAutoFit/>
          </a:bodyPr>
          <a:lstStyle/>
          <a:p>
            <a:pPr marL="285750" lvl="0" indent="-285750">
              <a:lnSpc>
                <a:spcPct val="150000"/>
              </a:lnSpc>
              <a:buFont typeface="Arial" panose="020B0604020202020204" pitchFamily="34" charset="0"/>
              <a:buChar char="•"/>
              <a:defRPr/>
            </a:pPr>
            <a:r>
              <a:rPr lang="fr-FR" sz="1600" dirty="0">
                <a:solidFill>
                  <a:schemeClr val="bg1"/>
                </a:solidFill>
                <a:latin typeface="Helvetica" charset="0"/>
                <a:ea typeface="Helvetica" charset="0"/>
                <a:cs typeface="Helvetica" charset="0"/>
              </a:rPr>
              <a:t>Dès 2018, ces traitements ont pu être administrés </a:t>
            </a:r>
            <a:r>
              <a:rPr lang="fr-FR" sz="1600" b="1" dirty="0">
                <a:solidFill>
                  <a:schemeClr val="bg1"/>
                </a:solidFill>
                <a:latin typeface="Helvetica" charset="0"/>
                <a:ea typeface="Helvetica" charset="0"/>
                <a:cs typeface="Helvetica" charset="0"/>
              </a:rPr>
              <a:t>plus tôt dans l’évolution de la maladie</a:t>
            </a:r>
            <a:r>
              <a:rPr lang="fr-FR" sz="1600" dirty="0">
                <a:solidFill>
                  <a:schemeClr val="bg1"/>
                </a:solidFill>
                <a:latin typeface="Helvetica" charset="0"/>
                <a:ea typeface="Helvetica" charset="0"/>
                <a:cs typeface="Helvetica" charset="0"/>
              </a:rPr>
              <a:t> :</a:t>
            </a:r>
          </a:p>
          <a:p>
            <a:pPr marL="285750" lvl="0" indent="-285750">
              <a:lnSpc>
                <a:spcPct val="150000"/>
              </a:lnSpc>
              <a:buFont typeface="Arial" panose="020B0604020202020204" pitchFamily="34" charset="0"/>
              <a:buChar char="•"/>
              <a:defRPr/>
            </a:pPr>
            <a:endParaRPr lang="fr-FR" sz="1600" dirty="0">
              <a:solidFill>
                <a:schemeClr val="bg1"/>
              </a:solidFill>
              <a:latin typeface="Helvetica" charset="0"/>
              <a:ea typeface="Helvetica" charset="0"/>
              <a:cs typeface="Helvetica" charset="0"/>
            </a:endParaRPr>
          </a:p>
          <a:p>
            <a:pPr marL="285750" lvl="0" indent="-285750">
              <a:lnSpc>
                <a:spcPct val="150000"/>
              </a:lnSpc>
              <a:buClr>
                <a:schemeClr val="accent6"/>
              </a:buClr>
              <a:buFont typeface=".Hiragino Kaku Gothic Interface W3"/>
              <a:buChar char="▷"/>
              <a:defRPr/>
            </a:pPr>
            <a:r>
              <a:rPr lang="en-CA" sz="1600" dirty="0">
                <a:solidFill>
                  <a:schemeClr val="bg1"/>
                </a:solidFill>
                <a:latin typeface="Helvetica" charset="0"/>
                <a:ea typeface="Helvetica" charset="0"/>
                <a:cs typeface="Helvetica" charset="0"/>
              </a:rPr>
              <a:t>Juste après </a:t>
            </a:r>
            <a:r>
              <a:rPr lang="en-CA" sz="1600" dirty="0" err="1">
                <a:solidFill>
                  <a:schemeClr val="bg1"/>
                </a:solidFill>
                <a:latin typeface="Helvetica" charset="0"/>
                <a:ea typeface="Helvetica" charset="0"/>
                <a:cs typeface="Helvetica" charset="0"/>
              </a:rPr>
              <a:t>l’ablation</a:t>
            </a:r>
            <a:r>
              <a:rPr lang="en-CA" sz="1600" dirty="0">
                <a:solidFill>
                  <a:schemeClr val="bg1"/>
                </a:solidFill>
                <a:latin typeface="Helvetica" charset="0"/>
                <a:ea typeface="Helvetica" charset="0"/>
                <a:cs typeface="Helvetica" charset="0"/>
              </a:rPr>
              <a:t> du ganglion </a:t>
            </a:r>
            <a:r>
              <a:rPr lang="en-CA" sz="1600" dirty="0" err="1">
                <a:solidFill>
                  <a:schemeClr val="bg1"/>
                </a:solidFill>
                <a:latin typeface="Helvetica" charset="0"/>
                <a:ea typeface="Helvetica" charset="0"/>
                <a:cs typeface="Helvetica" charset="0"/>
              </a:rPr>
              <a:t>sentinelle</a:t>
            </a:r>
            <a:r>
              <a:rPr lang="en-CA" sz="1600" dirty="0">
                <a:solidFill>
                  <a:schemeClr val="bg1"/>
                </a:solidFill>
                <a:latin typeface="Helvetica" charset="0"/>
                <a:ea typeface="Helvetica" charset="0"/>
                <a:cs typeface="Helvetica" charset="0"/>
              </a:rPr>
              <a:t> </a:t>
            </a:r>
            <a:r>
              <a:rPr lang="en-CA" sz="1600" dirty="0" err="1">
                <a:solidFill>
                  <a:schemeClr val="bg1"/>
                </a:solidFill>
                <a:latin typeface="Helvetica" charset="0"/>
                <a:ea typeface="Helvetica" charset="0"/>
                <a:cs typeface="Helvetica" charset="0"/>
              </a:rPr>
              <a:t>ou</a:t>
            </a:r>
            <a:r>
              <a:rPr lang="en-CA" sz="1600" dirty="0">
                <a:solidFill>
                  <a:schemeClr val="bg1"/>
                </a:solidFill>
                <a:latin typeface="Helvetica" charset="0"/>
                <a:ea typeface="Helvetica" charset="0"/>
                <a:cs typeface="Helvetica" charset="0"/>
              </a:rPr>
              <a:t> après </a:t>
            </a:r>
            <a:r>
              <a:rPr lang="en-CA" sz="1600" dirty="0" err="1">
                <a:solidFill>
                  <a:schemeClr val="bg1"/>
                </a:solidFill>
                <a:latin typeface="Helvetica" charset="0"/>
                <a:ea typeface="Helvetica" charset="0"/>
                <a:cs typeface="Helvetica" charset="0"/>
              </a:rPr>
              <a:t>curage</a:t>
            </a:r>
            <a:r>
              <a:rPr lang="en-CA" sz="1600" dirty="0">
                <a:solidFill>
                  <a:schemeClr val="bg1"/>
                </a:solidFill>
                <a:latin typeface="Helvetica" charset="0"/>
                <a:ea typeface="Helvetica" charset="0"/>
                <a:cs typeface="Helvetica" charset="0"/>
              </a:rPr>
              <a:t> ganglionnaire (stade III opéré) pour les </a:t>
            </a:r>
            <a:r>
              <a:rPr lang="en-CA" sz="1600" b="1" dirty="0">
                <a:solidFill>
                  <a:schemeClr val="bg1"/>
                </a:solidFill>
                <a:latin typeface="Helvetica" charset="0"/>
                <a:ea typeface="Helvetica" charset="0"/>
                <a:cs typeface="Helvetica" charset="0"/>
              </a:rPr>
              <a:t>thérapies ciblées et l’immunothérapie.</a:t>
            </a:r>
          </a:p>
          <a:p>
            <a:pPr marL="285750" lvl="0" indent="-285750">
              <a:lnSpc>
                <a:spcPct val="150000"/>
              </a:lnSpc>
              <a:buClr>
                <a:schemeClr val="accent6"/>
              </a:buClr>
              <a:buFont typeface=".Hiragino Kaku Gothic Interface W3"/>
              <a:buChar char="▷"/>
              <a:defRPr/>
            </a:pPr>
            <a:endParaRPr lang="en-CA" sz="1600" dirty="0">
              <a:solidFill>
                <a:schemeClr val="bg1"/>
              </a:solidFill>
              <a:latin typeface="Helvetica" charset="0"/>
              <a:ea typeface="Helvetica" charset="0"/>
              <a:cs typeface="Helvetica" charset="0"/>
            </a:endParaRPr>
          </a:p>
          <a:p>
            <a:pPr marL="285750" lvl="0" indent="-285750">
              <a:lnSpc>
                <a:spcPct val="150000"/>
              </a:lnSpc>
              <a:buClr>
                <a:schemeClr val="accent6"/>
              </a:buClr>
              <a:buFont typeface=".Hiragino Kaku Gothic Interface W3"/>
              <a:buChar char="▷"/>
              <a:defRPr/>
            </a:pPr>
            <a:r>
              <a:rPr lang="en-CA" sz="1600" dirty="0">
                <a:solidFill>
                  <a:schemeClr val="bg1"/>
                </a:solidFill>
                <a:latin typeface="Helvetica" charset="0"/>
                <a:ea typeface="Helvetica" charset="0"/>
                <a:cs typeface="Helvetica" charset="0"/>
              </a:rPr>
              <a:t>Ou après retrait d’une lésion secondaire  (stade IV opéré) pour </a:t>
            </a:r>
            <a:r>
              <a:rPr lang="en-CA" sz="1600" b="1" dirty="0">
                <a:solidFill>
                  <a:schemeClr val="bg1"/>
                </a:solidFill>
                <a:latin typeface="Helvetica" charset="0"/>
                <a:ea typeface="Helvetica" charset="0"/>
                <a:cs typeface="Helvetica" charset="0"/>
              </a:rPr>
              <a:t>l’immunothérapie.</a:t>
            </a:r>
          </a:p>
          <a:p>
            <a:pPr marL="285750" lvl="0" indent="-285750">
              <a:lnSpc>
                <a:spcPct val="150000"/>
              </a:lnSpc>
              <a:buFont typeface="Arial" panose="020B0604020202020204" pitchFamily="34" charset="0"/>
              <a:buChar char="•"/>
              <a:defRPr/>
            </a:pPr>
            <a:endParaRPr lang="fr-FR" sz="1600" dirty="0">
              <a:solidFill>
                <a:schemeClr val="bg1"/>
              </a:solidFill>
              <a:latin typeface="Helvetica" charset="0"/>
              <a:ea typeface="Helvetica" charset="0"/>
              <a:cs typeface="Helvetica" charset="0"/>
            </a:endParaRPr>
          </a:p>
          <a:p>
            <a:pPr marL="285750" lvl="0" indent="-285750">
              <a:lnSpc>
                <a:spcPct val="150000"/>
              </a:lnSpc>
              <a:buFont typeface="Arial" panose="020B0604020202020204" pitchFamily="34" charset="0"/>
              <a:buChar char="•"/>
              <a:defRPr/>
            </a:pPr>
            <a:endParaRPr lang="fr-FR" sz="1600" dirty="0">
              <a:solidFill>
                <a:schemeClr val="bg1"/>
              </a:solidFill>
              <a:latin typeface="Helvetica" charset="0"/>
              <a:ea typeface="Helvetica" charset="0"/>
              <a:cs typeface="Helvetica" charset="0"/>
            </a:endParaRPr>
          </a:p>
        </p:txBody>
      </p:sp>
    </p:spTree>
    <p:extLst>
      <p:ext uri="{BB962C8B-B14F-4D97-AF65-F5344CB8AC3E}">
        <p14:creationId xmlns:p14="http://schemas.microsoft.com/office/powerpoint/2010/main" val="1446198999"/>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decel="50000" fill="hold" grpId="0" nodeType="with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1250" fill="hold"/>
                                        <p:tgtEl>
                                          <p:spTgt spid="36"/>
                                        </p:tgtEl>
                                        <p:attrNameLst>
                                          <p:attrName>ppt_x</p:attrName>
                                        </p:attrNameLst>
                                      </p:cBhvr>
                                      <p:tavLst>
                                        <p:tav tm="0">
                                          <p:val>
                                            <p:strVal val="#ppt_x"/>
                                          </p:val>
                                        </p:tav>
                                        <p:tav tm="100000">
                                          <p:val>
                                            <p:strVal val="#ppt_x"/>
                                          </p:val>
                                        </p:tav>
                                      </p:tavLst>
                                    </p:anim>
                                    <p:anim calcmode="lin" valueType="num">
                                      <p:cBhvr additive="base">
                                        <p:cTn id="12" dur="1250" fill="hold"/>
                                        <p:tgtEl>
                                          <p:spTgt spid="36"/>
                                        </p:tgtEl>
                                        <p:attrNameLst>
                                          <p:attrName>ppt_y</p:attrName>
                                        </p:attrNameLst>
                                      </p:cBhvr>
                                      <p:tavLst>
                                        <p:tav tm="0">
                                          <p:val>
                                            <p:strVal val="1+#ppt_h/2"/>
                                          </p:val>
                                        </p:tav>
                                        <p:tav tm="100000">
                                          <p:val>
                                            <p:strVal val="#ppt_y"/>
                                          </p:val>
                                        </p:tav>
                                      </p:tavLst>
                                    </p:anim>
                                  </p:childTnLst>
                                </p:cTn>
                              </p:par>
                              <p:par>
                                <p:cTn id="13" presetID="2" presetClass="entr" presetSubtype="4" decel="100000" fill="hold" grpId="0" nodeType="withEffect">
                                  <p:stCondLst>
                                    <p:cond delay="0"/>
                                  </p:stCondLst>
                                  <p:childTnLst>
                                    <p:set>
                                      <p:cBhvr>
                                        <p:cTn id="14" dur="1" fill="hold">
                                          <p:stCondLst>
                                            <p:cond delay="0"/>
                                          </p:stCondLst>
                                        </p:cTn>
                                        <p:tgtEl>
                                          <p:spTgt spid="37"/>
                                        </p:tgtEl>
                                        <p:attrNameLst>
                                          <p:attrName>style.visibility</p:attrName>
                                        </p:attrNameLst>
                                      </p:cBhvr>
                                      <p:to>
                                        <p:strVal val="visible"/>
                                      </p:to>
                                    </p:set>
                                    <p:anim calcmode="lin" valueType="num">
                                      <p:cBhvr additive="base">
                                        <p:cTn id="15" dur="1250" fill="hold"/>
                                        <p:tgtEl>
                                          <p:spTgt spid="37"/>
                                        </p:tgtEl>
                                        <p:attrNameLst>
                                          <p:attrName>ppt_x</p:attrName>
                                        </p:attrNameLst>
                                      </p:cBhvr>
                                      <p:tavLst>
                                        <p:tav tm="0">
                                          <p:val>
                                            <p:strVal val="#ppt_x"/>
                                          </p:val>
                                        </p:tav>
                                        <p:tav tm="100000">
                                          <p:val>
                                            <p:strVal val="#ppt_x"/>
                                          </p:val>
                                        </p:tav>
                                      </p:tavLst>
                                    </p:anim>
                                    <p:anim calcmode="lin" valueType="num">
                                      <p:cBhvr additive="base">
                                        <p:cTn id="16" dur="1250" fill="hold"/>
                                        <p:tgtEl>
                                          <p:spTgt spid="37"/>
                                        </p:tgtEl>
                                        <p:attrNameLst>
                                          <p:attrName>ppt_y</p:attrName>
                                        </p:attrNameLst>
                                      </p:cBhvr>
                                      <p:tavLst>
                                        <p:tav tm="0">
                                          <p:val>
                                            <p:strVal val="1+#ppt_h/2"/>
                                          </p:val>
                                        </p:tav>
                                        <p:tav tm="100000">
                                          <p:val>
                                            <p:strVal val="#ppt_y"/>
                                          </p:val>
                                        </p:tav>
                                      </p:tavLst>
                                    </p:anim>
                                  </p:childTnLst>
                                </p:cTn>
                              </p:par>
                              <p:par>
                                <p:cTn id="17" presetID="22" presetClass="entr" presetSubtype="8" fill="hold" grpId="0" nodeType="withEffect">
                                  <p:stCondLst>
                                    <p:cond delay="1000"/>
                                  </p:stCondLst>
                                  <p:childTnLst>
                                    <p:set>
                                      <p:cBhvr>
                                        <p:cTn id="18" dur="1" fill="hold">
                                          <p:stCondLst>
                                            <p:cond delay="0"/>
                                          </p:stCondLst>
                                        </p:cTn>
                                        <p:tgtEl>
                                          <p:spTgt spid="20"/>
                                        </p:tgtEl>
                                        <p:attrNameLst>
                                          <p:attrName>style.visibility</p:attrName>
                                        </p:attrNameLst>
                                      </p:cBhvr>
                                      <p:to>
                                        <p:strVal val="visible"/>
                                      </p:to>
                                    </p:set>
                                    <p:animEffect transition="in" filter="wipe(left)">
                                      <p:cBhvr>
                                        <p:cTn id="19" dur="750"/>
                                        <p:tgtEl>
                                          <p:spTgt spid="20"/>
                                        </p:tgtEl>
                                      </p:cBhvr>
                                    </p:animEffect>
                                  </p:childTnLst>
                                </p:cTn>
                              </p:par>
                              <p:par>
                                <p:cTn id="20" presetID="22" presetClass="entr" presetSubtype="8" fill="hold" grpId="0" nodeType="withEffect">
                                  <p:stCondLst>
                                    <p:cond delay="100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20" grpId="0"/>
      <p:bldP spid="1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 name="Rectangle 28">
            <a:extLst>
              <a:ext uri="{FF2B5EF4-FFF2-40B4-BE49-F238E27FC236}">
                <a16:creationId xmlns:a16="http://schemas.microsoft.com/office/drawing/2014/main" id="{76543557-5E66-4F42-84E7-9B0B6B7EC95C}"/>
              </a:ext>
            </a:extLst>
          </p:cNvPr>
          <p:cNvSpPr/>
          <p:nvPr/>
        </p:nvSpPr>
        <p:spPr>
          <a:xfrm>
            <a:off x="-1" y="-2468"/>
            <a:ext cx="12204001" cy="3964868"/>
          </a:xfrm>
          <a:prstGeom prst="rect">
            <a:avLst/>
          </a:prstGeom>
          <a:solidFill>
            <a:schemeClr val="bg2">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dirty="0"/>
              <a:t> </a:t>
            </a:r>
          </a:p>
        </p:txBody>
      </p:sp>
      <p:graphicFrame>
        <p:nvGraphicFramePr>
          <p:cNvPr id="31" name="Tableau 30">
            <a:extLst>
              <a:ext uri="{FF2B5EF4-FFF2-40B4-BE49-F238E27FC236}">
                <a16:creationId xmlns:a16="http://schemas.microsoft.com/office/drawing/2014/main" id="{BAABAFE7-238C-9345-84E2-3C596E9D476D}"/>
              </a:ext>
            </a:extLst>
          </p:cNvPr>
          <p:cNvGraphicFramePr>
            <a:graphicFrameLocks noGrp="1"/>
          </p:cNvGraphicFramePr>
          <p:nvPr/>
        </p:nvGraphicFramePr>
        <p:xfrm>
          <a:off x="2317457" y="1918545"/>
          <a:ext cx="8127999" cy="3475897"/>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3415684739"/>
                    </a:ext>
                  </a:extLst>
                </a:gridCol>
                <a:gridCol w="2709333">
                  <a:extLst>
                    <a:ext uri="{9D8B030D-6E8A-4147-A177-3AD203B41FA5}">
                      <a16:colId xmlns:a16="http://schemas.microsoft.com/office/drawing/2014/main" val="3521323355"/>
                    </a:ext>
                  </a:extLst>
                </a:gridCol>
                <a:gridCol w="2709333">
                  <a:extLst>
                    <a:ext uri="{9D8B030D-6E8A-4147-A177-3AD203B41FA5}">
                      <a16:colId xmlns:a16="http://schemas.microsoft.com/office/drawing/2014/main" val="2954184355"/>
                    </a:ext>
                  </a:extLst>
                </a:gridCol>
              </a:tblGrid>
              <a:tr h="427897">
                <a:tc>
                  <a:txBody>
                    <a:bodyPr/>
                    <a:lstStyle/>
                    <a:p>
                      <a:r>
                        <a:rPr lang="fr-FR" sz="1600" dirty="0">
                          <a:solidFill>
                            <a:schemeClr val="bg1"/>
                          </a:solidFill>
                          <a:latin typeface="Helvetica" pitchFamily="2" charset="0"/>
                        </a:rPr>
                        <a:t>Adjuvant</a:t>
                      </a:r>
                    </a:p>
                  </a:txBody>
                  <a:tcPr/>
                </a:tc>
                <a:tc>
                  <a:txBody>
                    <a:bodyPr/>
                    <a:lstStyle/>
                    <a:p>
                      <a:r>
                        <a:rPr lang="fr-FR" sz="1600" dirty="0">
                          <a:solidFill>
                            <a:schemeClr val="bg1"/>
                          </a:solidFill>
                          <a:latin typeface="Helvetica" pitchFamily="2" charset="0"/>
                        </a:rPr>
                        <a:t>Immunothérapie</a:t>
                      </a:r>
                    </a:p>
                  </a:txBody>
                  <a:tcPr/>
                </a:tc>
                <a:tc>
                  <a:txBody>
                    <a:bodyPr/>
                    <a:lstStyle/>
                    <a:p>
                      <a:r>
                        <a:rPr lang="fr-FR" sz="1600" dirty="0">
                          <a:solidFill>
                            <a:schemeClr val="bg1"/>
                          </a:solidFill>
                          <a:latin typeface="Helvetica" pitchFamily="2" charset="0"/>
                        </a:rPr>
                        <a:t>Thérapies ciblées</a:t>
                      </a:r>
                    </a:p>
                  </a:txBody>
                  <a:tcPr/>
                </a:tc>
                <a:extLst>
                  <a:ext uri="{0D108BD9-81ED-4DB2-BD59-A6C34878D82A}">
                    <a16:rowId xmlns:a16="http://schemas.microsoft.com/office/drawing/2014/main" val="4086602890"/>
                  </a:ext>
                </a:extLst>
              </a:tr>
              <a:tr h="370840">
                <a:tc>
                  <a:txBody>
                    <a:bodyPr/>
                    <a:lstStyle/>
                    <a:p>
                      <a:r>
                        <a:rPr lang="fr-FR" sz="1600" dirty="0">
                          <a:solidFill>
                            <a:schemeClr val="tx1">
                              <a:lumMod val="65000"/>
                              <a:lumOff val="35000"/>
                            </a:schemeClr>
                          </a:solidFill>
                          <a:latin typeface="Helvetica" pitchFamily="2" charset="0"/>
                        </a:rPr>
                        <a:t>Durée</a:t>
                      </a:r>
                    </a:p>
                  </a:txBody>
                  <a:tcPr/>
                </a:tc>
                <a:tc>
                  <a:txBody>
                    <a:bodyPr/>
                    <a:lstStyle/>
                    <a:p>
                      <a:r>
                        <a:rPr lang="fr-FR" sz="1600" dirty="0">
                          <a:solidFill>
                            <a:schemeClr val="tx1">
                              <a:lumMod val="65000"/>
                              <a:lumOff val="35000"/>
                            </a:schemeClr>
                          </a:solidFill>
                          <a:latin typeface="Helvetica" pitchFamily="2" charset="0"/>
                        </a:rPr>
                        <a:t>1 an</a:t>
                      </a:r>
                    </a:p>
                  </a:txBody>
                  <a:tcPr/>
                </a:tc>
                <a:tc>
                  <a:txBody>
                    <a:bodyPr/>
                    <a:lstStyle/>
                    <a:p>
                      <a:r>
                        <a:rPr lang="fr-FR" sz="1600" dirty="0">
                          <a:solidFill>
                            <a:schemeClr val="tx1">
                              <a:lumMod val="65000"/>
                              <a:lumOff val="35000"/>
                            </a:schemeClr>
                          </a:solidFill>
                          <a:latin typeface="Helvetica" pitchFamily="2" charset="0"/>
                        </a:rPr>
                        <a:t>1 an</a:t>
                      </a:r>
                    </a:p>
                  </a:txBody>
                  <a:tcPr/>
                </a:tc>
                <a:extLst>
                  <a:ext uri="{0D108BD9-81ED-4DB2-BD59-A6C34878D82A}">
                    <a16:rowId xmlns:a16="http://schemas.microsoft.com/office/drawing/2014/main" val="556897905"/>
                  </a:ext>
                </a:extLst>
              </a:tr>
              <a:tr h="370840">
                <a:tc>
                  <a:txBody>
                    <a:bodyPr/>
                    <a:lstStyle/>
                    <a:p>
                      <a:r>
                        <a:rPr lang="fr-FR" sz="1600" dirty="0">
                          <a:solidFill>
                            <a:schemeClr val="tx1">
                              <a:lumMod val="65000"/>
                              <a:lumOff val="35000"/>
                            </a:schemeClr>
                          </a:solidFill>
                          <a:latin typeface="Helvetica" pitchFamily="2" charset="0"/>
                        </a:rPr>
                        <a:t>Restriction</a:t>
                      </a:r>
                    </a:p>
                  </a:txBody>
                  <a:tcPr/>
                </a:tc>
                <a:tc>
                  <a:txBody>
                    <a:bodyPr/>
                    <a:lstStyle/>
                    <a:p>
                      <a:endParaRPr lang="fr-FR" sz="1600" dirty="0">
                        <a:solidFill>
                          <a:schemeClr val="tx1">
                            <a:lumMod val="65000"/>
                            <a:lumOff val="35000"/>
                          </a:schemeClr>
                        </a:solidFill>
                        <a:latin typeface="Helvetica" pitchFamily="2" charset="0"/>
                      </a:endParaRPr>
                    </a:p>
                  </a:txBody>
                  <a:tcPr/>
                </a:tc>
                <a:tc>
                  <a:txBody>
                    <a:bodyPr/>
                    <a:lstStyle/>
                    <a:p>
                      <a:r>
                        <a:rPr lang="fr-FR" sz="1600" dirty="0">
                          <a:solidFill>
                            <a:schemeClr val="tx1">
                              <a:lumMod val="65000"/>
                              <a:lumOff val="35000"/>
                            </a:schemeClr>
                          </a:solidFill>
                          <a:latin typeface="Helvetica" pitchFamily="2" charset="0"/>
                        </a:rPr>
                        <a:t>Mutation BRAF</a:t>
                      </a:r>
                    </a:p>
                  </a:txBody>
                  <a:tcPr/>
                </a:tc>
                <a:extLst>
                  <a:ext uri="{0D108BD9-81ED-4DB2-BD59-A6C34878D82A}">
                    <a16:rowId xmlns:a16="http://schemas.microsoft.com/office/drawing/2014/main" val="719873763"/>
                  </a:ext>
                </a:extLst>
              </a:tr>
              <a:tr h="370840">
                <a:tc>
                  <a:txBody>
                    <a:bodyPr/>
                    <a:lstStyle/>
                    <a:p>
                      <a:r>
                        <a:rPr lang="fr-FR" sz="1600" dirty="0">
                          <a:solidFill>
                            <a:schemeClr val="tx1">
                              <a:lumMod val="65000"/>
                              <a:lumOff val="35000"/>
                            </a:schemeClr>
                          </a:solidFill>
                          <a:latin typeface="Helvetica" pitchFamily="2" charset="0"/>
                        </a:rPr>
                        <a:t>Voie d’administration</a:t>
                      </a:r>
                    </a:p>
                  </a:txBody>
                  <a:tcPr/>
                </a:tc>
                <a:tc>
                  <a:txBody>
                    <a:bodyPr/>
                    <a:lstStyle/>
                    <a:p>
                      <a:r>
                        <a:rPr lang="fr-FR" sz="1600" dirty="0">
                          <a:solidFill>
                            <a:schemeClr val="tx1">
                              <a:lumMod val="65000"/>
                              <a:lumOff val="35000"/>
                            </a:schemeClr>
                          </a:solidFill>
                          <a:latin typeface="Helvetica" pitchFamily="2" charset="0"/>
                        </a:rPr>
                        <a:t>IV</a:t>
                      </a:r>
                    </a:p>
                  </a:txBody>
                  <a:tcPr/>
                </a:tc>
                <a:tc>
                  <a:txBody>
                    <a:bodyPr/>
                    <a:lstStyle/>
                    <a:p>
                      <a:r>
                        <a:rPr lang="fr-FR" sz="1600" dirty="0">
                          <a:solidFill>
                            <a:schemeClr val="tx1">
                              <a:lumMod val="65000"/>
                              <a:lumOff val="35000"/>
                            </a:schemeClr>
                          </a:solidFill>
                          <a:latin typeface="Helvetica" pitchFamily="2" charset="0"/>
                        </a:rPr>
                        <a:t>Per os</a:t>
                      </a:r>
                    </a:p>
                  </a:txBody>
                  <a:tcPr/>
                </a:tc>
                <a:extLst>
                  <a:ext uri="{0D108BD9-81ED-4DB2-BD59-A6C34878D82A}">
                    <a16:rowId xmlns:a16="http://schemas.microsoft.com/office/drawing/2014/main" val="601305885"/>
                  </a:ext>
                </a:extLst>
              </a:tr>
              <a:tr h="370840">
                <a:tc>
                  <a:txBody>
                    <a:bodyPr/>
                    <a:lstStyle/>
                    <a:p>
                      <a:r>
                        <a:rPr lang="fr-FR" sz="1600" dirty="0">
                          <a:solidFill>
                            <a:schemeClr val="tx1">
                              <a:lumMod val="65000"/>
                              <a:lumOff val="35000"/>
                            </a:schemeClr>
                          </a:solidFill>
                          <a:latin typeface="Helvetica" pitchFamily="2" charset="0"/>
                        </a:rPr>
                        <a:t>Produits</a:t>
                      </a:r>
                    </a:p>
                  </a:txBody>
                  <a:tcPr/>
                </a:tc>
                <a:tc>
                  <a:txBody>
                    <a:bodyPr/>
                    <a:lstStyle/>
                    <a:p>
                      <a:r>
                        <a:rPr lang="fr-FR" sz="1600" dirty="0">
                          <a:solidFill>
                            <a:schemeClr val="tx1">
                              <a:lumMod val="65000"/>
                              <a:lumOff val="35000"/>
                            </a:schemeClr>
                          </a:solidFill>
                          <a:latin typeface="Helvetica" pitchFamily="2" charset="0"/>
                        </a:rPr>
                        <a:t>Nivolumab (OPDIVO)</a:t>
                      </a:r>
                    </a:p>
                    <a:p>
                      <a:r>
                        <a:rPr lang="fr-FR" sz="1600" dirty="0">
                          <a:solidFill>
                            <a:schemeClr val="tx1">
                              <a:lumMod val="65000"/>
                              <a:lumOff val="35000"/>
                            </a:schemeClr>
                          </a:solidFill>
                          <a:latin typeface="Helvetica" pitchFamily="2" charset="0"/>
                        </a:rPr>
                        <a:t>Pembrolizumab (KEYTRUDA)</a:t>
                      </a:r>
                    </a:p>
                  </a:txBody>
                  <a:tcPr/>
                </a:tc>
                <a:tc>
                  <a:txBody>
                    <a:bodyPr/>
                    <a:lstStyle/>
                    <a:p>
                      <a:r>
                        <a:rPr lang="fr-FR" sz="1600" dirty="0">
                          <a:solidFill>
                            <a:schemeClr val="tx1">
                              <a:lumMod val="65000"/>
                              <a:lumOff val="35000"/>
                            </a:schemeClr>
                          </a:solidFill>
                          <a:latin typeface="Helvetica" pitchFamily="2" charset="0"/>
                        </a:rPr>
                        <a:t>Dabrafenib (TAFINLAR) Trametinib (MEKINIST)</a:t>
                      </a:r>
                    </a:p>
                  </a:txBody>
                  <a:tcPr/>
                </a:tc>
                <a:extLst>
                  <a:ext uri="{0D108BD9-81ED-4DB2-BD59-A6C34878D82A}">
                    <a16:rowId xmlns:a16="http://schemas.microsoft.com/office/drawing/2014/main" val="751090957"/>
                  </a:ext>
                </a:extLst>
              </a:tr>
              <a:tr h="370840">
                <a:tc>
                  <a:txBody>
                    <a:bodyPr/>
                    <a:lstStyle/>
                    <a:p>
                      <a:r>
                        <a:rPr lang="fr-FR" sz="1600" dirty="0">
                          <a:solidFill>
                            <a:schemeClr val="tx1">
                              <a:lumMod val="65000"/>
                              <a:lumOff val="35000"/>
                            </a:schemeClr>
                          </a:solidFill>
                          <a:latin typeface="Helvetica" pitchFamily="2" charset="0"/>
                        </a:rPr>
                        <a:t>Modalités</a:t>
                      </a:r>
                    </a:p>
                  </a:txBody>
                  <a:tcPr/>
                </a:tc>
                <a:tc>
                  <a:txBody>
                    <a:bodyPr/>
                    <a:lstStyle/>
                    <a:p>
                      <a:r>
                        <a:rPr lang="fr-FR" sz="1600" dirty="0">
                          <a:solidFill>
                            <a:schemeClr val="tx1">
                              <a:lumMod val="65000"/>
                              <a:lumOff val="35000"/>
                            </a:schemeClr>
                          </a:solidFill>
                          <a:latin typeface="Helvetica" pitchFamily="2" charset="0"/>
                        </a:rPr>
                        <a:t>1 perf/4</a:t>
                      </a:r>
                      <a:r>
                        <a:rPr lang="fr-FR" sz="1600" baseline="0" dirty="0">
                          <a:solidFill>
                            <a:schemeClr val="tx1">
                              <a:lumMod val="65000"/>
                              <a:lumOff val="35000"/>
                            </a:schemeClr>
                          </a:solidFill>
                          <a:latin typeface="Helvetica" pitchFamily="2" charset="0"/>
                        </a:rPr>
                        <a:t> à 6 semaines </a:t>
                      </a:r>
                      <a:endParaRPr lang="fr-FR" sz="1600" dirty="0">
                        <a:solidFill>
                          <a:schemeClr val="tx1">
                            <a:lumMod val="65000"/>
                            <a:lumOff val="35000"/>
                          </a:schemeClr>
                        </a:solidFill>
                        <a:latin typeface="Helvetica" pitchFamily="2" charset="0"/>
                      </a:endParaRPr>
                    </a:p>
                  </a:txBody>
                  <a:tcPr/>
                </a:tc>
                <a:tc>
                  <a:txBody>
                    <a:bodyPr/>
                    <a:lstStyle/>
                    <a:p>
                      <a:r>
                        <a:rPr lang="fr-FR" sz="1600" dirty="0">
                          <a:solidFill>
                            <a:schemeClr val="tx1">
                              <a:lumMod val="65000"/>
                              <a:lumOff val="35000"/>
                            </a:schemeClr>
                          </a:solidFill>
                          <a:latin typeface="Helvetica" pitchFamily="2" charset="0"/>
                        </a:rPr>
                        <a:t>En continu</a:t>
                      </a:r>
                    </a:p>
                  </a:txBody>
                  <a:tcPr/>
                </a:tc>
                <a:extLst>
                  <a:ext uri="{0D108BD9-81ED-4DB2-BD59-A6C34878D82A}">
                    <a16:rowId xmlns:a16="http://schemas.microsoft.com/office/drawing/2014/main" val="1157054506"/>
                  </a:ext>
                </a:extLst>
              </a:tr>
              <a:tr h="370840">
                <a:tc>
                  <a:txBody>
                    <a:bodyPr/>
                    <a:lstStyle/>
                    <a:p>
                      <a:r>
                        <a:rPr lang="fr-FR" sz="1600" dirty="0">
                          <a:solidFill>
                            <a:schemeClr val="tx1">
                              <a:lumMod val="65000"/>
                              <a:lumOff val="35000"/>
                            </a:schemeClr>
                          </a:solidFill>
                          <a:latin typeface="Helvetica" pitchFamily="2" charset="0"/>
                        </a:rPr>
                        <a:t>Financement SS</a:t>
                      </a:r>
                    </a:p>
                  </a:txBody>
                  <a:tcPr/>
                </a:tc>
                <a:tc>
                  <a:txBody>
                    <a:bodyPr/>
                    <a:lstStyle/>
                    <a:p>
                      <a:r>
                        <a:rPr lang="fr-FR" sz="1600" dirty="0">
                          <a:solidFill>
                            <a:schemeClr val="tx1">
                              <a:lumMod val="65000"/>
                              <a:lumOff val="35000"/>
                            </a:schemeClr>
                          </a:solidFill>
                          <a:latin typeface="Helvetica" pitchFamily="2" charset="0"/>
                        </a:rPr>
                        <a:t>Oui</a:t>
                      </a:r>
                    </a:p>
                  </a:txBody>
                  <a:tcPr/>
                </a:tc>
                <a:tc>
                  <a:txBody>
                    <a:bodyPr/>
                    <a:lstStyle/>
                    <a:p>
                      <a:r>
                        <a:rPr lang="fr-FR" sz="1600" dirty="0">
                          <a:solidFill>
                            <a:schemeClr val="tx1">
                              <a:lumMod val="65000"/>
                              <a:lumOff val="35000"/>
                            </a:schemeClr>
                          </a:solidFill>
                          <a:highlight>
                            <a:srgbClr val="FFFF00"/>
                          </a:highlight>
                          <a:latin typeface="Helvetica" pitchFamily="2" charset="0"/>
                        </a:rPr>
                        <a:t>Oui</a:t>
                      </a:r>
                    </a:p>
                  </a:txBody>
                  <a:tcPr/>
                </a:tc>
                <a:extLst>
                  <a:ext uri="{0D108BD9-81ED-4DB2-BD59-A6C34878D82A}">
                    <a16:rowId xmlns:a16="http://schemas.microsoft.com/office/drawing/2014/main" val="2530420589"/>
                  </a:ext>
                </a:extLst>
              </a:tr>
              <a:tr h="370840">
                <a:tc>
                  <a:txBody>
                    <a:bodyPr/>
                    <a:lstStyle/>
                    <a:p>
                      <a:r>
                        <a:rPr lang="fr-FR" sz="1600" dirty="0">
                          <a:solidFill>
                            <a:schemeClr val="tx1">
                              <a:lumMod val="65000"/>
                              <a:lumOff val="35000"/>
                            </a:schemeClr>
                          </a:solidFill>
                          <a:latin typeface="Helvetica" pitchFamily="2" charset="0"/>
                        </a:rPr>
                        <a:t>Effets secondaires</a:t>
                      </a:r>
                    </a:p>
                  </a:txBody>
                  <a:tcPr/>
                </a:tc>
                <a:tc gridSpan="2">
                  <a:txBody>
                    <a:bodyPr/>
                    <a:lstStyle/>
                    <a:p>
                      <a:r>
                        <a:rPr lang="fr-FR" sz="1600" dirty="0">
                          <a:solidFill>
                            <a:schemeClr val="tx1">
                              <a:lumMod val="65000"/>
                              <a:lumOff val="35000"/>
                            </a:schemeClr>
                          </a:solidFill>
                          <a:latin typeface="Helvetica" pitchFamily="2" charset="0"/>
                        </a:rPr>
                        <a:t>Identiques à ceux connus en situation métastatique</a:t>
                      </a:r>
                    </a:p>
                  </a:txBody>
                  <a:tcPr/>
                </a:tc>
                <a:tc hMerge="1">
                  <a:txBody>
                    <a:bodyPr/>
                    <a:lstStyle/>
                    <a:p>
                      <a:endParaRPr lang="fr-FR" dirty="0"/>
                    </a:p>
                  </a:txBody>
                  <a:tcPr/>
                </a:tc>
                <a:extLst>
                  <a:ext uri="{0D108BD9-81ED-4DB2-BD59-A6C34878D82A}">
                    <a16:rowId xmlns:a16="http://schemas.microsoft.com/office/drawing/2014/main" val="2859046853"/>
                  </a:ext>
                </a:extLst>
              </a:tr>
            </a:tbl>
          </a:graphicData>
        </a:graphic>
      </p:graphicFrame>
      <p:sp>
        <p:nvSpPr>
          <p:cNvPr id="32" name="ZoneTexte 31">
            <a:extLst>
              <a:ext uri="{FF2B5EF4-FFF2-40B4-BE49-F238E27FC236}">
                <a16:creationId xmlns:a16="http://schemas.microsoft.com/office/drawing/2014/main" id="{E74A0EB3-F1C4-E640-BA8B-E43CDC2516EC}"/>
              </a:ext>
            </a:extLst>
          </p:cNvPr>
          <p:cNvSpPr txBox="1"/>
          <p:nvPr/>
        </p:nvSpPr>
        <p:spPr>
          <a:xfrm>
            <a:off x="-12002" y="5529311"/>
            <a:ext cx="12204001" cy="523220"/>
          </a:xfrm>
          <a:prstGeom prst="rect">
            <a:avLst/>
          </a:prstGeom>
          <a:noFill/>
        </p:spPr>
        <p:txBody>
          <a:bodyPr wrap="square" rtlCol="0">
            <a:spAutoFit/>
          </a:bodyPr>
          <a:lstStyle/>
          <a:p>
            <a:pPr algn="ctr"/>
            <a:r>
              <a:rPr lang="fr-FR" sz="1400" dirty="0">
                <a:solidFill>
                  <a:schemeClr val="tx1">
                    <a:lumMod val="65000"/>
                    <a:lumOff val="35000"/>
                  </a:schemeClr>
                </a:solidFill>
                <a:latin typeface="Helvetica" pitchFamily="2" charset="0"/>
              </a:rPr>
              <a:t>Doit faire l’objet d’une </a:t>
            </a:r>
            <a:r>
              <a:rPr lang="fr-FR" sz="1400" b="1" dirty="0">
                <a:solidFill>
                  <a:schemeClr val="tx1">
                    <a:lumMod val="65000"/>
                    <a:lumOff val="35000"/>
                  </a:schemeClr>
                </a:solidFill>
                <a:latin typeface="Helvetica" pitchFamily="2" charset="0"/>
              </a:rPr>
              <a:t>discussion avec le patient</a:t>
            </a:r>
            <a:r>
              <a:rPr lang="fr-FR" sz="1400" dirty="0">
                <a:solidFill>
                  <a:schemeClr val="tx1">
                    <a:lumMod val="65000"/>
                    <a:lumOff val="35000"/>
                  </a:schemeClr>
                </a:solidFill>
                <a:latin typeface="Helvetica" pitchFamily="2" charset="0"/>
              </a:rPr>
              <a:t>: modalités (contraintes), risques d’effets secondaires</a:t>
            </a:r>
          </a:p>
          <a:p>
            <a:pPr algn="ctr"/>
            <a:r>
              <a:rPr lang="fr-FR" sz="1400" dirty="0">
                <a:solidFill>
                  <a:schemeClr val="tx1">
                    <a:lumMod val="65000"/>
                    <a:lumOff val="35000"/>
                  </a:schemeClr>
                </a:solidFill>
                <a:latin typeface="Helvetica" pitchFamily="2" charset="0"/>
              </a:rPr>
              <a:t>À mettre en balance avec le </a:t>
            </a:r>
            <a:r>
              <a:rPr lang="fr-FR" sz="1400" b="1" dirty="0">
                <a:solidFill>
                  <a:schemeClr val="tx1">
                    <a:lumMod val="65000"/>
                    <a:lumOff val="35000"/>
                  </a:schemeClr>
                </a:solidFill>
                <a:latin typeface="Helvetica" pitchFamily="2" charset="0"/>
              </a:rPr>
              <a:t>risque de récidive</a:t>
            </a:r>
            <a:r>
              <a:rPr lang="fr-FR" sz="1400" dirty="0">
                <a:solidFill>
                  <a:schemeClr val="tx1">
                    <a:lumMod val="65000"/>
                    <a:lumOff val="35000"/>
                  </a:schemeClr>
                </a:solidFill>
                <a:latin typeface="Helvetica" pitchFamily="2" charset="0"/>
              </a:rPr>
              <a:t> de la maladie</a:t>
            </a:r>
          </a:p>
        </p:txBody>
      </p:sp>
      <p:sp>
        <p:nvSpPr>
          <p:cNvPr id="35" name="TextBox 33">
            <a:extLst>
              <a:ext uri="{FF2B5EF4-FFF2-40B4-BE49-F238E27FC236}">
                <a16:creationId xmlns:a16="http://schemas.microsoft.com/office/drawing/2014/main" id="{3FF81EB3-08E4-8B45-8C51-9AB5D1E35748}"/>
              </a:ext>
            </a:extLst>
          </p:cNvPr>
          <p:cNvSpPr txBox="1"/>
          <p:nvPr/>
        </p:nvSpPr>
        <p:spPr>
          <a:xfrm>
            <a:off x="936700" y="805469"/>
            <a:ext cx="10169915" cy="892552"/>
          </a:xfrm>
          <a:prstGeom prst="rect">
            <a:avLst/>
          </a:prstGeom>
          <a:noFill/>
        </p:spPr>
        <p:txBody>
          <a:bodyPr wrap="square" rtlCol="0">
            <a:spAutoFit/>
          </a:bodyPr>
          <a:lstStyle/>
          <a:p>
            <a:pPr algn="ctr"/>
            <a:r>
              <a:rPr lang="en-US" sz="2600" dirty="0">
                <a:solidFill>
                  <a:schemeClr val="tx1">
                    <a:lumMod val="65000"/>
                    <a:lumOff val="35000"/>
                  </a:schemeClr>
                </a:solidFill>
                <a:latin typeface="Trebuchet MS" panose="020B0703020202090204" pitchFamily="34" charset="0"/>
              </a:rPr>
              <a:t>Traitement adjuvant</a:t>
            </a:r>
          </a:p>
          <a:p>
            <a:pPr algn="ctr"/>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 Traitement préventif secondaire</a:t>
            </a:r>
          </a:p>
        </p:txBody>
      </p:sp>
    </p:spTree>
    <p:extLst>
      <p:ext uri="{BB962C8B-B14F-4D97-AF65-F5344CB8AC3E}">
        <p14:creationId xmlns:p14="http://schemas.microsoft.com/office/powerpoint/2010/main" val="2336041117"/>
      </p:ext>
    </p:extLst>
  </p:cSld>
  <p:clrMapOvr>
    <a:masterClrMapping/>
  </p:clrMapOvr>
  <mc:AlternateContent xmlns:mc="http://schemas.openxmlformats.org/markup-compatibility/2006" xmlns:p14="http://schemas.microsoft.com/office/powerpoint/2010/main">
    <mc:Choice Requires="p14">
      <p:transition spd="slow" p14:dur="1250" advClick="0" advTm="9000">
        <p14:flythrough dir="out"/>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0-#ppt_h/2"/>
                                          </p:val>
                                        </p:tav>
                                        <p:tav tm="100000">
                                          <p:val>
                                            <p:strVal val="#ppt_y"/>
                                          </p:val>
                                        </p:tav>
                                      </p:tavLst>
                                    </p:anim>
                                  </p:childTnLst>
                                </p:cTn>
                              </p:par>
                              <p:par>
                                <p:cTn id="9" presetID="2" presetClass="entr" presetSubtype="4" decel="50000" fill="hold" nodeType="withEffect">
                                  <p:stCondLst>
                                    <p:cond delay="0"/>
                                  </p:stCondLst>
                                  <p:childTnLst>
                                    <p:set>
                                      <p:cBhvr>
                                        <p:cTn id="10" dur="1" fill="hold">
                                          <p:stCondLst>
                                            <p:cond delay="0"/>
                                          </p:stCondLst>
                                        </p:cTn>
                                        <p:tgtEl>
                                          <p:spTgt spid="31"/>
                                        </p:tgtEl>
                                        <p:attrNameLst>
                                          <p:attrName>style.visibility</p:attrName>
                                        </p:attrNameLst>
                                      </p:cBhvr>
                                      <p:to>
                                        <p:strVal val="visible"/>
                                      </p:to>
                                    </p:set>
                                    <p:anim calcmode="lin" valueType="num">
                                      <p:cBhvr additive="base">
                                        <p:cTn id="11" dur="750" fill="hold"/>
                                        <p:tgtEl>
                                          <p:spTgt spid="31"/>
                                        </p:tgtEl>
                                        <p:attrNameLst>
                                          <p:attrName>ppt_x</p:attrName>
                                        </p:attrNameLst>
                                      </p:cBhvr>
                                      <p:tavLst>
                                        <p:tav tm="0">
                                          <p:val>
                                            <p:strVal val="#ppt_x"/>
                                          </p:val>
                                        </p:tav>
                                        <p:tav tm="100000">
                                          <p:val>
                                            <p:strVal val="#ppt_x"/>
                                          </p:val>
                                        </p:tav>
                                      </p:tavLst>
                                    </p:anim>
                                    <p:anim calcmode="lin" valueType="num">
                                      <p:cBhvr additive="base">
                                        <p:cTn id="12" dur="750" fill="hold"/>
                                        <p:tgtEl>
                                          <p:spTgt spid="31"/>
                                        </p:tgtEl>
                                        <p:attrNameLst>
                                          <p:attrName>ppt_y</p:attrName>
                                        </p:attrNameLst>
                                      </p:cBhvr>
                                      <p:tavLst>
                                        <p:tav tm="0">
                                          <p:val>
                                            <p:strVal val="1+#ppt_h/2"/>
                                          </p:val>
                                        </p:tav>
                                        <p:tav tm="100000">
                                          <p:val>
                                            <p:strVal val="#ppt_y"/>
                                          </p:val>
                                        </p:tav>
                                      </p:tavLst>
                                    </p:anim>
                                  </p:childTnLst>
                                </p:cTn>
                              </p:par>
                            </p:childTnLst>
                          </p:cTn>
                        </p:par>
                        <p:par>
                          <p:cTn id="13" fill="hold">
                            <p:stCondLst>
                              <p:cond delay="750"/>
                            </p:stCondLst>
                            <p:childTnLst>
                              <p:par>
                                <p:cTn id="14" presetID="2" presetClass="entr" presetSubtype="4" decel="50000" fill="hold" grpId="0" nodeType="afterEffect">
                                  <p:stCondLst>
                                    <p:cond delay="0"/>
                                  </p:stCondLst>
                                  <p:childTnLst>
                                    <p:set>
                                      <p:cBhvr>
                                        <p:cTn id="15" dur="1" fill="hold">
                                          <p:stCondLst>
                                            <p:cond delay="0"/>
                                          </p:stCondLst>
                                        </p:cTn>
                                        <p:tgtEl>
                                          <p:spTgt spid="32"/>
                                        </p:tgtEl>
                                        <p:attrNameLst>
                                          <p:attrName>style.visibility</p:attrName>
                                        </p:attrNameLst>
                                      </p:cBhvr>
                                      <p:to>
                                        <p:strVal val="visible"/>
                                      </p:to>
                                    </p:set>
                                    <p:anim calcmode="lin" valueType="num">
                                      <p:cBhvr additive="base">
                                        <p:cTn id="16" dur="750" fill="hold"/>
                                        <p:tgtEl>
                                          <p:spTgt spid="32"/>
                                        </p:tgtEl>
                                        <p:attrNameLst>
                                          <p:attrName>ppt_x</p:attrName>
                                        </p:attrNameLst>
                                      </p:cBhvr>
                                      <p:tavLst>
                                        <p:tav tm="0">
                                          <p:val>
                                            <p:strVal val="#ppt_x"/>
                                          </p:val>
                                        </p:tav>
                                        <p:tav tm="100000">
                                          <p:val>
                                            <p:strVal val="#ppt_x"/>
                                          </p:val>
                                        </p:tav>
                                      </p:tavLst>
                                    </p:anim>
                                    <p:anim calcmode="lin" valueType="num">
                                      <p:cBhvr additive="base">
                                        <p:cTn id="17" dur="750" fill="hold"/>
                                        <p:tgtEl>
                                          <p:spTgt spid="32"/>
                                        </p:tgtEl>
                                        <p:attrNameLst>
                                          <p:attrName>ppt_y</p:attrName>
                                        </p:attrNameLst>
                                      </p:cBhvr>
                                      <p:tavLst>
                                        <p:tav tm="0">
                                          <p:val>
                                            <p:strVal val="1+#ppt_h/2"/>
                                          </p:val>
                                        </p:tav>
                                        <p:tav tm="100000">
                                          <p:val>
                                            <p:strVal val="#ppt_y"/>
                                          </p:val>
                                        </p:tav>
                                      </p:tavLst>
                                    </p:anim>
                                  </p:childTnLst>
                                </p:cTn>
                              </p:par>
                              <p:par>
                                <p:cTn id="18" presetID="2" presetClass="entr" presetSubtype="1" decel="5000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 calcmode="lin" valueType="num">
                                      <p:cBhvr additive="base">
                                        <p:cTn id="20" dur="750" fill="hold"/>
                                        <p:tgtEl>
                                          <p:spTgt spid="35"/>
                                        </p:tgtEl>
                                        <p:attrNameLst>
                                          <p:attrName>ppt_x</p:attrName>
                                        </p:attrNameLst>
                                      </p:cBhvr>
                                      <p:tavLst>
                                        <p:tav tm="0">
                                          <p:val>
                                            <p:strVal val="#ppt_x"/>
                                          </p:val>
                                        </p:tav>
                                        <p:tav tm="100000">
                                          <p:val>
                                            <p:strVal val="#ppt_x"/>
                                          </p:val>
                                        </p:tav>
                                      </p:tavLst>
                                    </p:anim>
                                    <p:anim calcmode="lin" valueType="num">
                                      <p:cBhvr additive="base">
                                        <p:cTn id="21" dur="750" fill="hold"/>
                                        <p:tgtEl>
                                          <p:spTgt spid="3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2" grpId="0"/>
      <p:bldP spid="3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E8912A6D-DD89-4743-B1E1-5696EDC2427C}"/>
              </a:ext>
            </a:extLst>
          </p:cNvPr>
          <p:cNvSpPr/>
          <p:nvPr/>
        </p:nvSpPr>
        <p:spPr>
          <a:xfrm>
            <a:off x="0" y="1"/>
            <a:ext cx="3240000" cy="6858000"/>
          </a:xfrm>
          <a:prstGeom prst="rect">
            <a:avLst/>
          </a:prstGeom>
          <a:gradFill flip="none" rotWithShape="1">
            <a:gsLst>
              <a:gs pos="0">
                <a:schemeClr val="accent1">
                  <a:alpha val="88000"/>
                </a:schemeClr>
              </a:gs>
              <a:gs pos="90000">
                <a:schemeClr val="accent2">
                  <a:alpha val="92000"/>
                </a:schemeClr>
              </a:gs>
            </a:gsLst>
            <a:path path="circle">
              <a:fillToRect r="100000" b="100000"/>
            </a:path>
            <a:tileRect l="-100000" t="-100000"/>
          </a:gra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106" name="Group 105">
            <a:extLst>
              <a:ext uri="{FF2B5EF4-FFF2-40B4-BE49-F238E27FC236}">
                <a16:creationId xmlns:a16="http://schemas.microsoft.com/office/drawing/2014/main" id="{84822752-9FC3-4688-BDB9-9EF46F0A8094}"/>
              </a:ext>
            </a:extLst>
          </p:cNvPr>
          <p:cNvGrpSpPr/>
          <p:nvPr/>
        </p:nvGrpSpPr>
        <p:grpSpPr>
          <a:xfrm>
            <a:off x="586135" y="1597008"/>
            <a:ext cx="2705743" cy="1531120"/>
            <a:chOff x="780872" y="1564707"/>
            <a:chExt cx="3342817" cy="1531120"/>
          </a:xfrm>
        </p:grpSpPr>
        <p:sp>
          <p:nvSpPr>
            <p:cNvPr id="3" name="TextBox 2">
              <a:extLst>
                <a:ext uri="{FF2B5EF4-FFF2-40B4-BE49-F238E27FC236}">
                  <a16:creationId xmlns:a16="http://schemas.microsoft.com/office/drawing/2014/main" id="{1D6C73D1-2273-4ED5-98C0-0440872E20F3}"/>
                </a:ext>
              </a:extLst>
            </p:cNvPr>
            <p:cNvSpPr txBox="1"/>
            <p:nvPr/>
          </p:nvSpPr>
          <p:spPr>
            <a:xfrm>
              <a:off x="780872" y="1803165"/>
              <a:ext cx="3342817" cy="1292662"/>
            </a:xfrm>
            <a:prstGeom prst="rect">
              <a:avLst/>
            </a:prstGeom>
            <a:noFill/>
          </p:spPr>
          <p:txBody>
            <a:bodyPr wrap="square" rtlCol="0">
              <a:spAutoFit/>
            </a:bodyPr>
            <a:lstStyle/>
            <a:p>
              <a:r>
                <a:rPr lang="en-US" sz="2600" dirty="0">
                  <a:solidFill>
                    <a:schemeClr val="bg1"/>
                  </a:solidFill>
                  <a:latin typeface="Trebuchet MS" panose="020B0703020202090204" pitchFamily="34" charset="0"/>
                </a:rPr>
                <a:t>Traitement</a:t>
              </a:r>
            </a:p>
            <a:p>
              <a:r>
                <a:rPr lang="en-US" sz="2600" dirty="0">
                  <a:solidFill>
                    <a:schemeClr val="bg1"/>
                  </a:solidFill>
                  <a:latin typeface="Trebuchet MS" panose="020B0703020202090204" pitchFamily="34" charset="0"/>
                </a:rPr>
                <a:t>adjuvant</a:t>
              </a:r>
              <a:r>
                <a:rPr lang="en-US" sz="2400" dirty="0">
                  <a:solidFill>
                    <a:schemeClr val="bg1"/>
                  </a:solidFill>
                  <a:latin typeface="Trebuchet MS" panose="020B0703020202090204" pitchFamily="34" charset="0"/>
                </a:rPr>
                <a:t> </a:t>
              </a:r>
              <a:r>
                <a:rPr lang="en-US" sz="2600" b="1" dirty="0">
                  <a:solidFill>
                    <a:schemeClr val="bg1"/>
                  </a:solidFill>
                  <a:latin typeface="Trebuchet MS" panose="020B0703020202090204" pitchFamily="34" charset="0"/>
                </a:rPr>
                <a:t>du mélanome</a:t>
              </a:r>
            </a:p>
          </p:txBody>
        </p:sp>
        <p:sp>
          <p:nvSpPr>
            <p:cNvPr id="4" name="TextBox 3">
              <a:extLst>
                <a:ext uri="{FF2B5EF4-FFF2-40B4-BE49-F238E27FC236}">
                  <a16:creationId xmlns:a16="http://schemas.microsoft.com/office/drawing/2014/main" id="{2804639F-B54D-44D2-AF42-C9DA7E856DE6}"/>
                </a:ext>
              </a:extLst>
            </p:cNvPr>
            <p:cNvSpPr txBox="1"/>
            <p:nvPr/>
          </p:nvSpPr>
          <p:spPr>
            <a:xfrm>
              <a:off x="780873" y="1564707"/>
              <a:ext cx="2792361" cy="253916"/>
            </a:xfrm>
            <a:prstGeom prst="rect">
              <a:avLst/>
            </a:prstGeom>
            <a:noFill/>
          </p:spPr>
          <p:txBody>
            <a:bodyPr wrap="square" rtlCol="0">
              <a:spAutoFit/>
            </a:bodyPr>
            <a:lstStyle/>
            <a:p>
              <a:endParaRPr lang="en-US" sz="1050" spc="300" dirty="0">
                <a:solidFill>
                  <a:schemeClr val="bg1"/>
                </a:solidFill>
                <a:latin typeface="+mj-lt"/>
              </a:endParaRPr>
            </a:p>
          </p:txBody>
        </p:sp>
      </p:grpSp>
      <p:sp>
        <p:nvSpPr>
          <p:cNvPr id="5" name="TextBox 4">
            <a:extLst>
              <a:ext uri="{FF2B5EF4-FFF2-40B4-BE49-F238E27FC236}">
                <a16:creationId xmlns:a16="http://schemas.microsoft.com/office/drawing/2014/main" id="{45538030-C343-48E3-BAAC-BB14EF696DCD}"/>
              </a:ext>
            </a:extLst>
          </p:cNvPr>
          <p:cNvSpPr txBox="1"/>
          <p:nvPr/>
        </p:nvSpPr>
        <p:spPr>
          <a:xfrm>
            <a:off x="587767" y="3519775"/>
            <a:ext cx="2792362" cy="1669368"/>
          </a:xfrm>
          <a:prstGeom prst="rect">
            <a:avLst/>
          </a:prstGeom>
          <a:noFill/>
        </p:spPr>
        <p:txBody>
          <a:bodyPr wrap="square" rtlCol="0">
            <a:spAutoFit/>
          </a:bodyPr>
          <a:lstStyle/>
          <a:p>
            <a:pPr>
              <a:lnSpc>
                <a:spcPct val="130000"/>
              </a:lnSpc>
            </a:pPr>
            <a:r>
              <a:rPr lang="en-US" sz="1600" b="1" dirty="0">
                <a:solidFill>
                  <a:schemeClr val="bg1"/>
                </a:solidFill>
                <a:latin typeface="Helvetica" pitchFamily="2" charset="0"/>
              </a:rPr>
              <a:t>Patients à « haut risque »</a:t>
            </a:r>
          </a:p>
          <a:p>
            <a:pPr>
              <a:lnSpc>
                <a:spcPct val="130000"/>
              </a:lnSpc>
            </a:pPr>
            <a:endParaRPr lang="en-US" sz="1600" b="1" dirty="0">
              <a:solidFill>
                <a:schemeClr val="bg1"/>
              </a:solidFill>
              <a:latin typeface="Helvetica" pitchFamily="2" charset="0"/>
            </a:endParaRPr>
          </a:p>
          <a:p>
            <a:pPr>
              <a:lnSpc>
                <a:spcPct val="130000"/>
              </a:lnSpc>
            </a:pPr>
            <a:r>
              <a:rPr lang="en-US" sz="1600" b="1" dirty="0">
                <a:solidFill>
                  <a:schemeClr val="bg1"/>
                </a:solidFill>
                <a:latin typeface="Helvetica" pitchFamily="2" charset="0"/>
              </a:rPr>
              <a:t>Ratio Bénéfices/risques favorable </a:t>
            </a:r>
          </a:p>
          <a:p>
            <a:pPr>
              <a:lnSpc>
                <a:spcPct val="130000"/>
              </a:lnSpc>
            </a:pPr>
            <a:endParaRPr lang="en-US" sz="1600" dirty="0">
              <a:solidFill>
                <a:schemeClr val="bg1"/>
              </a:solidFill>
              <a:latin typeface="Helvetica" pitchFamily="2" charset="0"/>
            </a:endParaRPr>
          </a:p>
        </p:txBody>
      </p:sp>
      <p:grpSp>
        <p:nvGrpSpPr>
          <p:cNvPr id="27" name="Groupe 26">
            <a:extLst>
              <a:ext uri="{FF2B5EF4-FFF2-40B4-BE49-F238E27FC236}">
                <a16:creationId xmlns:a16="http://schemas.microsoft.com/office/drawing/2014/main" id="{9A88E562-3ACB-FF4F-B160-4CFAE676D93A}"/>
              </a:ext>
            </a:extLst>
          </p:cNvPr>
          <p:cNvGrpSpPr/>
          <p:nvPr/>
        </p:nvGrpSpPr>
        <p:grpSpPr>
          <a:xfrm>
            <a:off x="3677613" y="1122712"/>
            <a:ext cx="8055041" cy="4754970"/>
            <a:chOff x="3677613" y="1122712"/>
            <a:chExt cx="8055041" cy="4754970"/>
          </a:xfrm>
        </p:grpSpPr>
        <p:sp>
          <p:nvSpPr>
            <p:cNvPr id="82" name="TextBox 81">
              <a:extLst>
                <a:ext uri="{FF2B5EF4-FFF2-40B4-BE49-F238E27FC236}">
                  <a16:creationId xmlns:a16="http://schemas.microsoft.com/office/drawing/2014/main" id="{C5D01C62-F642-434B-87AD-1978285E24EB}"/>
                </a:ext>
              </a:extLst>
            </p:cNvPr>
            <p:cNvSpPr txBox="1"/>
            <p:nvPr/>
          </p:nvSpPr>
          <p:spPr>
            <a:xfrm>
              <a:off x="5401822" y="1174517"/>
              <a:ext cx="1455588" cy="338554"/>
            </a:xfrm>
            <a:prstGeom prst="rect">
              <a:avLst/>
            </a:prstGeom>
            <a:noFill/>
          </p:spPr>
          <p:txBody>
            <a:bodyPr wrap="square" rtlCol="0">
              <a:spAutoFit/>
            </a:bodyPr>
            <a:lstStyle/>
            <a:p>
              <a:r>
                <a:rPr lang="en-US" sz="1600" b="1" dirty="0">
                  <a:solidFill>
                    <a:schemeClr val="tx1">
                      <a:lumMod val="65000"/>
                      <a:lumOff val="35000"/>
                    </a:schemeClr>
                  </a:solidFill>
                  <a:latin typeface="Helvetica" pitchFamily="2" charset="0"/>
                </a:rPr>
                <a:t>Intention</a:t>
              </a:r>
            </a:p>
          </p:txBody>
        </p:sp>
        <p:sp>
          <p:nvSpPr>
            <p:cNvPr id="87" name="TextBox 86">
              <a:extLst>
                <a:ext uri="{FF2B5EF4-FFF2-40B4-BE49-F238E27FC236}">
                  <a16:creationId xmlns:a16="http://schemas.microsoft.com/office/drawing/2014/main" id="{288221D2-CE54-473A-86E9-EE14AEA9D2C4}"/>
                </a:ext>
              </a:extLst>
            </p:cNvPr>
            <p:cNvSpPr txBox="1"/>
            <p:nvPr/>
          </p:nvSpPr>
          <p:spPr>
            <a:xfrm>
              <a:off x="7475086" y="1174517"/>
              <a:ext cx="1841971" cy="338554"/>
            </a:xfrm>
            <a:prstGeom prst="rect">
              <a:avLst/>
            </a:prstGeom>
            <a:noFill/>
          </p:spPr>
          <p:txBody>
            <a:bodyPr wrap="square" rtlCol="0">
              <a:spAutoFit/>
            </a:bodyPr>
            <a:lstStyle/>
            <a:p>
              <a:r>
                <a:rPr lang="en-US" sz="1600" b="1" dirty="0">
                  <a:solidFill>
                    <a:schemeClr val="tx1">
                      <a:lumMod val="65000"/>
                      <a:lumOff val="35000"/>
                    </a:schemeClr>
                  </a:solidFill>
                  <a:latin typeface="Helvetica" pitchFamily="2" charset="0"/>
                </a:rPr>
                <a:t>Bénéfices</a:t>
              </a:r>
            </a:p>
          </p:txBody>
        </p:sp>
        <p:sp>
          <p:nvSpPr>
            <p:cNvPr id="92" name="TextBox 91">
              <a:extLst>
                <a:ext uri="{FF2B5EF4-FFF2-40B4-BE49-F238E27FC236}">
                  <a16:creationId xmlns:a16="http://schemas.microsoft.com/office/drawing/2014/main" id="{CD17E478-59D7-4E5B-A0AB-22BB347F4529}"/>
                </a:ext>
              </a:extLst>
            </p:cNvPr>
            <p:cNvSpPr txBox="1"/>
            <p:nvPr/>
          </p:nvSpPr>
          <p:spPr>
            <a:xfrm>
              <a:off x="9608428" y="1174517"/>
              <a:ext cx="1398222" cy="338554"/>
            </a:xfrm>
            <a:prstGeom prst="rect">
              <a:avLst/>
            </a:prstGeom>
            <a:noFill/>
          </p:spPr>
          <p:txBody>
            <a:bodyPr wrap="square" rtlCol="0">
              <a:spAutoFit/>
            </a:bodyPr>
            <a:lstStyle/>
            <a:p>
              <a:r>
                <a:rPr lang="en-US" sz="1600" b="1" dirty="0">
                  <a:solidFill>
                    <a:schemeClr val="tx1">
                      <a:lumMod val="65000"/>
                      <a:lumOff val="35000"/>
                    </a:schemeClr>
                  </a:solidFill>
                  <a:latin typeface="Helvetica" pitchFamily="2" charset="0"/>
                </a:rPr>
                <a:t>Risques</a:t>
              </a:r>
            </a:p>
          </p:txBody>
        </p:sp>
        <p:sp>
          <p:nvSpPr>
            <p:cNvPr id="54" name="ZoneTexte 53">
              <a:extLst>
                <a:ext uri="{FF2B5EF4-FFF2-40B4-BE49-F238E27FC236}">
                  <a16:creationId xmlns:a16="http://schemas.microsoft.com/office/drawing/2014/main" id="{59CD18A9-3A88-594E-8DC2-2CEA4FEC6AA9}"/>
                </a:ext>
              </a:extLst>
            </p:cNvPr>
            <p:cNvSpPr txBox="1"/>
            <p:nvPr/>
          </p:nvSpPr>
          <p:spPr>
            <a:xfrm>
              <a:off x="5401822" y="2472846"/>
              <a:ext cx="1986023" cy="338554"/>
            </a:xfrm>
            <a:prstGeom prst="rect">
              <a:avLst/>
            </a:prstGeom>
            <a:noFill/>
          </p:spPr>
          <p:txBody>
            <a:bodyPr wrap="square" rtlCol="0">
              <a:spAutoFit/>
            </a:bodyPr>
            <a:lstStyle/>
            <a:p>
              <a:r>
                <a:rPr lang="fr-FR" sz="1600" dirty="0">
                  <a:solidFill>
                    <a:schemeClr val="tx1">
                      <a:lumMod val="65000"/>
                      <a:lumOff val="35000"/>
                    </a:schemeClr>
                  </a:solidFill>
                  <a:latin typeface="Helvetica" pitchFamily="2" charset="0"/>
                </a:rPr>
                <a:t>Eliminer la tumeur</a:t>
              </a:r>
            </a:p>
          </p:txBody>
        </p:sp>
        <p:sp>
          <p:nvSpPr>
            <p:cNvPr id="55" name="ZoneTexte 54">
              <a:extLst>
                <a:ext uri="{FF2B5EF4-FFF2-40B4-BE49-F238E27FC236}">
                  <a16:creationId xmlns:a16="http://schemas.microsoft.com/office/drawing/2014/main" id="{8263C6A0-F3F4-9547-9EEA-7A3F26186D3A}"/>
                </a:ext>
              </a:extLst>
            </p:cNvPr>
            <p:cNvSpPr txBox="1"/>
            <p:nvPr/>
          </p:nvSpPr>
          <p:spPr>
            <a:xfrm>
              <a:off x="5401822" y="4201157"/>
              <a:ext cx="1985931" cy="1323439"/>
            </a:xfrm>
            <a:prstGeom prst="rect">
              <a:avLst/>
            </a:prstGeom>
            <a:noFill/>
          </p:spPr>
          <p:txBody>
            <a:bodyPr wrap="square" rtlCol="0">
              <a:spAutoFit/>
            </a:bodyPr>
            <a:lstStyle/>
            <a:p>
              <a:r>
                <a:rPr lang="fr-FR" sz="1600" b="1" dirty="0">
                  <a:solidFill>
                    <a:schemeClr val="tx1">
                      <a:lumMod val="65000"/>
                      <a:lumOff val="35000"/>
                    </a:schemeClr>
                  </a:solidFill>
                  <a:latin typeface="Helvetica" pitchFamily="2" charset="0"/>
                </a:rPr>
                <a:t>Eliminer les cellules résiduelles au site tumoral et dans l’organisme</a:t>
              </a:r>
            </a:p>
          </p:txBody>
        </p:sp>
        <p:sp>
          <p:nvSpPr>
            <p:cNvPr id="56" name="ZoneTexte 55">
              <a:extLst>
                <a:ext uri="{FF2B5EF4-FFF2-40B4-BE49-F238E27FC236}">
                  <a16:creationId xmlns:a16="http://schemas.microsoft.com/office/drawing/2014/main" id="{91489564-9D43-5E4A-8A96-F543FB3B0246}"/>
                </a:ext>
              </a:extLst>
            </p:cNvPr>
            <p:cNvSpPr txBox="1"/>
            <p:nvPr/>
          </p:nvSpPr>
          <p:spPr>
            <a:xfrm>
              <a:off x="7475087" y="2257403"/>
              <a:ext cx="1972806" cy="1077218"/>
            </a:xfrm>
            <a:prstGeom prst="rect">
              <a:avLst/>
            </a:prstGeom>
            <a:noFill/>
          </p:spPr>
          <p:txBody>
            <a:bodyPr wrap="square" rtlCol="0">
              <a:spAutoFit/>
            </a:bodyPr>
            <a:lstStyle/>
            <a:p>
              <a:r>
                <a:rPr lang="fr-FR" sz="1600" dirty="0">
                  <a:solidFill>
                    <a:schemeClr val="tx1">
                      <a:lumMod val="65000"/>
                      <a:lumOff val="35000"/>
                    </a:schemeClr>
                  </a:solidFill>
                  <a:latin typeface="Helvetica" pitchFamily="2" charset="0"/>
                </a:rPr>
                <a:t>Traiter seulement les patients nécessitant un traitement</a:t>
              </a:r>
            </a:p>
          </p:txBody>
        </p:sp>
        <p:sp>
          <p:nvSpPr>
            <p:cNvPr id="64" name="ZoneTexte 63">
              <a:extLst>
                <a:ext uri="{FF2B5EF4-FFF2-40B4-BE49-F238E27FC236}">
                  <a16:creationId xmlns:a16="http://schemas.microsoft.com/office/drawing/2014/main" id="{8DF1FB54-6EBB-4C47-93E9-BCA1111CBE50}"/>
                </a:ext>
              </a:extLst>
            </p:cNvPr>
            <p:cNvSpPr txBox="1"/>
            <p:nvPr/>
          </p:nvSpPr>
          <p:spPr>
            <a:xfrm>
              <a:off x="9608428" y="2257403"/>
              <a:ext cx="1681067" cy="830997"/>
            </a:xfrm>
            <a:prstGeom prst="rect">
              <a:avLst/>
            </a:prstGeom>
            <a:noFill/>
          </p:spPr>
          <p:txBody>
            <a:bodyPr wrap="square" rtlCol="0">
              <a:spAutoFit/>
            </a:bodyPr>
            <a:lstStyle/>
            <a:p>
              <a:r>
                <a:rPr lang="fr-FR" sz="1600" dirty="0">
                  <a:solidFill>
                    <a:schemeClr val="tx1">
                      <a:lumMod val="65000"/>
                      <a:lumOff val="35000"/>
                    </a:schemeClr>
                  </a:solidFill>
                  <a:latin typeface="Helvetica" pitchFamily="2" charset="0"/>
                </a:rPr>
                <a:t>Traiter trop tard, résultat sous optimal</a:t>
              </a:r>
            </a:p>
          </p:txBody>
        </p:sp>
        <p:sp>
          <p:nvSpPr>
            <p:cNvPr id="65" name="ZoneTexte 64">
              <a:extLst>
                <a:ext uri="{FF2B5EF4-FFF2-40B4-BE49-F238E27FC236}">
                  <a16:creationId xmlns:a16="http://schemas.microsoft.com/office/drawing/2014/main" id="{748203DE-5907-FA43-8942-1492F10715FD}"/>
                </a:ext>
              </a:extLst>
            </p:cNvPr>
            <p:cNvSpPr txBox="1"/>
            <p:nvPr/>
          </p:nvSpPr>
          <p:spPr>
            <a:xfrm>
              <a:off x="7475086" y="4204156"/>
              <a:ext cx="1435485" cy="1077218"/>
            </a:xfrm>
            <a:prstGeom prst="rect">
              <a:avLst/>
            </a:prstGeom>
            <a:noFill/>
          </p:spPr>
          <p:txBody>
            <a:bodyPr wrap="square" rtlCol="0">
              <a:spAutoFit/>
            </a:bodyPr>
            <a:lstStyle/>
            <a:p>
              <a:r>
                <a:rPr lang="fr-FR" sz="1600" b="1" dirty="0">
                  <a:solidFill>
                    <a:schemeClr val="tx1">
                      <a:lumMod val="65000"/>
                      <a:lumOff val="35000"/>
                    </a:schemeClr>
                  </a:solidFill>
                  <a:latin typeface="Helvetica" pitchFamily="2" charset="0"/>
                </a:rPr>
                <a:t>Prévenir la dispersion de la maladie</a:t>
              </a:r>
            </a:p>
          </p:txBody>
        </p:sp>
        <p:sp>
          <p:nvSpPr>
            <p:cNvPr id="66" name="ZoneTexte 65">
              <a:extLst>
                <a:ext uri="{FF2B5EF4-FFF2-40B4-BE49-F238E27FC236}">
                  <a16:creationId xmlns:a16="http://schemas.microsoft.com/office/drawing/2014/main" id="{70230F46-C6BF-E94F-B017-4791435FC509}"/>
                </a:ext>
              </a:extLst>
            </p:cNvPr>
            <p:cNvSpPr txBox="1"/>
            <p:nvPr/>
          </p:nvSpPr>
          <p:spPr>
            <a:xfrm>
              <a:off x="9647708" y="4201157"/>
              <a:ext cx="2084946" cy="1569660"/>
            </a:xfrm>
            <a:prstGeom prst="rect">
              <a:avLst/>
            </a:prstGeom>
            <a:noFill/>
          </p:spPr>
          <p:txBody>
            <a:bodyPr wrap="square" rtlCol="0">
              <a:spAutoFit/>
            </a:bodyPr>
            <a:lstStyle/>
            <a:p>
              <a:r>
                <a:rPr lang="fr-FR" sz="1600" dirty="0">
                  <a:solidFill>
                    <a:schemeClr val="tx1">
                      <a:lumMod val="65000"/>
                      <a:lumOff val="35000"/>
                    </a:schemeClr>
                  </a:solidFill>
                  <a:latin typeface="Helvetica" pitchFamily="2" charset="0"/>
                </a:rPr>
                <a:t>Engendrer des </a:t>
              </a:r>
              <a:r>
                <a:rPr lang="fr-FR" sz="1600" b="1" dirty="0">
                  <a:solidFill>
                    <a:schemeClr val="tx1">
                      <a:lumMod val="65000"/>
                      <a:lumOff val="35000"/>
                    </a:schemeClr>
                  </a:solidFill>
                  <a:latin typeface="Helvetica" pitchFamily="2" charset="0"/>
                </a:rPr>
                <a:t>toxicités/altération QoL </a:t>
              </a:r>
              <a:r>
                <a:rPr lang="fr-FR" sz="1600" dirty="0">
                  <a:solidFill>
                    <a:schemeClr val="tx1">
                      <a:lumMod val="65000"/>
                      <a:lumOff val="35000"/>
                    </a:schemeClr>
                  </a:solidFill>
                  <a:latin typeface="Helvetica" pitchFamily="2" charset="0"/>
                </a:rPr>
                <a:t>auprès de patients qui n’auraient jamais rechuté</a:t>
              </a:r>
            </a:p>
          </p:txBody>
        </p:sp>
        <p:cxnSp>
          <p:nvCxnSpPr>
            <p:cNvPr id="67" name="Straight Connector 32">
              <a:extLst>
                <a:ext uri="{FF2B5EF4-FFF2-40B4-BE49-F238E27FC236}">
                  <a16:creationId xmlns:a16="http://schemas.microsoft.com/office/drawing/2014/main" id="{BD50175D-FF15-3043-8FA2-7AE85400EA8A}"/>
                </a:ext>
              </a:extLst>
            </p:cNvPr>
            <p:cNvCxnSpPr>
              <a:cxnSpLocks/>
            </p:cNvCxnSpPr>
            <p:nvPr/>
          </p:nvCxnSpPr>
          <p:spPr>
            <a:xfrm>
              <a:off x="4011469" y="3629266"/>
              <a:ext cx="7570023" cy="0"/>
            </a:xfrm>
            <a:prstGeom prst="line">
              <a:avLst/>
            </a:prstGeom>
            <a:ln w="12700">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32">
              <a:extLst>
                <a:ext uri="{FF2B5EF4-FFF2-40B4-BE49-F238E27FC236}">
                  <a16:creationId xmlns:a16="http://schemas.microsoft.com/office/drawing/2014/main" id="{A4FE171D-919F-DC45-B7B3-646EA6441ED4}"/>
                </a:ext>
              </a:extLst>
            </p:cNvPr>
            <p:cNvCxnSpPr>
              <a:cxnSpLocks/>
            </p:cNvCxnSpPr>
            <p:nvPr/>
          </p:nvCxnSpPr>
          <p:spPr>
            <a:xfrm>
              <a:off x="4011469" y="1599744"/>
              <a:ext cx="7570023" cy="0"/>
            </a:xfrm>
            <a:prstGeom prst="line">
              <a:avLst/>
            </a:prstGeom>
            <a:ln w="12700">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6A0D0D03-D76B-4E45-84A8-35B6690191AB}"/>
                </a:ext>
              </a:extLst>
            </p:cNvPr>
            <p:cNvSpPr/>
            <p:nvPr/>
          </p:nvSpPr>
          <p:spPr>
            <a:xfrm>
              <a:off x="4040965" y="2093581"/>
              <a:ext cx="1118279" cy="1118279"/>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69" name="Ellipse 68">
              <a:extLst>
                <a:ext uri="{FF2B5EF4-FFF2-40B4-BE49-F238E27FC236}">
                  <a16:creationId xmlns:a16="http://schemas.microsoft.com/office/drawing/2014/main" id="{D35B645A-E385-1644-84AD-E6FA7BC2A7E2}"/>
                </a:ext>
              </a:extLst>
            </p:cNvPr>
            <p:cNvSpPr/>
            <p:nvPr/>
          </p:nvSpPr>
          <p:spPr>
            <a:xfrm>
              <a:off x="4029338" y="4100377"/>
              <a:ext cx="1141977" cy="1141977"/>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37" name="TextBox 36">
              <a:extLst>
                <a:ext uri="{FF2B5EF4-FFF2-40B4-BE49-F238E27FC236}">
                  <a16:creationId xmlns:a16="http://schemas.microsoft.com/office/drawing/2014/main" id="{38E31F27-DD56-453D-BBC8-A51FAF6850EC}"/>
                </a:ext>
              </a:extLst>
            </p:cNvPr>
            <p:cNvSpPr txBox="1"/>
            <p:nvPr/>
          </p:nvSpPr>
          <p:spPr>
            <a:xfrm>
              <a:off x="3677613" y="2456900"/>
              <a:ext cx="1811449" cy="584775"/>
            </a:xfrm>
            <a:prstGeom prst="rect">
              <a:avLst/>
            </a:prstGeom>
            <a:noFill/>
          </p:spPr>
          <p:txBody>
            <a:bodyPr wrap="square" rtlCol="0">
              <a:spAutoFit/>
            </a:bodyPr>
            <a:lstStyle/>
            <a:p>
              <a:pPr algn="ctr"/>
              <a:r>
                <a:rPr lang="en-US" sz="1600" b="1" dirty="0" err="1">
                  <a:solidFill>
                    <a:schemeClr val="bg1"/>
                  </a:solidFill>
                  <a:latin typeface="Helvetica" pitchFamily="2" charset="0"/>
                </a:rPr>
                <a:t>Traitement</a:t>
              </a:r>
              <a:endParaRPr lang="en-US" sz="1600" b="1" dirty="0">
                <a:solidFill>
                  <a:schemeClr val="bg1"/>
                </a:solidFill>
                <a:latin typeface="Helvetica" pitchFamily="2" charset="0"/>
              </a:endParaRPr>
            </a:p>
            <a:p>
              <a:pPr algn="ctr"/>
              <a:r>
                <a:rPr lang="en-US" sz="1600" b="1" dirty="0" err="1">
                  <a:solidFill>
                    <a:schemeClr val="bg1"/>
                  </a:solidFill>
                  <a:latin typeface="Helvetica" pitchFamily="2" charset="0"/>
                </a:rPr>
                <a:t>curatif</a:t>
              </a:r>
              <a:endParaRPr lang="en-US" sz="1600" b="1" dirty="0">
                <a:solidFill>
                  <a:schemeClr val="bg1"/>
                </a:solidFill>
                <a:latin typeface="Helvetica" pitchFamily="2" charset="0"/>
              </a:endParaRPr>
            </a:p>
          </p:txBody>
        </p:sp>
        <p:sp>
          <p:nvSpPr>
            <p:cNvPr id="51" name="TextBox 36">
              <a:extLst>
                <a:ext uri="{FF2B5EF4-FFF2-40B4-BE49-F238E27FC236}">
                  <a16:creationId xmlns:a16="http://schemas.microsoft.com/office/drawing/2014/main" id="{EE4E6022-DE93-B34B-B7C5-34C3C825E5F7}"/>
                </a:ext>
              </a:extLst>
            </p:cNvPr>
            <p:cNvSpPr txBox="1"/>
            <p:nvPr/>
          </p:nvSpPr>
          <p:spPr>
            <a:xfrm>
              <a:off x="3690736" y="4422000"/>
              <a:ext cx="1785201" cy="584775"/>
            </a:xfrm>
            <a:prstGeom prst="rect">
              <a:avLst/>
            </a:prstGeom>
            <a:noFill/>
          </p:spPr>
          <p:txBody>
            <a:bodyPr wrap="square" rtlCol="0">
              <a:spAutoFit/>
            </a:bodyPr>
            <a:lstStyle/>
            <a:p>
              <a:pPr algn="ctr"/>
              <a:r>
                <a:rPr lang="en-US" sz="1600" b="1" dirty="0">
                  <a:solidFill>
                    <a:schemeClr val="bg1"/>
                  </a:solidFill>
                  <a:latin typeface="Helvetica" pitchFamily="2" charset="0"/>
                </a:rPr>
                <a:t>Traitement</a:t>
              </a:r>
            </a:p>
            <a:p>
              <a:pPr algn="ctr"/>
              <a:r>
                <a:rPr lang="en-US" sz="1600" b="1" dirty="0">
                  <a:solidFill>
                    <a:schemeClr val="bg1"/>
                  </a:solidFill>
                  <a:latin typeface="Helvetica" pitchFamily="2" charset="0"/>
                </a:rPr>
                <a:t>adjuvant</a:t>
              </a:r>
            </a:p>
          </p:txBody>
        </p:sp>
        <p:cxnSp>
          <p:nvCxnSpPr>
            <p:cNvPr id="70" name="Straight Connector 32">
              <a:extLst>
                <a:ext uri="{FF2B5EF4-FFF2-40B4-BE49-F238E27FC236}">
                  <a16:creationId xmlns:a16="http://schemas.microsoft.com/office/drawing/2014/main" id="{59C3E751-162B-ED41-8261-A9C135637A6B}"/>
                </a:ext>
              </a:extLst>
            </p:cNvPr>
            <p:cNvCxnSpPr>
              <a:cxnSpLocks/>
            </p:cNvCxnSpPr>
            <p:nvPr/>
          </p:nvCxnSpPr>
          <p:spPr>
            <a:xfrm>
              <a:off x="5327313" y="1122712"/>
              <a:ext cx="0" cy="4754970"/>
            </a:xfrm>
            <a:prstGeom prst="line">
              <a:avLst/>
            </a:prstGeom>
            <a:ln w="12700">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1" name="Straight Connector 32">
              <a:extLst>
                <a:ext uri="{FF2B5EF4-FFF2-40B4-BE49-F238E27FC236}">
                  <a16:creationId xmlns:a16="http://schemas.microsoft.com/office/drawing/2014/main" id="{1581901F-D914-AF48-9062-151DEF043CFA}"/>
                </a:ext>
              </a:extLst>
            </p:cNvPr>
            <p:cNvCxnSpPr>
              <a:cxnSpLocks/>
            </p:cNvCxnSpPr>
            <p:nvPr/>
          </p:nvCxnSpPr>
          <p:spPr>
            <a:xfrm>
              <a:off x="7319664" y="1122712"/>
              <a:ext cx="0" cy="4754970"/>
            </a:xfrm>
            <a:prstGeom prst="line">
              <a:avLst/>
            </a:prstGeom>
            <a:ln w="12700">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32">
              <a:extLst>
                <a:ext uri="{FF2B5EF4-FFF2-40B4-BE49-F238E27FC236}">
                  <a16:creationId xmlns:a16="http://schemas.microsoft.com/office/drawing/2014/main" id="{783C23D0-B55C-2A40-AFB0-4F7CF6977005}"/>
                </a:ext>
              </a:extLst>
            </p:cNvPr>
            <p:cNvCxnSpPr>
              <a:cxnSpLocks/>
            </p:cNvCxnSpPr>
            <p:nvPr/>
          </p:nvCxnSpPr>
          <p:spPr>
            <a:xfrm>
              <a:off x="9447892" y="1122712"/>
              <a:ext cx="0" cy="4754970"/>
            </a:xfrm>
            <a:prstGeom prst="line">
              <a:avLst/>
            </a:prstGeom>
            <a:ln w="12700">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32">
              <a:extLst>
                <a:ext uri="{FF2B5EF4-FFF2-40B4-BE49-F238E27FC236}">
                  <a16:creationId xmlns:a16="http://schemas.microsoft.com/office/drawing/2014/main" id="{939EC743-3A8B-4440-86C8-D8B2289EADC3}"/>
                </a:ext>
              </a:extLst>
            </p:cNvPr>
            <p:cNvCxnSpPr>
              <a:cxnSpLocks/>
            </p:cNvCxnSpPr>
            <p:nvPr/>
          </p:nvCxnSpPr>
          <p:spPr>
            <a:xfrm>
              <a:off x="11581492" y="1122712"/>
              <a:ext cx="0" cy="4754970"/>
            </a:xfrm>
            <a:prstGeom prst="line">
              <a:avLst/>
            </a:prstGeom>
            <a:ln w="12700">
              <a:solidFill>
                <a:schemeClr val="bg1">
                  <a:lumMod val="85000"/>
                  <a:alpha val="40000"/>
                </a:schemeClr>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81886083"/>
      </p:ext>
    </p:extLst>
  </p:cSld>
  <p:clrMapOvr>
    <a:masterClrMapping/>
  </p:clrMapOvr>
  <mc:AlternateContent xmlns:mc="http://schemas.openxmlformats.org/markup-compatibility/2006" xmlns:p14="http://schemas.microsoft.com/office/powerpoint/2010/main">
    <mc:Choice Requires="p14">
      <p:transition spd="slow" p14:dur="1250" advClick="0" advTm="9000">
        <p14:flythrough dir="out"/>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25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0-#ppt_w/2"/>
                                          </p:val>
                                        </p:tav>
                                        <p:tav tm="100000">
                                          <p:val>
                                            <p:strVal val="#ppt_x"/>
                                          </p:val>
                                        </p:tav>
                                      </p:tavLst>
                                    </p:anim>
                                    <p:anim calcmode="lin" valueType="num">
                                      <p:cBhvr additive="base">
                                        <p:cTn id="8" dur="1000" fill="hold"/>
                                        <p:tgtEl>
                                          <p:spTgt spid="12"/>
                                        </p:tgtEl>
                                        <p:attrNameLst>
                                          <p:attrName>ppt_y</p:attrName>
                                        </p:attrNameLst>
                                      </p:cBhvr>
                                      <p:tavLst>
                                        <p:tav tm="0">
                                          <p:val>
                                            <p:strVal val="#ppt_y"/>
                                          </p:val>
                                        </p:tav>
                                        <p:tav tm="100000">
                                          <p:val>
                                            <p:strVal val="#ppt_y"/>
                                          </p:val>
                                        </p:tav>
                                      </p:tavLst>
                                    </p:anim>
                                  </p:childTnLst>
                                </p:cTn>
                              </p:par>
                              <p:par>
                                <p:cTn id="9" presetID="2" presetClass="entr" presetSubtype="8" decel="100000" fill="hold" nodeType="withEffect">
                                  <p:stCondLst>
                                    <p:cond delay="75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1000" fill="hold"/>
                                        <p:tgtEl>
                                          <p:spTgt spid="106"/>
                                        </p:tgtEl>
                                        <p:attrNameLst>
                                          <p:attrName>ppt_x</p:attrName>
                                        </p:attrNameLst>
                                      </p:cBhvr>
                                      <p:tavLst>
                                        <p:tav tm="0">
                                          <p:val>
                                            <p:strVal val="0-#ppt_w/2"/>
                                          </p:val>
                                        </p:tav>
                                        <p:tav tm="100000">
                                          <p:val>
                                            <p:strVal val="#ppt_x"/>
                                          </p:val>
                                        </p:tav>
                                      </p:tavLst>
                                    </p:anim>
                                    <p:anim calcmode="lin" valueType="num">
                                      <p:cBhvr additive="base">
                                        <p:cTn id="12" dur="1000" fill="hold"/>
                                        <p:tgtEl>
                                          <p:spTgt spid="106"/>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750"/>
                                        <p:tgtEl>
                                          <p:spTgt spid="5"/>
                                        </p:tgtEl>
                                      </p:cBhvr>
                                    </p:animEffect>
                                  </p:childTnLst>
                                </p:cTn>
                              </p:par>
                              <p:par>
                                <p:cTn id="16" presetID="2" presetClass="entr" presetSubtype="2" decel="50000" fill="hold" nodeType="withEffect">
                                  <p:stCondLst>
                                    <p:cond delay="0"/>
                                  </p:stCondLst>
                                  <p:childTnLst>
                                    <p:set>
                                      <p:cBhvr>
                                        <p:cTn id="17" dur="1" fill="hold">
                                          <p:stCondLst>
                                            <p:cond delay="0"/>
                                          </p:stCondLst>
                                        </p:cTn>
                                        <p:tgtEl>
                                          <p:spTgt spid="27"/>
                                        </p:tgtEl>
                                        <p:attrNameLst>
                                          <p:attrName>style.visibility</p:attrName>
                                        </p:attrNameLst>
                                      </p:cBhvr>
                                      <p:to>
                                        <p:strVal val="visible"/>
                                      </p:to>
                                    </p:set>
                                    <p:anim calcmode="lin" valueType="num">
                                      <p:cBhvr additive="base">
                                        <p:cTn id="18" dur="750" fill="hold"/>
                                        <p:tgtEl>
                                          <p:spTgt spid="27"/>
                                        </p:tgtEl>
                                        <p:attrNameLst>
                                          <p:attrName>ppt_x</p:attrName>
                                        </p:attrNameLst>
                                      </p:cBhvr>
                                      <p:tavLst>
                                        <p:tav tm="0">
                                          <p:val>
                                            <p:strVal val="1+#ppt_w/2"/>
                                          </p:val>
                                        </p:tav>
                                        <p:tav tm="100000">
                                          <p:val>
                                            <p:strVal val="#ppt_x"/>
                                          </p:val>
                                        </p:tav>
                                      </p:tavLst>
                                    </p:anim>
                                    <p:anim calcmode="lin" valueType="num">
                                      <p:cBhvr additive="base">
                                        <p:cTn id="19" dur="75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ectangle 36">
            <a:extLst>
              <a:ext uri="{FF2B5EF4-FFF2-40B4-BE49-F238E27FC236}">
                <a16:creationId xmlns:a16="http://schemas.microsoft.com/office/drawing/2014/main" id="{A6D27201-42C9-A741-9D13-2A4DC8EF7C70}"/>
              </a:ext>
            </a:extLst>
          </p:cNvPr>
          <p:cNvSpPr/>
          <p:nvPr/>
        </p:nvSpPr>
        <p:spPr>
          <a:xfrm>
            <a:off x="706244" y="2773206"/>
            <a:ext cx="5389755" cy="315265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0" name="TextBox 19">
            <a:extLst>
              <a:ext uri="{FF2B5EF4-FFF2-40B4-BE49-F238E27FC236}">
                <a16:creationId xmlns:a16="http://schemas.microsoft.com/office/drawing/2014/main" id="{7C01AC85-B41D-490F-8FE1-24F5387EF93D}"/>
              </a:ext>
            </a:extLst>
          </p:cNvPr>
          <p:cNvSpPr txBox="1"/>
          <p:nvPr/>
        </p:nvSpPr>
        <p:spPr>
          <a:xfrm>
            <a:off x="840651" y="2871903"/>
            <a:ext cx="5196352" cy="2949718"/>
          </a:xfrm>
          <a:prstGeom prst="rect">
            <a:avLst/>
          </a:prstGeom>
          <a:noFill/>
        </p:spPr>
        <p:txBody>
          <a:bodyPr wrap="square" rtlCol="0">
            <a:spAutoFit/>
          </a:bodyPr>
          <a:lstStyle/>
          <a:p>
            <a:pPr marL="285750" indent="-285750">
              <a:lnSpc>
                <a:spcPct val="130000"/>
              </a:lnSpc>
              <a:buFont typeface="Arial" panose="020B0604020202020204" pitchFamily="34" charset="0"/>
              <a:buChar char="•"/>
            </a:pPr>
            <a:r>
              <a:rPr lang="en-US" sz="1600" dirty="0">
                <a:solidFill>
                  <a:schemeClr val="bg1"/>
                </a:solidFill>
                <a:latin typeface="Helvetica" pitchFamily="2" charset="0"/>
              </a:rPr>
              <a:t>Systématiques sur tous les nouveaux médicaments,</a:t>
            </a:r>
            <a:br>
              <a:rPr lang="en-US" sz="1600" dirty="0">
                <a:solidFill>
                  <a:schemeClr val="bg1"/>
                </a:solidFill>
                <a:latin typeface="Helvetica" pitchFamily="2" charset="0"/>
              </a:rPr>
            </a:br>
            <a:r>
              <a:rPr lang="en-US" sz="1600" dirty="0">
                <a:solidFill>
                  <a:schemeClr val="bg1"/>
                </a:solidFill>
                <a:latin typeface="Helvetica" pitchFamily="2" charset="0"/>
              </a:rPr>
              <a:t>pour une évaluation rigoureuse de </a:t>
            </a:r>
            <a:r>
              <a:rPr lang="en-US" sz="1600" dirty="0" err="1">
                <a:solidFill>
                  <a:schemeClr val="bg1"/>
                </a:solidFill>
                <a:latin typeface="Helvetica" pitchFamily="2" charset="0"/>
              </a:rPr>
              <a:t>leur</a:t>
            </a:r>
            <a:r>
              <a:rPr lang="en-US" sz="1600" dirty="0">
                <a:solidFill>
                  <a:schemeClr val="bg1"/>
                </a:solidFill>
                <a:latin typeface="Helvetica" pitchFamily="2" charset="0"/>
              </a:rPr>
              <a:t> activité et</a:t>
            </a:r>
            <a:br>
              <a:rPr lang="en-US" sz="1600" dirty="0">
                <a:solidFill>
                  <a:schemeClr val="bg1"/>
                </a:solidFill>
                <a:latin typeface="Helvetica" pitchFamily="2" charset="0"/>
              </a:rPr>
            </a:br>
            <a:r>
              <a:rPr lang="en-US" sz="1600" dirty="0" err="1">
                <a:solidFill>
                  <a:schemeClr val="bg1"/>
                </a:solidFill>
                <a:latin typeface="Helvetica" pitchFamily="2" charset="0"/>
              </a:rPr>
              <a:t>leur</a:t>
            </a:r>
            <a:r>
              <a:rPr lang="en-US" sz="1600" dirty="0">
                <a:solidFill>
                  <a:schemeClr val="bg1"/>
                </a:solidFill>
                <a:latin typeface="Helvetica" pitchFamily="2" charset="0"/>
              </a:rPr>
              <a:t> tolérance, avant d’autoriser </a:t>
            </a:r>
            <a:r>
              <a:rPr lang="en-US" sz="1600" dirty="0" err="1">
                <a:solidFill>
                  <a:schemeClr val="bg1"/>
                </a:solidFill>
                <a:latin typeface="Helvetica" pitchFamily="2" charset="0"/>
              </a:rPr>
              <a:t>leur</a:t>
            </a:r>
            <a:r>
              <a:rPr lang="en-US" sz="1600" dirty="0">
                <a:solidFill>
                  <a:schemeClr val="bg1"/>
                </a:solidFill>
                <a:latin typeface="Helvetica" pitchFamily="2" charset="0"/>
              </a:rPr>
              <a:t> prescription.</a:t>
            </a:r>
          </a:p>
          <a:p>
            <a:pPr marL="285750" indent="-285750">
              <a:lnSpc>
                <a:spcPct val="130000"/>
              </a:lnSpc>
              <a:buFont typeface="Arial" panose="020B0604020202020204" pitchFamily="34" charset="0"/>
              <a:buChar char="•"/>
            </a:pPr>
            <a:r>
              <a:rPr lang="en-US" sz="1600" dirty="0">
                <a:solidFill>
                  <a:schemeClr val="bg1"/>
                </a:solidFill>
                <a:latin typeface="Helvetica" pitchFamily="2" charset="0"/>
              </a:rPr>
              <a:t>Dans des "centres investigateurs", selon un cadre scientifique, éthique et réglementaire très précis</a:t>
            </a:r>
          </a:p>
          <a:p>
            <a:pPr marL="285750" indent="-285750">
              <a:lnSpc>
                <a:spcPct val="130000"/>
              </a:lnSpc>
              <a:buFont typeface="Arial" panose="020B0604020202020204" pitchFamily="34" charset="0"/>
              <a:buChar char="•"/>
            </a:pPr>
            <a:r>
              <a:rPr lang="en-US" sz="1600" dirty="0">
                <a:solidFill>
                  <a:schemeClr val="bg1"/>
                </a:solidFill>
                <a:latin typeface="Helvetica" pitchFamily="2" charset="0"/>
              </a:rPr>
              <a:t>Chez des patients volontaires, avec des caractéristiques communes (critères d’inclusion et de non-inclusion) et des conditions de suivi et de prise en charge identiques</a:t>
            </a:r>
          </a:p>
        </p:txBody>
      </p:sp>
      <p:grpSp>
        <p:nvGrpSpPr>
          <p:cNvPr id="14" name="Groupe 13">
            <a:extLst>
              <a:ext uri="{FF2B5EF4-FFF2-40B4-BE49-F238E27FC236}">
                <a16:creationId xmlns:a16="http://schemas.microsoft.com/office/drawing/2014/main" id="{9169603D-6034-F347-B839-C17562A35C8C}"/>
              </a:ext>
            </a:extLst>
          </p:cNvPr>
          <p:cNvGrpSpPr/>
          <p:nvPr/>
        </p:nvGrpSpPr>
        <p:grpSpPr>
          <a:xfrm>
            <a:off x="655574" y="1880654"/>
            <a:ext cx="5487084" cy="972147"/>
            <a:chOff x="6810508" y="2242902"/>
            <a:chExt cx="4413807" cy="972147"/>
          </a:xfrm>
        </p:grpSpPr>
        <p:sp>
          <p:nvSpPr>
            <p:cNvPr id="36" name="Rectangle 35">
              <a:extLst>
                <a:ext uri="{FF2B5EF4-FFF2-40B4-BE49-F238E27FC236}">
                  <a16:creationId xmlns:a16="http://schemas.microsoft.com/office/drawing/2014/main" id="{4DEFED44-39BD-6048-B382-B80CA62F9722}"/>
                </a:ext>
              </a:extLst>
            </p:cNvPr>
            <p:cNvSpPr/>
            <p:nvPr/>
          </p:nvSpPr>
          <p:spPr>
            <a:xfrm>
              <a:off x="6851266" y="2242902"/>
              <a:ext cx="4335509" cy="89255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3" name="TextBox 22">
              <a:extLst>
                <a:ext uri="{FF2B5EF4-FFF2-40B4-BE49-F238E27FC236}">
                  <a16:creationId xmlns:a16="http://schemas.microsoft.com/office/drawing/2014/main" id="{7FB4DCFD-8E8F-470A-A83F-CED2DA5AD211}"/>
                </a:ext>
              </a:extLst>
            </p:cNvPr>
            <p:cNvSpPr txBox="1"/>
            <p:nvPr/>
          </p:nvSpPr>
          <p:spPr>
            <a:xfrm>
              <a:off x="6810508" y="2384052"/>
              <a:ext cx="4413807" cy="830997"/>
            </a:xfrm>
            <a:prstGeom prst="rect">
              <a:avLst/>
            </a:prstGeom>
            <a:noFill/>
          </p:spPr>
          <p:txBody>
            <a:bodyPr wrap="square" rtlCol="0">
              <a:spAutoFit/>
            </a:bodyPr>
            <a:lstStyle/>
            <a:p>
              <a:pPr algn="ctr"/>
              <a:r>
                <a:rPr lang="en-US" sz="1600" b="1" dirty="0">
                  <a:solidFill>
                    <a:schemeClr val="bg1"/>
                  </a:solidFill>
                  <a:latin typeface="Helvetica" pitchFamily="2" charset="0"/>
                </a:rPr>
                <a:t>OBJECTIFS : </a:t>
              </a:r>
              <a:r>
                <a:rPr lang="en-US" sz="1600" dirty="0">
                  <a:solidFill>
                    <a:schemeClr val="bg1"/>
                  </a:solidFill>
                  <a:latin typeface="Helvetica" pitchFamily="2" charset="0"/>
                </a:rPr>
                <a:t>Etudier l’effet d’un médicament actif contre une maladie chez des personnes qui en sont atteintes.</a:t>
              </a:r>
            </a:p>
            <a:p>
              <a:pPr algn="ctr"/>
              <a:endParaRPr lang="en-US" sz="1600" dirty="0">
                <a:solidFill>
                  <a:schemeClr val="bg1"/>
                </a:solidFill>
                <a:latin typeface="Helvetica" pitchFamily="2" charset="0"/>
              </a:endParaRPr>
            </a:p>
          </p:txBody>
        </p:sp>
      </p:grpSp>
      <p:grpSp>
        <p:nvGrpSpPr>
          <p:cNvPr id="13" name="Groupe 12">
            <a:extLst>
              <a:ext uri="{FF2B5EF4-FFF2-40B4-BE49-F238E27FC236}">
                <a16:creationId xmlns:a16="http://schemas.microsoft.com/office/drawing/2014/main" id="{4A1E9928-3B39-AE43-BBE5-7EBA1EAE15E1}"/>
              </a:ext>
            </a:extLst>
          </p:cNvPr>
          <p:cNvGrpSpPr/>
          <p:nvPr/>
        </p:nvGrpSpPr>
        <p:grpSpPr>
          <a:xfrm>
            <a:off x="929865" y="958146"/>
            <a:ext cx="5048142" cy="1012936"/>
            <a:chOff x="6965829" y="1325052"/>
            <a:chExt cx="3800167" cy="1012936"/>
          </a:xfrm>
        </p:grpSpPr>
        <p:sp>
          <p:nvSpPr>
            <p:cNvPr id="34" name="TextBox 33">
              <a:extLst>
                <a:ext uri="{FF2B5EF4-FFF2-40B4-BE49-F238E27FC236}">
                  <a16:creationId xmlns:a16="http://schemas.microsoft.com/office/drawing/2014/main" id="{D169C07C-0554-41BB-8930-394334085817}"/>
                </a:ext>
              </a:extLst>
            </p:cNvPr>
            <p:cNvSpPr txBox="1"/>
            <p:nvPr/>
          </p:nvSpPr>
          <p:spPr>
            <a:xfrm>
              <a:off x="6965829" y="1325052"/>
              <a:ext cx="3800167" cy="954107"/>
            </a:xfrm>
            <a:prstGeom prst="rect">
              <a:avLst/>
            </a:prstGeom>
            <a:noFill/>
          </p:spPr>
          <p:txBody>
            <a:bodyPr wrap="square" rtlCol="0">
              <a:spAutoFit/>
            </a:bodyPr>
            <a:lstStyle/>
            <a:p>
              <a:pPr algn="ctr"/>
              <a:r>
                <a:rPr lang="en-US" sz="2600" dirty="0">
                  <a:solidFill>
                    <a:schemeClr val="tx1">
                      <a:lumMod val="65000"/>
                      <a:lumOff val="35000"/>
                    </a:schemeClr>
                  </a:solidFill>
                  <a:latin typeface="+mj-lt"/>
                </a:rPr>
                <a:t>Essais </a:t>
              </a:r>
              <a:r>
                <a:rPr lang="en-US" sz="2600" b="1" dirty="0">
                  <a:gradFill flip="none" rotWithShape="1">
                    <a:gsLst>
                      <a:gs pos="0">
                        <a:schemeClr val="accent1"/>
                      </a:gs>
                      <a:gs pos="100000">
                        <a:schemeClr val="accent1">
                          <a:lumMod val="75000"/>
                        </a:schemeClr>
                      </a:gs>
                    </a:gsLst>
                    <a:lin ang="0" scaled="1"/>
                    <a:tileRect/>
                  </a:gradFill>
                  <a:latin typeface="+mj-lt"/>
                </a:rPr>
                <a:t>cliniques</a:t>
              </a:r>
            </a:p>
            <a:p>
              <a:pPr algn="ctr"/>
              <a:r>
                <a:rPr lang="en-US" sz="1600" dirty="0">
                  <a:solidFill>
                    <a:schemeClr val="tx1">
                      <a:lumMod val="65000"/>
                      <a:lumOff val="35000"/>
                    </a:schemeClr>
                  </a:solidFill>
                </a:rPr>
                <a:t>("protocoles”, aussi appelé essais thérapeutiques)</a:t>
              </a:r>
            </a:p>
            <a:p>
              <a:pPr algn="ctr"/>
              <a:endParaRPr lang="en-US" sz="1400" dirty="0">
                <a:solidFill>
                  <a:schemeClr val="tx1">
                    <a:lumMod val="65000"/>
                    <a:lumOff val="35000"/>
                  </a:schemeClr>
                </a:solidFill>
              </a:endParaRPr>
            </a:p>
          </p:txBody>
        </p:sp>
        <p:sp>
          <p:nvSpPr>
            <p:cNvPr id="6" name="Rectangle 5">
              <a:extLst>
                <a:ext uri="{FF2B5EF4-FFF2-40B4-BE49-F238E27FC236}">
                  <a16:creationId xmlns:a16="http://schemas.microsoft.com/office/drawing/2014/main" id="{B6789D2B-D7B8-2945-9322-22420E7AE58F}"/>
                </a:ext>
              </a:extLst>
            </p:cNvPr>
            <p:cNvSpPr/>
            <p:nvPr/>
          </p:nvSpPr>
          <p:spPr>
            <a:xfrm rot="2700000">
              <a:off x="8730050" y="2124738"/>
              <a:ext cx="231956" cy="1945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grpSp>
        <p:nvGrpSpPr>
          <p:cNvPr id="5" name="Groupe 4">
            <a:extLst>
              <a:ext uri="{FF2B5EF4-FFF2-40B4-BE49-F238E27FC236}">
                <a16:creationId xmlns:a16="http://schemas.microsoft.com/office/drawing/2014/main" id="{BCD253E8-C2D8-E44C-9AE9-2FBB2B12652B}"/>
              </a:ext>
            </a:extLst>
          </p:cNvPr>
          <p:cNvGrpSpPr/>
          <p:nvPr/>
        </p:nvGrpSpPr>
        <p:grpSpPr>
          <a:xfrm>
            <a:off x="6480572" y="2485464"/>
            <a:ext cx="5005184" cy="1125956"/>
            <a:chOff x="6480572" y="2485464"/>
            <a:chExt cx="5005184" cy="1125956"/>
          </a:xfrm>
        </p:grpSpPr>
        <p:sp>
          <p:nvSpPr>
            <p:cNvPr id="24" name="Rounded Rectangle 36">
              <a:extLst>
                <a:ext uri="{FF2B5EF4-FFF2-40B4-BE49-F238E27FC236}">
                  <a16:creationId xmlns:a16="http://schemas.microsoft.com/office/drawing/2014/main" id="{7F42D0E8-C0C8-AF43-928A-0AFE7FDF5B08}"/>
                </a:ext>
              </a:extLst>
            </p:cNvPr>
            <p:cNvSpPr/>
            <p:nvPr/>
          </p:nvSpPr>
          <p:spPr>
            <a:xfrm>
              <a:off x="6521144" y="2525215"/>
              <a:ext cx="1106612" cy="808504"/>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7" name="Text Placeholder 11">
              <a:extLst>
                <a:ext uri="{FF2B5EF4-FFF2-40B4-BE49-F238E27FC236}">
                  <a16:creationId xmlns:a16="http://schemas.microsoft.com/office/drawing/2014/main" id="{BFEC6D13-055A-2D4B-B213-43807AC0A234}"/>
                </a:ext>
              </a:extLst>
            </p:cNvPr>
            <p:cNvSpPr txBox="1">
              <a:spLocks/>
            </p:cNvSpPr>
            <p:nvPr/>
          </p:nvSpPr>
          <p:spPr>
            <a:xfrm>
              <a:off x="6480572" y="2613249"/>
              <a:ext cx="1187755" cy="720469"/>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accent1"/>
                  </a:solidFill>
                  <a:latin typeface="Montserrat" panose="00000500000000000000" pitchFamily="50" charset="0"/>
                  <a:ea typeface="Lato Black" panose="020F0502020204030203" pitchFamily="34" charset="0"/>
                  <a:cs typeface="Lato Black"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CA" sz="1400" dirty="0">
                  <a:solidFill>
                    <a:schemeClr val="bg1"/>
                  </a:solidFill>
                  <a:latin typeface="Helvetica" charset="0"/>
                  <a:ea typeface="Helvetica" charset="0"/>
                  <a:cs typeface="Helvetica" charset="0"/>
                </a:rPr>
                <a:t>PHASE I/II</a:t>
              </a:r>
              <a:br>
                <a:rPr lang="en-CA" sz="1400" dirty="0">
                  <a:solidFill>
                    <a:schemeClr val="bg1"/>
                  </a:solidFill>
                  <a:latin typeface="Helvetica" charset="0"/>
                  <a:ea typeface="Helvetica" charset="0"/>
                  <a:cs typeface="Helvetica" charset="0"/>
                </a:rPr>
              </a:br>
              <a:r>
                <a:rPr lang="en-CA" sz="1400" b="0" dirty="0">
                  <a:solidFill>
                    <a:schemeClr val="bg1"/>
                  </a:solidFill>
                  <a:latin typeface="Helvetica" charset="0"/>
                  <a:ea typeface="Helvetica" charset="0"/>
                  <a:cs typeface="Helvetica" charset="0"/>
                </a:rPr>
                <a:t>Petit nbre</a:t>
              </a:r>
              <a:br>
                <a:rPr lang="en-CA" sz="1400" b="0" dirty="0">
                  <a:solidFill>
                    <a:schemeClr val="bg1"/>
                  </a:solidFill>
                  <a:latin typeface="Helvetica" charset="0"/>
                  <a:ea typeface="Helvetica" charset="0"/>
                  <a:cs typeface="Helvetica" charset="0"/>
                </a:rPr>
              </a:br>
              <a:r>
                <a:rPr lang="en-CA" sz="1400" b="0" dirty="0">
                  <a:solidFill>
                    <a:schemeClr val="bg1"/>
                  </a:solidFill>
                  <a:latin typeface="Helvetica" charset="0"/>
                  <a:ea typeface="Helvetica" charset="0"/>
                  <a:cs typeface="Helvetica" charset="0"/>
                </a:rPr>
                <a:t>de patient</a:t>
              </a:r>
            </a:p>
          </p:txBody>
        </p:sp>
        <p:sp>
          <p:nvSpPr>
            <p:cNvPr id="30" name="Text Placeholder 11">
              <a:extLst>
                <a:ext uri="{FF2B5EF4-FFF2-40B4-BE49-F238E27FC236}">
                  <a16:creationId xmlns:a16="http://schemas.microsoft.com/office/drawing/2014/main" id="{7A7413A2-6646-C748-8A7D-E406548449EF}"/>
                </a:ext>
              </a:extLst>
            </p:cNvPr>
            <p:cNvSpPr txBox="1">
              <a:spLocks/>
            </p:cNvSpPr>
            <p:nvPr/>
          </p:nvSpPr>
          <p:spPr>
            <a:xfrm>
              <a:off x="7721600" y="2485464"/>
              <a:ext cx="3764156" cy="1125956"/>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accent1"/>
                  </a:solidFill>
                  <a:latin typeface="Montserrat" panose="00000500000000000000" pitchFamily="50" charset="0"/>
                  <a:ea typeface="Lato Black" panose="020F0502020204030203" pitchFamily="34" charset="0"/>
                  <a:cs typeface="Lato Black"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CA" sz="1400" dirty="0">
                  <a:solidFill>
                    <a:schemeClr val="tx1">
                      <a:lumMod val="65000"/>
                      <a:lumOff val="35000"/>
                    </a:schemeClr>
                  </a:solidFill>
                  <a:latin typeface="Helvetica" charset="0"/>
                  <a:ea typeface="Helvetica" charset="0"/>
                  <a:cs typeface="Helvetica" charset="0"/>
                </a:rPr>
                <a:t>OBJECTIFS : </a:t>
              </a:r>
              <a:r>
                <a:rPr lang="en-CA" sz="1400" b="0" dirty="0">
                  <a:solidFill>
                    <a:schemeClr val="tx1">
                      <a:lumMod val="65000"/>
                      <a:lumOff val="35000"/>
                    </a:schemeClr>
                  </a:solidFill>
                  <a:latin typeface="Helvetica" charset="0"/>
                  <a:ea typeface="Helvetica" charset="0"/>
                  <a:cs typeface="Helvetica" charset="0"/>
                </a:rPr>
                <a:t>Etude de la diffusion du produit dans l’organisme, déterminer la meilleure dose, répertorier les effets indésirables et s’assurer que l’activité du médicament est conforme à celle attendue.</a:t>
              </a:r>
            </a:p>
          </p:txBody>
        </p:sp>
      </p:grpSp>
      <p:grpSp>
        <p:nvGrpSpPr>
          <p:cNvPr id="7" name="Groupe 6">
            <a:extLst>
              <a:ext uri="{FF2B5EF4-FFF2-40B4-BE49-F238E27FC236}">
                <a16:creationId xmlns:a16="http://schemas.microsoft.com/office/drawing/2014/main" id="{B4D745F4-A191-3D4B-BFBA-0B9D4DC78681}"/>
              </a:ext>
            </a:extLst>
          </p:cNvPr>
          <p:cNvGrpSpPr/>
          <p:nvPr/>
        </p:nvGrpSpPr>
        <p:grpSpPr>
          <a:xfrm>
            <a:off x="6480572" y="3803476"/>
            <a:ext cx="5005184" cy="1103689"/>
            <a:chOff x="6480572" y="3803476"/>
            <a:chExt cx="5005184" cy="1103689"/>
          </a:xfrm>
        </p:grpSpPr>
        <p:sp>
          <p:nvSpPr>
            <p:cNvPr id="25" name="Rounded Rectangle 37">
              <a:extLst>
                <a:ext uri="{FF2B5EF4-FFF2-40B4-BE49-F238E27FC236}">
                  <a16:creationId xmlns:a16="http://schemas.microsoft.com/office/drawing/2014/main" id="{227D9537-2FDA-E347-9572-89D63606F1AB}"/>
                </a:ext>
              </a:extLst>
            </p:cNvPr>
            <p:cNvSpPr/>
            <p:nvPr/>
          </p:nvSpPr>
          <p:spPr>
            <a:xfrm>
              <a:off x="6521144" y="3821647"/>
              <a:ext cx="1106612" cy="808504"/>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8" name="Text Placeholder 11">
              <a:extLst>
                <a:ext uri="{FF2B5EF4-FFF2-40B4-BE49-F238E27FC236}">
                  <a16:creationId xmlns:a16="http://schemas.microsoft.com/office/drawing/2014/main" id="{9D8E7107-3126-9240-9ACD-9FD45F866506}"/>
                </a:ext>
              </a:extLst>
            </p:cNvPr>
            <p:cNvSpPr txBox="1">
              <a:spLocks/>
            </p:cNvSpPr>
            <p:nvPr/>
          </p:nvSpPr>
          <p:spPr>
            <a:xfrm>
              <a:off x="6480572" y="3909682"/>
              <a:ext cx="1187755" cy="720469"/>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accent1"/>
                  </a:solidFill>
                  <a:latin typeface="Montserrat" panose="00000500000000000000" pitchFamily="50" charset="0"/>
                  <a:ea typeface="Lato Black" panose="020F0502020204030203" pitchFamily="34" charset="0"/>
                  <a:cs typeface="Lato Black"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CA" sz="1400" dirty="0">
                  <a:solidFill>
                    <a:schemeClr val="bg1"/>
                  </a:solidFill>
                  <a:latin typeface="Helvetica" charset="0"/>
                  <a:ea typeface="Helvetica" charset="0"/>
                  <a:cs typeface="Helvetica" charset="0"/>
                </a:rPr>
                <a:t>PHASE III</a:t>
              </a:r>
              <a:br>
                <a:rPr lang="en-CA" sz="1400" dirty="0">
                  <a:solidFill>
                    <a:schemeClr val="bg1"/>
                  </a:solidFill>
                  <a:latin typeface="Helvetica" charset="0"/>
                  <a:ea typeface="Helvetica" charset="0"/>
                  <a:cs typeface="Helvetica" charset="0"/>
                </a:rPr>
              </a:br>
              <a:r>
                <a:rPr lang="en-CA" sz="1400" b="0" dirty="0">
                  <a:solidFill>
                    <a:schemeClr val="bg1"/>
                  </a:solidFill>
                  <a:latin typeface="Helvetica" charset="0"/>
                  <a:ea typeface="Helvetica" charset="0"/>
                  <a:cs typeface="Helvetica" charset="0"/>
                </a:rPr>
                <a:t>Grand nbre</a:t>
              </a:r>
              <a:br>
                <a:rPr lang="en-CA" sz="1400" b="0" dirty="0">
                  <a:solidFill>
                    <a:schemeClr val="bg1"/>
                  </a:solidFill>
                  <a:latin typeface="Helvetica" charset="0"/>
                  <a:ea typeface="Helvetica" charset="0"/>
                  <a:cs typeface="Helvetica" charset="0"/>
                </a:rPr>
              </a:br>
              <a:r>
                <a:rPr lang="en-CA" sz="1400" b="0" dirty="0">
                  <a:solidFill>
                    <a:schemeClr val="bg1"/>
                  </a:solidFill>
                  <a:latin typeface="Helvetica" charset="0"/>
                  <a:ea typeface="Helvetica" charset="0"/>
                  <a:cs typeface="Helvetica" charset="0"/>
                </a:rPr>
                <a:t>de patient</a:t>
              </a:r>
            </a:p>
          </p:txBody>
        </p:sp>
        <p:sp>
          <p:nvSpPr>
            <p:cNvPr id="31" name="Text Placeholder 11">
              <a:extLst>
                <a:ext uri="{FF2B5EF4-FFF2-40B4-BE49-F238E27FC236}">
                  <a16:creationId xmlns:a16="http://schemas.microsoft.com/office/drawing/2014/main" id="{0911A7F3-2E47-1C4C-8AFA-B181ACF440EA}"/>
                </a:ext>
              </a:extLst>
            </p:cNvPr>
            <p:cNvSpPr txBox="1">
              <a:spLocks/>
            </p:cNvSpPr>
            <p:nvPr/>
          </p:nvSpPr>
          <p:spPr>
            <a:xfrm>
              <a:off x="7721600" y="3803476"/>
              <a:ext cx="3764156" cy="1103689"/>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accent1"/>
                  </a:solidFill>
                  <a:latin typeface="Montserrat" panose="00000500000000000000" pitchFamily="50" charset="0"/>
                  <a:ea typeface="Lato Black" panose="020F0502020204030203" pitchFamily="34" charset="0"/>
                  <a:cs typeface="Lato Black"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CA" sz="1400" dirty="0">
                  <a:solidFill>
                    <a:schemeClr val="tx1">
                      <a:lumMod val="65000"/>
                      <a:lumOff val="35000"/>
                    </a:schemeClr>
                  </a:solidFill>
                  <a:latin typeface="Helvetica" charset="0"/>
                  <a:ea typeface="Helvetica" charset="0"/>
                  <a:cs typeface="Helvetica" charset="0"/>
                </a:rPr>
                <a:t>OBJECTIFS : </a:t>
              </a:r>
              <a:r>
                <a:rPr lang="en-CA" sz="1400" b="0" dirty="0">
                  <a:solidFill>
                    <a:schemeClr val="tx1">
                      <a:lumMod val="65000"/>
                      <a:lumOff val="35000"/>
                    </a:schemeClr>
                  </a:solidFill>
                  <a:latin typeface="Helvetica" charset="0"/>
                  <a:ea typeface="Helvetica" charset="0"/>
                  <a:cs typeface="Helvetica" charset="0"/>
                </a:rPr>
                <a:t>Obtenir l’autorisation de prescription (AMM), souvent en comparant le nouveau médicament à un traitement dont l’efficacité est déjà prouvée pour savoir s’il est plus actif et/ou mieux toléré.</a:t>
              </a:r>
            </a:p>
          </p:txBody>
        </p:sp>
      </p:grpSp>
      <p:grpSp>
        <p:nvGrpSpPr>
          <p:cNvPr id="8" name="Groupe 7">
            <a:extLst>
              <a:ext uri="{FF2B5EF4-FFF2-40B4-BE49-F238E27FC236}">
                <a16:creationId xmlns:a16="http://schemas.microsoft.com/office/drawing/2014/main" id="{850B1899-9ACD-2E4E-9B10-AD2796954C88}"/>
              </a:ext>
            </a:extLst>
          </p:cNvPr>
          <p:cNvGrpSpPr/>
          <p:nvPr/>
        </p:nvGrpSpPr>
        <p:grpSpPr>
          <a:xfrm>
            <a:off x="6480572" y="5116708"/>
            <a:ext cx="5005184" cy="1086203"/>
            <a:chOff x="6480572" y="5116708"/>
            <a:chExt cx="5005184" cy="1086203"/>
          </a:xfrm>
        </p:grpSpPr>
        <p:sp>
          <p:nvSpPr>
            <p:cNvPr id="26" name="Rounded Rectangle 38">
              <a:extLst>
                <a:ext uri="{FF2B5EF4-FFF2-40B4-BE49-F238E27FC236}">
                  <a16:creationId xmlns:a16="http://schemas.microsoft.com/office/drawing/2014/main" id="{03B4F825-5C6C-A84E-96B9-4895EF61A17A}"/>
                </a:ext>
              </a:extLst>
            </p:cNvPr>
            <p:cNvSpPr/>
            <p:nvPr/>
          </p:nvSpPr>
          <p:spPr>
            <a:xfrm>
              <a:off x="6521144" y="5118079"/>
              <a:ext cx="1106612" cy="808504"/>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1" dirty="0"/>
            </a:p>
          </p:txBody>
        </p:sp>
        <p:sp>
          <p:nvSpPr>
            <p:cNvPr id="29" name="Text Placeholder 11">
              <a:extLst>
                <a:ext uri="{FF2B5EF4-FFF2-40B4-BE49-F238E27FC236}">
                  <a16:creationId xmlns:a16="http://schemas.microsoft.com/office/drawing/2014/main" id="{4D48526A-31A9-A841-97DE-57BFAAEF8580}"/>
                </a:ext>
              </a:extLst>
            </p:cNvPr>
            <p:cNvSpPr txBox="1">
              <a:spLocks/>
            </p:cNvSpPr>
            <p:nvPr/>
          </p:nvSpPr>
          <p:spPr>
            <a:xfrm>
              <a:off x="6480572" y="5206114"/>
              <a:ext cx="1187755" cy="720469"/>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accent1"/>
                  </a:solidFill>
                  <a:latin typeface="Montserrat" panose="00000500000000000000" pitchFamily="50" charset="0"/>
                  <a:ea typeface="Lato Black" panose="020F0502020204030203" pitchFamily="34" charset="0"/>
                  <a:cs typeface="Lato Black"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gn="ctr">
                <a:defRPr/>
              </a:pPr>
              <a:r>
                <a:rPr lang="en-CA" sz="1400" dirty="0">
                  <a:solidFill>
                    <a:schemeClr val="bg1"/>
                  </a:solidFill>
                  <a:latin typeface="Helvetica" charset="0"/>
                  <a:ea typeface="Helvetica" charset="0"/>
                  <a:cs typeface="Helvetica" charset="0"/>
                </a:rPr>
                <a:t>PHASE IV</a:t>
              </a:r>
              <a:br>
                <a:rPr lang="en-CA" sz="1400" dirty="0">
                  <a:solidFill>
                    <a:schemeClr val="bg1"/>
                  </a:solidFill>
                  <a:latin typeface="Helvetica" charset="0"/>
                  <a:ea typeface="Helvetica" charset="0"/>
                  <a:cs typeface="Helvetica" charset="0"/>
                </a:rPr>
              </a:br>
              <a:r>
                <a:rPr lang="en-CA" sz="1400" b="0" dirty="0">
                  <a:solidFill>
                    <a:schemeClr val="bg1"/>
                  </a:solidFill>
                  <a:latin typeface="Helvetica" charset="0"/>
                  <a:ea typeface="Helvetica" charset="0"/>
                  <a:cs typeface="Helvetica" charset="0"/>
                </a:rPr>
                <a:t>Grand nbre</a:t>
              </a:r>
              <a:br>
                <a:rPr lang="en-CA" sz="1400" b="0" dirty="0">
                  <a:solidFill>
                    <a:schemeClr val="bg1"/>
                  </a:solidFill>
                  <a:latin typeface="Helvetica" charset="0"/>
                  <a:ea typeface="Helvetica" charset="0"/>
                  <a:cs typeface="Helvetica" charset="0"/>
                </a:rPr>
              </a:br>
              <a:r>
                <a:rPr lang="en-CA" sz="1400" b="0" dirty="0">
                  <a:solidFill>
                    <a:schemeClr val="bg1"/>
                  </a:solidFill>
                  <a:latin typeface="Helvetica" charset="0"/>
                  <a:ea typeface="Helvetica" charset="0"/>
                  <a:cs typeface="Helvetica" charset="0"/>
                </a:rPr>
                <a:t>de patient</a:t>
              </a:r>
            </a:p>
          </p:txBody>
        </p:sp>
        <p:sp>
          <p:nvSpPr>
            <p:cNvPr id="32" name="Text Placeholder 11">
              <a:extLst>
                <a:ext uri="{FF2B5EF4-FFF2-40B4-BE49-F238E27FC236}">
                  <a16:creationId xmlns:a16="http://schemas.microsoft.com/office/drawing/2014/main" id="{914E5A07-010B-164B-891A-E033F7EBA740}"/>
                </a:ext>
              </a:extLst>
            </p:cNvPr>
            <p:cNvSpPr txBox="1">
              <a:spLocks/>
            </p:cNvSpPr>
            <p:nvPr/>
          </p:nvSpPr>
          <p:spPr>
            <a:xfrm>
              <a:off x="7721600" y="5116708"/>
              <a:ext cx="3764156" cy="1086203"/>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accent1"/>
                  </a:solidFill>
                  <a:latin typeface="Montserrat" panose="00000500000000000000" pitchFamily="50" charset="0"/>
                  <a:ea typeface="Lato Black" panose="020F0502020204030203" pitchFamily="34" charset="0"/>
                  <a:cs typeface="Lato Black"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defRPr/>
              </a:pPr>
              <a:r>
                <a:rPr lang="en-CA" sz="1400" b="0" dirty="0">
                  <a:solidFill>
                    <a:schemeClr val="tx1">
                      <a:lumMod val="65000"/>
                      <a:lumOff val="35000"/>
                    </a:schemeClr>
                  </a:solidFill>
                  <a:latin typeface="Helvetica" charset="0"/>
                  <a:ea typeface="Helvetica" charset="0"/>
                  <a:cs typeface="Helvetica" charset="0"/>
                </a:rPr>
                <a:t>après que le nouveau médicament ait été mis à la disposition des médecins et des patients</a:t>
              </a:r>
              <a:br>
                <a:rPr lang="en-CA" sz="1400" dirty="0">
                  <a:solidFill>
                    <a:schemeClr val="tx1">
                      <a:lumMod val="65000"/>
                      <a:lumOff val="35000"/>
                    </a:schemeClr>
                  </a:solidFill>
                  <a:latin typeface="Helvetica" charset="0"/>
                  <a:ea typeface="Helvetica" charset="0"/>
                  <a:cs typeface="Helvetica" charset="0"/>
                </a:rPr>
              </a:br>
              <a:r>
                <a:rPr lang="en-CA" sz="1400" dirty="0">
                  <a:solidFill>
                    <a:schemeClr val="tx1">
                      <a:lumMod val="65000"/>
                      <a:lumOff val="35000"/>
                    </a:schemeClr>
                  </a:solidFill>
                  <a:latin typeface="Helvetica" charset="0"/>
                  <a:ea typeface="Helvetica" charset="0"/>
                  <a:cs typeface="Helvetica" charset="0"/>
                </a:rPr>
                <a:t>OBJECTIFS : </a:t>
              </a:r>
              <a:r>
                <a:rPr lang="en-CA" sz="1400" b="0" dirty="0">
                  <a:solidFill>
                    <a:schemeClr val="tx1">
                      <a:lumMod val="65000"/>
                      <a:lumOff val="35000"/>
                    </a:schemeClr>
                  </a:solidFill>
                  <a:latin typeface="Helvetica" charset="0"/>
                  <a:ea typeface="Helvetica" charset="0"/>
                  <a:cs typeface="Helvetica" charset="0"/>
                </a:rPr>
                <a:t>Mieux connaître sa tolérance dans des conditions réelles d’utilisation. </a:t>
              </a:r>
            </a:p>
            <a:p>
              <a:pPr lvl="0">
                <a:defRPr/>
              </a:pPr>
              <a:endParaRPr lang="en-CA" sz="1400" dirty="0">
                <a:solidFill>
                  <a:schemeClr val="accent2"/>
                </a:solidFill>
                <a:latin typeface="Helvetica" charset="0"/>
                <a:ea typeface="Helvetica" charset="0"/>
                <a:cs typeface="Helvetica" charset="0"/>
              </a:endParaRPr>
            </a:p>
          </p:txBody>
        </p:sp>
      </p:grpSp>
      <p:sp>
        <p:nvSpPr>
          <p:cNvPr id="43" name="Rectangle 42">
            <a:extLst>
              <a:ext uri="{FF2B5EF4-FFF2-40B4-BE49-F238E27FC236}">
                <a16:creationId xmlns:a16="http://schemas.microsoft.com/office/drawing/2014/main" id="{C840C036-3BFB-AA46-9ADC-36B4AF25166E}"/>
              </a:ext>
            </a:extLst>
          </p:cNvPr>
          <p:cNvSpPr/>
          <p:nvPr/>
        </p:nvSpPr>
        <p:spPr>
          <a:xfrm>
            <a:off x="6521144" y="1880654"/>
            <a:ext cx="5048142" cy="29351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4" name="Groupe 3">
            <a:extLst>
              <a:ext uri="{FF2B5EF4-FFF2-40B4-BE49-F238E27FC236}">
                <a16:creationId xmlns:a16="http://schemas.microsoft.com/office/drawing/2014/main" id="{CA515245-25AB-BB4D-B4A7-E7B884ADE8B8}"/>
              </a:ext>
            </a:extLst>
          </p:cNvPr>
          <p:cNvGrpSpPr/>
          <p:nvPr/>
        </p:nvGrpSpPr>
        <p:grpSpPr>
          <a:xfrm>
            <a:off x="6437614" y="1265544"/>
            <a:ext cx="5048142" cy="705539"/>
            <a:chOff x="6437614" y="1265544"/>
            <a:chExt cx="5048142" cy="705539"/>
          </a:xfrm>
        </p:grpSpPr>
        <p:sp>
          <p:nvSpPr>
            <p:cNvPr id="22" name="TextBox 33">
              <a:extLst>
                <a:ext uri="{FF2B5EF4-FFF2-40B4-BE49-F238E27FC236}">
                  <a16:creationId xmlns:a16="http://schemas.microsoft.com/office/drawing/2014/main" id="{34EA4C6A-BD77-A64C-9C56-71656AA8E6EC}"/>
                </a:ext>
              </a:extLst>
            </p:cNvPr>
            <p:cNvSpPr txBox="1"/>
            <p:nvPr/>
          </p:nvSpPr>
          <p:spPr>
            <a:xfrm>
              <a:off x="6437614" y="1265544"/>
              <a:ext cx="5048142" cy="492443"/>
            </a:xfrm>
            <a:prstGeom prst="rect">
              <a:avLst/>
            </a:prstGeom>
            <a:noFill/>
          </p:spPr>
          <p:txBody>
            <a:bodyPr wrap="square" rtlCol="0">
              <a:spAutoFit/>
            </a:bodyPr>
            <a:lstStyle/>
            <a:p>
              <a:pPr algn="ctr"/>
              <a:r>
                <a:rPr lang="en-US" sz="2600" dirty="0">
                  <a:solidFill>
                    <a:schemeClr val="tx1">
                      <a:lumMod val="65000"/>
                      <a:lumOff val="35000"/>
                    </a:schemeClr>
                  </a:solidFill>
                  <a:latin typeface="+mj-lt"/>
                </a:rPr>
                <a:t>Types d’essais </a:t>
              </a:r>
              <a:r>
                <a:rPr lang="en-US" sz="2600" b="1" dirty="0">
                  <a:gradFill flip="none" rotWithShape="1">
                    <a:gsLst>
                      <a:gs pos="0">
                        <a:schemeClr val="accent1"/>
                      </a:gs>
                      <a:gs pos="100000">
                        <a:schemeClr val="accent1">
                          <a:lumMod val="75000"/>
                        </a:schemeClr>
                      </a:gs>
                    </a:gsLst>
                    <a:lin ang="0" scaled="1"/>
                    <a:tileRect/>
                  </a:gradFill>
                  <a:latin typeface="+mj-lt"/>
                </a:rPr>
                <a:t>cliniques</a:t>
              </a:r>
            </a:p>
          </p:txBody>
        </p:sp>
        <p:sp>
          <p:nvSpPr>
            <p:cNvPr id="47" name="Rectangle 46">
              <a:extLst>
                <a:ext uri="{FF2B5EF4-FFF2-40B4-BE49-F238E27FC236}">
                  <a16:creationId xmlns:a16="http://schemas.microsoft.com/office/drawing/2014/main" id="{DA637CD0-AA8D-6943-968D-012B8F46E2D9}"/>
                </a:ext>
              </a:extLst>
            </p:cNvPr>
            <p:cNvSpPr/>
            <p:nvPr/>
          </p:nvSpPr>
          <p:spPr>
            <a:xfrm rot="2700000">
              <a:off x="8887472" y="1725889"/>
              <a:ext cx="231956" cy="258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spTree>
    <p:extLst>
      <p:ext uri="{BB962C8B-B14F-4D97-AF65-F5344CB8AC3E}">
        <p14:creationId xmlns:p14="http://schemas.microsoft.com/office/powerpoint/2010/main" val="624978543"/>
      </p:ext>
    </p:extLst>
  </p:cSld>
  <p:clrMapOvr>
    <a:masterClrMapping/>
  </p:clrMapOvr>
  <mc:AlternateContent xmlns:mc="http://schemas.openxmlformats.org/markup-compatibility/2006" xmlns:p14="http://schemas.microsoft.com/office/powerpoint/2010/main">
    <mc:Choice Requires="p14">
      <p:transition spd="slow" p14:dur="1250" advClick="0" advTm="15000">
        <p14:flythrough dir="out"/>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5000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ppt_x"/>
                                          </p:val>
                                        </p:tav>
                                        <p:tav tm="100000">
                                          <p:val>
                                            <p:strVal val="#ppt_x"/>
                                          </p:val>
                                        </p:tav>
                                      </p:tavLst>
                                    </p:anim>
                                    <p:anim calcmode="lin" valueType="num">
                                      <p:cBhvr additive="base">
                                        <p:cTn id="8" dur="750" fill="hold"/>
                                        <p:tgtEl>
                                          <p:spTgt spid="13"/>
                                        </p:tgtEl>
                                        <p:attrNameLst>
                                          <p:attrName>ppt_y</p:attrName>
                                        </p:attrNameLst>
                                      </p:cBhvr>
                                      <p:tavLst>
                                        <p:tav tm="0">
                                          <p:val>
                                            <p:strVal val="0-#ppt_h/2"/>
                                          </p:val>
                                        </p:tav>
                                        <p:tav tm="100000">
                                          <p:val>
                                            <p:strVal val="#ppt_y"/>
                                          </p:val>
                                        </p:tav>
                                      </p:tavLst>
                                    </p:anim>
                                  </p:childTnLst>
                                </p:cTn>
                              </p:par>
                              <p:par>
                                <p:cTn id="9" presetID="2" presetClass="entr" presetSubtype="4" decel="5000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750" fill="hold"/>
                                        <p:tgtEl>
                                          <p:spTgt spid="14"/>
                                        </p:tgtEl>
                                        <p:attrNameLst>
                                          <p:attrName>ppt_x</p:attrName>
                                        </p:attrNameLst>
                                      </p:cBhvr>
                                      <p:tavLst>
                                        <p:tav tm="0">
                                          <p:val>
                                            <p:strVal val="#ppt_x"/>
                                          </p:val>
                                        </p:tav>
                                        <p:tav tm="100000">
                                          <p:val>
                                            <p:strVal val="#ppt_x"/>
                                          </p:val>
                                        </p:tav>
                                      </p:tavLst>
                                    </p:anim>
                                    <p:anim calcmode="lin" valueType="num">
                                      <p:cBhvr additive="base">
                                        <p:cTn id="12" dur="750" fill="hold"/>
                                        <p:tgtEl>
                                          <p:spTgt spid="14"/>
                                        </p:tgtEl>
                                        <p:attrNameLst>
                                          <p:attrName>ppt_y</p:attrName>
                                        </p:attrNameLst>
                                      </p:cBhvr>
                                      <p:tavLst>
                                        <p:tav tm="0">
                                          <p:val>
                                            <p:strVal val="1+#ppt_h/2"/>
                                          </p:val>
                                        </p:tav>
                                        <p:tav tm="100000">
                                          <p:val>
                                            <p:strVal val="#ppt_y"/>
                                          </p:val>
                                        </p:tav>
                                      </p:tavLst>
                                    </p:anim>
                                  </p:childTnLst>
                                </p:cTn>
                              </p:par>
                              <p:par>
                                <p:cTn id="13" presetID="22" presetClass="entr" presetSubtype="8" fill="hold" grpId="0" nodeType="withEffect">
                                  <p:stCondLst>
                                    <p:cond delay="1000"/>
                                  </p:stCondLst>
                                  <p:childTnLst>
                                    <p:set>
                                      <p:cBhvr>
                                        <p:cTn id="14" dur="1" fill="hold">
                                          <p:stCondLst>
                                            <p:cond delay="0"/>
                                          </p:stCondLst>
                                        </p:cTn>
                                        <p:tgtEl>
                                          <p:spTgt spid="20"/>
                                        </p:tgtEl>
                                        <p:attrNameLst>
                                          <p:attrName>style.visibility</p:attrName>
                                        </p:attrNameLst>
                                      </p:cBhvr>
                                      <p:to>
                                        <p:strVal val="visible"/>
                                      </p:to>
                                    </p:set>
                                    <p:animEffect transition="in" filter="wipe(left)">
                                      <p:cBhvr>
                                        <p:cTn id="15" dur="750"/>
                                        <p:tgtEl>
                                          <p:spTgt spid="20"/>
                                        </p:tgtEl>
                                      </p:cBhvr>
                                    </p:animEffect>
                                  </p:childTnLst>
                                </p:cTn>
                              </p:par>
                              <p:par>
                                <p:cTn id="16" presetID="2" presetClass="entr" presetSubtype="4" decel="100000" fill="hold" grpId="0" nodeType="withEffect">
                                  <p:stCondLst>
                                    <p:cond delay="500"/>
                                  </p:stCondLst>
                                  <p:childTnLst>
                                    <p:set>
                                      <p:cBhvr>
                                        <p:cTn id="17" dur="1" fill="hold">
                                          <p:stCondLst>
                                            <p:cond delay="0"/>
                                          </p:stCondLst>
                                        </p:cTn>
                                        <p:tgtEl>
                                          <p:spTgt spid="37"/>
                                        </p:tgtEl>
                                        <p:attrNameLst>
                                          <p:attrName>style.visibility</p:attrName>
                                        </p:attrNameLst>
                                      </p:cBhvr>
                                      <p:to>
                                        <p:strVal val="visible"/>
                                      </p:to>
                                    </p:set>
                                    <p:anim calcmode="lin" valueType="num">
                                      <p:cBhvr additive="base">
                                        <p:cTn id="18" dur="1250" fill="hold"/>
                                        <p:tgtEl>
                                          <p:spTgt spid="37"/>
                                        </p:tgtEl>
                                        <p:attrNameLst>
                                          <p:attrName>ppt_x</p:attrName>
                                        </p:attrNameLst>
                                      </p:cBhvr>
                                      <p:tavLst>
                                        <p:tav tm="0">
                                          <p:val>
                                            <p:strVal val="#ppt_x"/>
                                          </p:val>
                                        </p:tav>
                                        <p:tav tm="100000">
                                          <p:val>
                                            <p:strVal val="#ppt_x"/>
                                          </p:val>
                                        </p:tav>
                                      </p:tavLst>
                                    </p:anim>
                                    <p:anim calcmode="lin" valueType="num">
                                      <p:cBhvr additive="base">
                                        <p:cTn id="19" dur="1250" fill="hold"/>
                                        <p:tgtEl>
                                          <p:spTgt spid="37"/>
                                        </p:tgtEl>
                                        <p:attrNameLst>
                                          <p:attrName>ppt_y</p:attrName>
                                        </p:attrNameLst>
                                      </p:cBhvr>
                                      <p:tavLst>
                                        <p:tav tm="0">
                                          <p:val>
                                            <p:strVal val="1+#ppt_h/2"/>
                                          </p:val>
                                        </p:tav>
                                        <p:tav tm="100000">
                                          <p:val>
                                            <p:strVal val="#ppt_y"/>
                                          </p:val>
                                        </p:tav>
                                      </p:tavLst>
                                    </p:anim>
                                  </p:childTnLst>
                                </p:cTn>
                              </p:par>
                              <p:par>
                                <p:cTn id="20" presetID="2" presetClass="entr" presetSubtype="1"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750" fill="hold"/>
                                        <p:tgtEl>
                                          <p:spTgt spid="4"/>
                                        </p:tgtEl>
                                        <p:attrNameLst>
                                          <p:attrName>ppt_x</p:attrName>
                                        </p:attrNameLst>
                                      </p:cBhvr>
                                      <p:tavLst>
                                        <p:tav tm="0">
                                          <p:val>
                                            <p:strVal val="#ppt_x"/>
                                          </p:val>
                                        </p:tav>
                                        <p:tav tm="100000">
                                          <p:val>
                                            <p:strVal val="#ppt_x"/>
                                          </p:val>
                                        </p:tav>
                                      </p:tavLst>
                                    </p:anim>
                                    <p:anim calcmode="lin" valueType="num">
                                      <p:cBhvr additive="base">
                                        <p:cTn id="23" dur="750" fill="hold"/>
                                        <p:tgtEl>
                                          <p:spTgt spid="4"/>
                                        </p:tgtEl>
                                        <p:attrNameLst>
                                          <p:attrName>ppt_y</p:attrName>
                                        </p:attrNameLst>
                                      </p:cBhvr>
                                      <p:tavLst>
                                        <p:tav tm="0">
                                          <p:val>
                                            <p:strVal val="0-#ppt_h/2"/>
                                          </p:val>
                                        </p:tav>
                                        <p:tav tm="100000">
                                          <p:val>
                                            <p:strVal val="#ppt_y"/>
                                          </p:val>
                                        </p:tav>
                                      </p:tavLst>
                                    </p:anim>
                                  </p:childTnLst>
                                </p:cTn>
                              </p:par>
                              <p:par>
                                <p:cTn id="24" presetID="2" presetClass="entr" presetSubtype="4" decel="50000" fill="hold" grpId="0" nodeType="withEffect">
                                  <p:stCondLst>
                                    <p:cond delay="0"/>
                                  </p:stCondLst>
                                  <p:childTnLst>
                                    <p:set>
                                      <p:cBhvr>
                                        <p:cTn id="25" dur="1" fill="hold">
                                          <p:stCondLst>
                                            <p:cond delay="0"/>
                                          </p:stCondLst>
                                        </p:cTn>
                                        <p:tgtEl>
                                          <p:spTgt spid="43"/>
                                        </p:tgtEl>
                                        <p:attrNameLst>
                                          <p:attrName>style.visibility</p:attrName>
                                        </p:attrNameLst>
                                      </p:cBhvr>
                                      <p:to>
                                        <p:strVal val="visible"/>
                                      </p:to>
                                    </p:set>
                                    <p:anim calcmode="lin" valueType="num">
                                      <p:cBhvr additive="base">
                                        <p:cTn id="26" dur="750" fill="hold"/>
                                        <p:tgtEl>
                                          <p:spTgt spid="43"/>
                                        </p:tgtEl>
                                        <p:attrNameLst>
                                          <p:attrName>ppt_x</p:attrName>
                                        </p:attrNameLst>
                                      </p:cBhvr>
                                      <p:tavLst>
                                        <p:tav tm="0">
                                          <p:val>
                                            <p:strVal val="#ppt_x"/>
                                          </p:val>
                                        </p:tav>
                                        <p:tav tm="100000">
                                          <p:val>
                                            <p:strVal val="#ppt_x"/>
                                          </p:val>
                                        </p:tav>
                                      </p:tavLst>
                                    </p:anim>
                                    <p:anim calcmode="lin" valueType="num">
                                      <p:cBhvr additive="base">
                                        <p:cTn id="27" dur="750" fill="hold"/>
                                        <p:tgtEl>
                                          <p:spTgt spid="43"/>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750" fill="hold"/>
                                        <p:tgtEl>
                                          <p:spTgt spid="5"/>
                                        </p:tgtEl>
                                        <p:attrNameLst>
                                          <p:attrName>ppt_x</p:attrName>
                                        </p:attrNameLst>
                                      </p:cBhvr>
                                      <p:tavLst>
                                        <p:tav tm="0">
                                          <p:val>
                                            <p:strVal val="#ppt_x"/>
                                          </p:val>
                                        </p:tav>
                                        <p:tav tm="100000">
                                          <p:val>
                                            <p:strVal val="#ppt_x"/>
                                          </p:val>
                                        </p:tav>
                                      </p:tavLst>
                                    </p:anim>
                                    <p:anim calcmode="lin" valueType="num">
                                      <p:cBhvr additive="base">
                                        <p:cTn id="31" dur="750" fill="hold"/>
                                        <p:tgtEl>
                                          <p:spTgt spid="5"/>
                                        </p:tgtEl>
                                        <p:attrNameLst>
                                          <p:attrName>ppt_y</p:attrName>
                                        </p:attrNameLst>
                                      </p:cBhvr>
                                      <p:tavLst>
                                        <p:tav tm="0">
                                          <p:val>
                                            <p:strVal val="1+#ppt_h/2"/>
                                          </p:val>
                                        </p:tav>
                                        <p:tav tm="100000">
                                          <p:val>
                                            <p:strVal val="#ppt_y"/>
                                          </p:val>
                                        </p:tav>
                                      </p:tavLst>
                                    </p:anim>
                                  </p:childTnLst>
                                </p:cTn>
                              </p:par>
                              <p:par>
                                <p:cTn id="32" presetID="2" presetClass="entr" presetSubtype="4" decel="50000"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750" fill="hold"/>
                                        <p:tgtEl>
                                          <p:spTgt spid="7"/>
                                        </p:tgtEl>
                                        <p:attrNameLst>
                                          <p:attrName>ppt_x</p:attrName>
                                        </p:attrNameLst>
                                      </p:cBhvr>
                                      <p:tavLst>
                                        <p:tav tm="0">
                                          <p:val>
                                            <p:strVal val="#ppt_x"/>
                                          </p:val>
                                        </p:tav>
                                        <p:tav tm="100000">
                                          <p:val>
                                            <p:strVal val="#ppt_x"/>
                                          </p:val>
                                        </p:tav>
                                      </p:tavLst>
                                    </p:anim>
                                    <p:anim calcmode="lin" valueType="num">
                                      <p:cBhvr additive="base">
                                        <p:cTn id="35" dur="750" fill="hold"/>
                                        <p:tgtEl>
                                          <p:spTgt spid="7"/>
                                        </p:tgtEl>
                                        <p:attrNameLst>
                                          <p:attrName>ppt_y</p:attrName>
                                        </p:attrNameLst>
                                      </p:cBhvr>
                                      <p:tavLst>
                                        <p:tav tm="0">
                                          <p:val>
                                            <p:strVal val="1+#ppt_h/2"/>
                                          </p:val>
                                        </p:tav>
                                        <p:tav tm="100000">
                                          <p:val>
                                            <p:strVal val="#ppt_y"/>
                                          </p:val>
                                        </p:tav>
                                      </p:tavLst>
                                    </p:anim>
                                  </p:childTnLst>
                                </p:cTn>
                              </p:par>
                              <p:par>
                                <p:cTn id="36" presetID="2" presetClass="entr" presetSubtype="4" decel="50000" fill="hold" nodeType="withEffect">
                                  <p:stCondLst>
                                    <p:cond delay="0"/>
                                  </p:stCondLst>
                                  <p:childTnLst>
                                    <p:set>
                                      <p:cBhvr>
                                        <p:cTn id="37" dur="1" fill="hold">
                                          <p:stCondLst>
                                            <p:cond delay="0"/>
                                          </p:stCondLst>
                                        </p:cTn>
                                        <p:tgtEl>
                                          <p:spTgt spid="8"/>
                                        </p:tgtEl>
                                        <p:attrNameLst>
                                          <p:attrName>style.visibility</p:attrName>
                                        </p:attrNameLst>
                                      </p:cBhvr>
                                      <p:to>
                                        <p:strVal val="visible"/>
                                      </p:to>
                                    </p:set>
                                    <p:anim calcmode="lin" valueType="num">
                                      <p:cBhvr additive="base">
                                        <p:cTn id="38" dur="750" fill="hold"/>
                                        <p:tgtEl>
                                          <p:spTgt spid="8"/>
                                        </p:tgtEl>
                                        <p:attrNameLst>
                                          <p:attrName>ppt_x</p:attrName>
                                        </p:attrNameLst>
                                      </p:cBhvr>
                                      <p:tavLst>
                                        <p:tav tm="0">
                                          <p:val>
                                            <p:strVal val="#ppt_x"/>
                                          </p:val>
                                        </p:tav>
                                        <p:tav tm="100000">
                                          <p:val>
                                            <p:strVal val="#ppt_x"/>
                                          </p:val>
                                        </p:tav>
                                      </p:tavLst>
                                    </p:anim>
                                    <p:anim calcmode="lin" valueType="num">
                                      <p:cBhvr additive="base">
                                        <p:cTn id="39" dur="75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20" grpId="0"/>
      <p:bldP spid="43"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845D17-B438-4ED2-A9FB-85E26FC5B6D5}"/>
              </a:ext>
            </a:extLst>
          </p:cNvPr>
          <p:cNvGrpSpPr/>
          <p:nvPr/>
        </p:nvGrpSpPr>
        <p:grpSpPr>
          <a:xfrm>
            <a:off x="1101213" y="1882556"/>
            <a:ext cx="3398218" cy="730901"/>
            <a:chOff x="1101213" y="1525717"/>
            <a:chExt cx="3398218" cy="730901"/>
          </a:xfrm>
        </p:grpSpPr>
        <p:sp>
          <p:nvSpPr>
            <p:cNvPr id="4" name="TextBox 3">
              <a:extLst>
                <a:ext uri="{FF2B5EF4-FFF2-40B4-BE49-F238E27FC236}">
                  <a16:creationId xmlns:a16="http://schemas.microsoft.com/office/drawing/2014/main" id="{20A534B6-1A83-4E8F-82A2-5050DEE7A432}"/>
                </a:ext>
              </a:extLst>
            </p:cNvPr>
            <p:cNvSpPr txBox="1"/>
            <p:nvPr/>
          </p:nvSpPr>
          <p:spPr>
            <a:xfrm>
              <a:off x="1101213" y="1764175"/>
              <a:ext cx="3398218" cy="492443"/>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a typeface="Verdana" panose="020B0604030504040204" pitchFamily="34" charset="0"/>
                  <a:cs typeface="Verdana" panose="020B0604030504040204" pitchFamily="34" charset="0"/>
                </a:rPr>
                <a:t>RCP</a:t>
              </a:r>
            </a:p>
          </p:txBody>
        </p:sp>
        <p:sp>
          <p:nvSpPr>
            <p:cNvPr id="5" name="TextBox 4">
              <a:extLst>
                <a:ext uri="{FF2B5EF4-FFF2-40B4-BE49-F238E27FC236}">
                  <a16:creationId xmlns:a16="http://schemas.microsoft.com/office/drawing/2014/main" id="{C989E7C3-9D41-497E-B58C-035588FF7FA7}"/>
                </a:ext>
              </a:extLst>
            </p:cNvPr>
            <p:cNvSpPr txBox="1"/>
            <p:nvPr/>
          </p:nvSpPr>
          <p:spPr>
            <a:xfrm>
              <a:off x="1101213" y="1525717"/>
              <a:ext cx="3398218" cy="261610"/>
            </a:xfrm>
            <a:prstGeom prst="rect">
              <a:avLst/>
            </a:prstGeom>
            <a:noFill/>
          </p:spPr>
          <p:txBody>
            <a:bodyPr wrap="square" rtlCol="0">
              <a:spAutoFit/>
            </a:bodyPr>
            <a:lstStyle/>
            <a:p>
              <a:endParaRPr lang="en-US" sz="1050" spc="300" dirty="0">
                <a:solidFill>
                  <a:schemeClr val="bg1">
                    <a:lumMod val="65000"/>
                  </a:schemeClr>
                </a:solidFill>
                <a:latin typeface="Helvetica" pitchFamily="2" charset="0"/>
              </a:endParaRPr>
            </a:p>
          </p:txBody>
        </p:sp>
      </p:grpSp>
      <p:sp>
        <p:nvSpPr>
          <p:cNvPr id="6" name="TextBox 5">
            <a:extLst>
              <a:ext uri="{FF2B5EF4-FFF2-40B4-BE49-F238E27FC236}">
                <a16:creationId xmlns:a16="http://schemas.microsoft.com/office/drawing/2014/main" id="{13DCFC60-6B55-4EB7-BB40-3E190FCD5776}"/>
              </a:ext>
            </a:extLst>
          </p:cNvPr>
          <p:cNvSpPr txBox="1"/>
          <p:nvPr/>
        </p:nvSpPr>
        <p:spPr>
          <a:xfrm>
            <a:off x="1101213" y="2840934"/>
            <a:ext cx="2660466" cy="2309543"/>
          </a:xfrm>
          <a:prstGeom prst="rect">
            <a:avLst/>
          </a:prstGeom>
          <a:noFill/>
        </p:spPr>
        <p:txBody>
          <a:bodyPr wrap="square" rtlCol="0">
            <a:spAutoFit/>
          </a:bodyPr>
          <a:lstStyle/>
          <a:p>
            <a:pPr>
              <a:lnSpc>
                <a:spcPct val="130000"/>
              </a:lnSpc>
            </a:pPr>
            <a:r>
              <a:rPr lang="en-US" sz="1600" b="1" dirty="0">
                <a:solidFill>
                  <a:schemeClr val="tx1">
                    <a:lumMod val="65000"/>
                    <a:lumOff val="35000"/>
                  </a:schemeClr>
                </a:solidFill>
                <a:latin typeface="Helvetica" pitchFamily="2" charset="0"/>
              </a:rPr>
              <a:t>Réunion de concertation pluridisciplinaire en oncologie</a:t>
            </a:r>
          </a:p>
          <a:p>
            <a:pPr>
              <a:lnSpc>
                <a:spcPct val="130000"/>
              </a:lnSpc>
            </a:pPr>
            <a:endParaRPr lang="en-US" sz="1600" b="1" dirty="0">
              <a:solidFill>
                <a:schemeClr val="tx1">
                  <a:lumMod val="65000"/>
                  <a:lumOff val="35000"/>
                </a:schemeClr>
              </a:solidFill>
              <a:latin typeface="Helvetica" pitchFamily="2" charset="0"/>
            </a:endParaRPr>
          </a:p>
          <a:p>
            <a:pPr>
              <a:lnSpc>
                <a:spcPct val="130000"/>
              </a:lnSpc>
            </a:pPr>
            <a:r>
              <a:rPr lang="en-US" sz="1600" b="1" dirty="0">
                <a:solidFill>
                  <a:schemeClr val="tx1">
                    <a:lumMod val="65000"/>
                    <a:lumOff val="35000"/>
                  </a:schemeClr>
                </a:solidFill>
                <a:latin typeface="Helvetica" pitchFamily="2" charset="0"/>
              </a:rPr>
              <a:t>Mesure phare</a:t>
            </a:r>
          </a:p>
          <a:p>
            <a:pPr>
              <a:lnSpc>
                <a:spcPct val="130000"/>
              </a:lnSpc>
            </a:pPr>
            <a:r>
              <a:rPr lang="en-US" sz="1600" b="1" dirty="0">
                <a:solidFill>
                  <a:schemeClr val="tx1">
                    <a:lumMod val="65000"/>
                    <a:lumOff val="35000"/>
                  </a:schemeClr>
                </a:solidFill>
                <a:latin typeface="Helvetica" pitchFamily="2" charset="0"/>
              </a:rPr>
              <a:t>du plan cancer</a:t>
            </a:r>
          </a:p>
          <a:p>
            <a:pPr>
              <a:lnSpc>
                <a:spcPct val="130000"/>
              </a:lnSpc>
            </a:pPr>
            <a:endParaRPr lang="en-US" sz="1600" b="1" dirty="0">
              <a:solidFill>
                <a:schemeClr val="tx1">
                  <a:lumMod val="65000"/>
                  <a:lumOff val="35000"/>
                </a:schemeClr>
              </a:solidFill>
              <a:latin typeface="Helvetica" pitchFamily="2" charset="0"/>
            </a:endParaRPr>
          </a:p>
        </p:txBody>
      </p:sp>
      <p:sp>
        <p:nvSpPr>
          <p:cNvPr id="18" name="Rectangle 17">
            <a:extLst>
              <a:ext uri="{FF2B5EF4-FFF2-40B4-BE49-F238E27FC236}">
                <a16:creationId xmlns:a16="http://schemas.microsoft.com/office/drawing/2014/main" id="{48702E02-1040-8047-8D9F-83CB3244D293}"/>
              </a:ext>
            </a:extLst>
          </p:cNvPr>
          <p:cNvSpPr/>
          <p:nvPr/>
        </p:nvSpPr>
        <p:spPr>
          <a:xfrm>
            <a:off x="6095998" y="743415"/>
            <a:ext cx="4994787" cy="5278242"/>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dirty="0"/>
              <a:t>&gt;</a:t>
            </a:r>
          </a:p>
        </p:txBody>
      </p:sp>
      <p:sp>
        <p:nvSpPr>
          <p:cNvPr id="17" name="TextBox 5">
            <a:extLst>
              <a:ext uri="{FF2B5EF4-FFF2-40B4-BE49-F238E27FC236}">
                <a16:creationId xmlns:a16="http://schemas.microsoft.com/office/drawing/2014/main" id="{65AFF107-589B-0E44-AB6A-9491D23F7435}"/>
              </a:ext>
            </a:extLst>
          </p:cNvPr>
          <p:cNvSpPr txBox="1"/>
          <p:nvPr/>
        </p:nvSpPr>
        <p:spPr>
          <a:xfrm>
            <a:off x="6363628" y="1819779"/>
            <a:ext cx="4545004" cy="4510145"/>
          </a:xfrm>
          <a:prstGeom prst="rect">
            <a:avLst/>
          </a:prstGeom>
          <a:noFill/>
        </p:spPr>
        <p:txBody>
          <a:bodyPr wrap="square" rtlCol="0">
            <a:spAutoFit/>
          </a:bodyPr>
          <a:lstStyle/>
          <a:p>
            <a:pPr>
              <a:lnSpc>
                <a:spcPct val="130000"/>
              </a:lnSpc>
              <a:buClr>
                <a:srgbClr val="FFCE06"/>
              </a:buClr>
            </a:pPr>
            <a:r>
              <a:rPr lang="en-US" sz="1600" b="1" dirty="0">
                <a:solidFill>
                  <a:schemeClr val="tx1">
                    <a:lumMod val="65000"/>
                    <a:lumOff val="35000"/>
                  </a:schemeClr>
                </a:solidFill>
                <a:latin typeface="Helvetica" pitchFamily="2" charset="0"/>
              </a:rPr>
              <a:t>Définition :</a:t>
            </a:r>
          </a:p>
          <a:p>
            <a:pPr>
              <a:lnSpc>
                <a:spcPct val="130000"/>
              </a:lnSpc>
              <a:buClr>
                <a:srgbClr val="FFCE06"/>
              </a:buClr>
            </a:pPr>
            <a:endParaRPr lang="en-US" sz="1400" dirty="0">
              <a:solidFill>
                <a:schemeClr val="tx1">
                  <a:lumMod val="65000"/>
                  <a:lumOff val="35000"/>
                </a:schemeClr>
              </a:solidFill>
              <a:latin typeface="Helvetica" pitchFamily="2" charset="0"/>
            </a:endParaRPr>
          </a:p>
          <a:p>
            <a:pPr>
              <a:lnSpc>
                <a:spcPct val="130000"/>
              </a:lnSpc>
              <a:buClr>
                <a:srgbClr val="FFCE06"/>
              </a:buClr>
            </a:pPr>
            <a:r>
              <a:rPr lang="en-US" sz="1600" dirty="0">
                <a:solidFill>
                  <a:schemeClr val="tx1">
                    <a:lumMod val="65000"/>
                    <a:lumOff val="35000"/>
                  </a:schemeClr>
                </a:solidFill>
                <a:latin typeface="Helvetica" pitchFamily="2" charset="0"/>
              </a:rPr>
              <a:t>Réunion de concertation pluridisciplinaire. Réunion régulière entre professionnels de santé, au cours de laquelle se discutent la situation d’un patient, les traitements possibles en fonction des dernières  études scientifiques, l’analyse des bénéfices et les risques encourus, ainsi que l’évaluation de la qualité de vie qui va en résulter. Les réunions de concertation pluridisciplinaires rassemblent au minimum trois spécialistes différents. Le médecin informe ensuite le patient et lui remet son programme personnalisé de soin (PPS).</a:t>
            </a:r>
          </a:p>
        </p:txBody>
      </p:sp>
      <p:pic>
        <p:nvPicPr>
          <p:cNvPr id="2050" name="Picture 2">
            <a:extLst>
              <a:ext uri="{FF2B5EF4-FFF2-40B4-BE49-F238E27FC236}">
                <a16:creationId xmlns:a16="http://schemas.microsoft.com/office/drawing/2014/main" id="{1194CECD-C666-E84D-94E9-CC01222B65E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872696" y="987018"/>
            <a:ext cx="2352908" cy="117645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p:cNvSpPr txBox="1"/>
          <p:nvPr/>
        </p:nvSpPr>
        <p:spPr>
          <a:xfrm>
            <a:off x="927505" y="294520"/>
            <a:ext cx="9981127" cy="1384995"/>
          </a:xfrm>
          <a:prstGeom prst="rect">
            <a:avLst/>
          </a:prstGeom>
          <a:noFill/>
        </p:spPr>
        <p:txBody>
          <a:bodyPr wrap="square" rtlCol="0">
            <a:spAutoFit/>
          </a:bodyPr>
          <a:lstStyle/>
          <a:p>
            <a:r>
              <a:rPr lang="fr-FR" sz="2800" b="1" dirty="0"/>
              <a:t>La garantie d’une prise en charge OPTIMALE</a:t>
            </a:r>
          </a:p>
          <a:p>
            <a:endParaRPr lang="fr-FR" sz="2800" b="1" dirty="0"/>
          </a:p>
          <a:p>
            <a:r>
              <a:rPr lang="fr-FR" sz="2800" b="1" dirty="0"/>
              <a:t>Pour tous les patients </a:t>
            </a:r>
          </a:p>
        </p:txBody>
      </p:sp>
    </p:spTree>
    <p:extLst>
      <p:ext uri="{BB962C8B-B14F-4D97-AF65-F5344CB8AC3E}">
        <p14:creationId xmlns:p14="http://schemas.microsoft.com/office/powerpoint/2010/main" val="1752454062"/>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2000"/>
                            </p:stCondLst>
                            <p:childTnLst>
                              <p:par>
                                <p:cTn id="10" presetID="22" presetClass="entr" presetSubtype="8"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750"/>
                                        <p:tgtEl>
                                          <p:spTgt spid="6"/>
                                        </p:tgtEl>
                                      </p:cBhvr>
                                    </p:animEffect>
                                  </p:childTnLst>
                                </p:cTn>
                              </p:par>
                            </p:childTnLst>
                          </p:cTn>
                        </p:par>
                        <p:par>
                          <p:cTn id="13" fill="hold">
                            <p:stCondLst>
                              <p:cond delay="275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750"/>
                                        <p:tgtEl>
                                          <p:spTgt spid="17"/>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wipe(down)">
                                      <p:cBhvr>
                                        <p:cTn id="19" dur="500"/>
                                        <p:tgtEl>
                                          <p:spTgt spid="18"/>
                                        </p:tgtEl>
                                      </p:cBhvr>
                                    </p:animEffect>
                                  </p:childTnLst>
                                </p:cTn>
                              </p:par>
                              <p:par>
                                <p:cTn id="20" presetID="2" presetClass="entr" presetSubtype="1" decel="50000" fill="hold" nodeType="withEffect">
                                  <p:stCondLst>
                                    <p:cond delay="0"/>
                                  </p:stCondLst>
                                  <p:childTnLst>
                                    <p:set>
                                      <p:cBhvr>
                                        <p:cTn id="21" dur="1" fill="hold">
                                          <p:stCondLst>
                                            <p:cond delay="0"/>
                                          </p:stCondLst>
                                        </p:cTn>
                                        <p:tgtEl>
                                          <p:spTgt spid="2050"/>
                                        </p:tgtEl>
                                        <p:attrNameLst>
                                          <p:attrName>style.visibility</p:attrName>
                                        </p:attrNameLst>
                                      </p:cBhvr>
                                      <p:to>
                                        <p:strVal val="visible"/>
                                      </p:to>
                                    </p:set>
                                    <p:anim calcmode="lin" valueType="num">
                                      <p:cBhvr additive="base">
                                        <p:cTn id="22" dur="750" fill="hold"/>
                                        <p:tgtEl>
                                          <p:spTgt spid="2050"/>
                                        </p:tgtEl>
                                        <p:attrNameLst>
                                          <p:attrName>ppt_x</p:attrName>
                                        </p:attrNameLst>
                                      </p:cBhvr>
                                      <p:tavLst>
                                        <p:tav tm="0">
                                          <p:val>
                                            <p:strVal val="#ppt_x"/>
                                          </p:val>
                                        </p:tav>
                                        <p:tav tm="100000">
                                          <p:val>
                                            <p:strVal val="#ppt_x"/>
                                          </p:val>
                                        </p:tav>
                                      </p:tavLst>
                                    </p:anim>
                                    <p:anim calcmode="lin" valueType="num">
                                      <p:cBhvr additive="base">
                                        <p:cTn id="23" dur="750" fill="hold"/>
                                        <p:tgtEl>
                                          <p:spTgt spid="205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8" grpId="0" animBg="1"/>
      <p:bldP spid="17"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4845D17-B438-4ED2-A9FB-85E26FC5B6D5}"/>
              </a:ext>
            </a:extLst>
          </p:cNvPr>
          <p:cNvGrpSpPr/>
          <p:nvPr/>
        </p:nvGrpSpPr>
        <p:grpSpPr>
          <a:xfrm>
            <a:off x="1101213" y="1525717"/>
            <a:ext cx="3677264" cy="1131010"/>
            <a:chOff x="1101213" y="1525717"/>
            <a:chExt cx="3677264" cy="1131010"/>
          </a:xfrm>
        </p:grpSpPr>
        <p:sp>
          <p:nvSpPr>
            <p:cNvPr id="4" name="TextBox 3">
              <a:extLst>
                <a:ext uri="{FF2B5EF4-FFF2-40B4-BE49-F238E27FC236}">
                  <a16:creationId xmlns:a16="http://schemas.microsoft.com/office/drawing/2014/main" id="{20A534B6-1A83-4E8F-82A2-5050DEE7A432}"/>
                </a:ext>
              </a:extLst>
            </p:cNvPr>
            <p:cNvSpPr txBox="1"/>
            <p:nvPr/>
          </p:nvSpPr>
          <p:spPr>
            <a:xfrm>
              <a:off x="1101213" y="1764175"/>
              <a:ext cx="3677264" cy="892552"/>
            </a:xfrm>
            <a:prstGeom prst="rect">
              <a:avLst/>
            </a:prstGeom>
            <a:noFill/>
          </p:spPr>
          <p:txBody>
            <a:bodyPr wrap="square" rtlCol="0">
              <a:spAutoFit/>
            </a:bodyPr>
            <a:lstStyle/>
            <a:p>
              <a:r>
                <a:rPr lang="en-US" sz="2600" dirty="0">
                  <a:solidFill>
                    <a:schemeClr val="tx1">
                      <a:lumMod val="65000"/>
                      <a:lumOff val="35000"/>
                    </a:schemeClr>
                  </a:solidFill>
                  <a:latin typeface="Trebuchet MS" panose="020B0703020202090204" pitchFamily="34" charset="0"/>
                  <a:ea typeface="Verdana" panose="020B0604030504040204" pitchFamily="34" charset="0"/>
                  <a:cs typeface="Verdana" panose="020B0604030504040204" pitchFamily="34" charset="0"/>
                </a:rPr>
                <a:t>Consultation</a:t>
              </a:r>
            </a:p>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a typeface="Verdana" panose="020B0604030504040204" pitchFamily="34" charset="0"/>
                  <a:cs typeface="Verdana" panose="020B0604030504040204" pitchFamily="34" charset="0"/>
                </a:rPr>
                <a:t>d’annonce infirmière</a:t>
              </a:r>
            </a:p>
          </p:txBody>
        </p:sp>
        <p:sp>
          <p:nvSpPr>
            <p:cNvPr id="5" name="TextBox 4">
              <a:extLst>
                <a:ext uri="{FF2B5EF4-FFF2-40B4-BE49-F238E27FC236}">
                  <a16:creationId xmlns:a16="http://schemas.microsoft.com/office/drawing/2014/main" id="{C989E7C3-9D41-497E-B58C-035588FF7FA7}"/>
                </a:ext>
              </a:extLst>
            </p:cNvPr>
            <p:cNvSpPr txBox="1"/>
            <p:nvPr/>
          </p:nvSpPr>
          <p:spPr>
            <a:xfrm>
              <a:off x="1101213" y="1525717"/>
              <a:ext cx="3398218" cy="261610"/>
            </a:xfrm>
            <a:prstGeom prst="rect">
              <a:avLst/>
            </a:prstGeom>
            <a:noFill/>
          </p:spPr>
          <p:txBody>
            <a:bodyPr wrap="square" rtlCol="0">
              <a:spAutoFit/>
            </a:bodyPr>
            <a:lstStyle/>
            <a:p>
              <a:endParaRPr lang="en-US" sz="1050" spc="300" dirty="0">
                <a:solidFill>
                  <a:schemeClr val="bg1">
                    <a:lumMod val="65000"/>
                  </a:schemeClr>
                </a:solidFill>
                <a:latin typeface="Helvetica" pitchFamily="2" charset="0"/>
              </a:endParaRPr>
            </a:p>
          </p:txBody>
        </p:sp>
      </p:grpSp>
      <p:sp>
        <p:nvSpPr>
          <p:cNvPr id="6" name="TextBox 5">
            <a:extLst>
              <a:ext uri="{FF2B5EF4-FFF2-40B4-BE49-F238E27FC236}">
                <a16:creationId xmlns:a16="http://schemas.microsoft.com/office/drawing/2014/main" id="{13DCFC60-6B55-4EB7-BB40-3E190FCD5776}"/>
              </a:ext>
            </a:extLst>
          </p:cNvPr>
          <p:cNvSpPr txBox="1"/>
          <p:nvPr/>
        </p:nvSpPr>
        <p:spPr>
          <a:xfrm>
            <a:off x="1101212" y="3008564"/>
            <a:ext cx="4459529" cy="3712811"/>
          </a:xfrm>
          <a:prstGeom prst="rect">
            <a:avLst/>
          </a:prstGeom>
          <a:noFill/>
        </p:spPr>
        <p:txBody>
          <a:bodyPr wrap="square" rtlCol="0">
            <a:spAutoFit/>
          </a:bodyPr>
          <a:lstStyle/>
          <a:p>
            <a:pPr>
              <a:lnSpc>
                <a:spcPct val="130000"/>
              </a:lnSpc>
            </a:pPr>
            <a:r>
              <a:rPr lang="en-US" sz="1400" b="1" dirty="0">
                <a:solidFill>
                  <a:schemeClr val="tx1">
                    <a:lumMod val="65000"/>
                    <a:lumOff val="35000"/>
                  </a:schemeClr>
                </a:solidFill>
                <a:latin typeface="Helvetica" pitchFamily="2" charset="0"/>
              </a:rPr>
              <a:t>Objectifs :</a:t>
            </a:r>
          </a:p>
          <a:p>
            <a:pPr>
              <a:lnSpc>
                <a:spcPct val="130000"/>
              </a:lnSpc>
            </a:pPr>
            <a:endParaRPr lang="en-US" sz="14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400" dirty="0">
                <a:solidFill>
                  <a:schemeClr val="tx1">
                    <a:lumMod val="65000"/>
                    <a:lumOff val="35000"/>
                  </a:schemeClr>
                </a:solidFill>
                <a:latin typeface="Helvetica" pitchFamily="2" charset="0"/>
              </a:rPr>
              <a:t>Aménager au patient un temps d’</a:t>
            </a:r>
            <a:r>
              <a:rPr lang="en-US" sz="1400" b="1" dirty="0">
                <a:solidFill>
                  <a:schemeClr val="tx1">
                    <a:lumMod val="65000"/>
                    <a:lumOff val="35000"/>
                  </a:schemeClr>
                </a:solidFill>
                <a:latin typeface="Helvetica" pitchFamily="2" charset="0"/>
              </a:rPr>
              <a:t>écoute </a:t>
            </a:r>
            <a:r>
              <a:rPr lang="en-US" sz="1400" dirty="0">
                <a:solidFill>
                  <a:schemeClr val="tx1">
                    <a:lumMod val="65000"/>
                    <a:lumOff val="35000"/>
                  </a:schemeClr>
                </a:solidFill>
                <a:latin typeface="Helvetica" pitchFamily="2" charset="0"/>
              </a:rPr>
              <a:t>et de reformulation après l’annonce du diagnostic médical.</a:t>
            </a:r>
          </a:p>
          <a:p>
            <a:pPr marL="285750" indent="-285750">
              <a:lnSpc>
                <a:spcPct val="130000"/>
              </a:lnSpc>
              <a:buClr>
                <a:srgbClr val="FFCE06"/>
              </a:buClr>
              <a:buFont typeface="Arial" panose="020B0604020202020204" pitchFamily="34" charset="0"/>
              <a:buChar char="•"/>
            </a:pPr>
            <a:endParaRPr lang="en-US" sz="14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400" dirty="0">
                <a:solidFill>
                  <a:schemeClr val="tx1">
                    <a:lumMod val="65000"/>
                    <a:lumOff val="35000"/>
                  </a:schemeClr>
                </a:solidFill>
                <a:latin typeface="Helvetica" pitchFamily="2" charset="0"/>
              </a:rPr>
              <a:t>Donner les informations sur sa prise en charge en </a:t>
            </a:r>
            <a:r>
              <a:rPr lang="en-US" sz="1400" b="1" dirty="0">
                <a:solidFill>
                  <a:schemeClr val="tx1">
                    <a:lumMod val="65000"/>
                    <a:lumOff val="35000"/>
                  </a:schemeClr>
                </a:solidFill>
                <a:latin typeface="Helvetica" pitchFamily="2" charset="0"/>
              </a:rPr>
              <a:t>reformulant</a:t>
            </a:r>
            <a:r>
              <a:rPr lang="en-US" sz="1400" dirty="0">
                <a:solidFill>
                  <a:schemeClr val="tx1">
                    <a:lumMod val="65000"/>
                    <a:lumOff val="35000"/>
                  </a:schemeClr>
                </a:solidFill>
                <a:latin typeface="Helvetica" pitchFamily="2" charset="0"/>
              </a:rPr>
              <a:t> certaines informations déjà communiquées par le médecin et amorçant un dialogue avec le malade et ses proches.</a:t>
            </a:r>
          </a:p>
          <a:p>
            <a:pPr>
              <a:lnSpc>
                <a:spcPct val="130000"/>
              </a:lnSpc>
            </a:pPr>
            <a:endParaRPr lang="en-US" sz="1400" dirty="0">
              <a:solidFill>
                <a:schemeClr val="tx1">
                  <a:lumMod val="65000"/>
                  <a:lumOff val="35000"/>
                </a:schemeClr>
              </a:solidFill>
              <a:latin typeface="Helvetica" pitchFamily="2" charset="0"/>
            </a:endParaRPr>
          </a:p>
          <a:p>
            <a:pPr>
              <a:lnSpc>
                <a:spcPct val="130000"/>
              </a:lnSpc>
            </a:pPr>
            <a:endParaRPr lang="en-US" sz="1400" dirty="0">
              <a:solidFill>
                <a:schemeClr val="tx1">
                  <a:lumMod val="65000"/>
                  <a:lumOff val="35000"/>
                </a:schemeClr>
              </a:solidFill>
              <a:latin typeface="Helvetica" pitchFamily="2" charset="0"/>
            </a:endParaRPr>
          </a:p>
          <a:p>
            <a:pPr>
              <a:lnSpc>
                <a:spcPct val="130000"/>
              </a:lnSpc>
            </a:pPr>
            <a:endParaRPr lang="en-US" sz="1400" dirty="0">
              <a:solidFill>
                <a:schemeClr val="tx1">
                  <a:lumMod val="65000"/>
                  <a:lumOff val="35000"/>
                </a:schemeClr>
              </a:solidFill>
              <a:latin typeface="Helvetica" pitchFamily="2" charset="0"/>
            </a:endParaRPr>
          </a:p>
        </p:txBody>
      </p:sp>
      <p:sp>
        <p:nvSpPr>
          <p:cNvPr id="42" name="Rectangle 41">
            <a:extLst>
              <a:ext uri="{FF2B5EF4-FFF2-40B4-BE49-F238E27FC236}">
                <a16:creationId xmlns:a16="http://schemas.microsoft.com/office/drawing/2014/main" id="{C4B8BCFE-3C27-4876-B9DA-097A2EA1189B}"/>
              </a:ext>
            </a:extLst>
          </p:cNvPr>
          <p:cNvSpPr/>
          <p:nvPr/>
        </p:nvSpPr>
        <p:spPr>
          <a:xfrm>
            <a:off x="6096000" y="1002891"/>
            <a:ext cx="4994787" cy="1991033"/>
          </a:xfrm>
          <a:prstGeom prst="rect">
            <a:avLst/>
          </a:prstGeom>
          <a:gradFill>
            <a:gsLst>
              <a:gs pos="0">
                <a:schemeClr val="accent1"/>
              </a:gs>
              <a:gs pos="92000">
                <a:schemeClr val="accent2"/>
              </a:gs>
            </a:gsLst>
            <a:path path="circle">
              <a:fillToRect r="100000" b="100000"/>
            </a:path>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6" name="Text Placeholder 11">
            <a:extLst>
              <a:ext uri="{FF2B5EF4-FFF2-40B4-BE49-F238E27FC236}">
                <a16:creationId xmlns:a16="http://schemas.microsoft.com/office/drawing/2014/main" id="{6AA6E7E7-842A-4949-A88B-C94B18D95EA6}"/>
              </a:ext>
            </a:extLst>
          </p:cNvPr>
          <p:cNvSpPr txBox="1">
            <a:spLocks/>
          </p:cNvSpPr>
          <p:nvPr/>
        </p:nvSpPr>
        <p:spPr>
          <a:xfrm>
            <a:off x="6372022" y="1016634"/>
            <a:ext cx="5767939" cy="1977290"/>
          </a:xfrm>
          <a:prstGeom prst="rect">
            <a:avLst/>
          </a:prstGeom>
        </p:spPr>
        <p:txBody>
          <a:bodyPr anchor="t"/>
          <a:lstStyle>
            <a:lvl1pPr marL="0" indent="0" algn="l" defTabSz="914400" rtl="0" eaLnBrk="1" latinLnBrk="0" hangingPunct="1">
              <a:lnSpc>
                <a:spcPct val="90000"/>
              </a:lnSpc>
              <a:spcBef>
                <a:spcPts val="1000"/>
              </a:spcBef>
              <a:buFont typeface="Arial" panose="020B0604020202020204" pitchFamily="34" charset="0"/>
              <a:buNone/>
              <a:defRPr sz="3200" b="1" kern="1200">
                <a:solidFill>
                  <a:schemeClr val="accent1"/>
                </a:solidFill>
                <a:latin typeface="Montserrat" panose="00000500000000000000" pitchFamily="50" charset="0"/>
                <a:ea typeface="Lato Black" panose="020F0502020204030203" pitchFamily="34" charset="0"/>
                <a:cs typeface="Lato Black"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0">
              <a:lnSpc>
                <a:spcPct val="100000"/>
              </a:lnSpc>
              <a:defRPr/>
            </a:pPr>
            <a:r>
              <a:rPr lang="en-CA" sz="2400" spc="600" dirty="0">
                <a:solidFill>
                  <a:schemeClr val="tx1"/>
                </a:solidFill>
                <a:latin typeface="Trebuchet MS" panose="020B0703020202090204" pitchFamily="34" charset="0"/>
                <a:ea typeface="Helvetica" charset="0"/>
                <a:cs typeface="Helvetica" charset="0"/>
              </a:rPr>
              <a:t>R</a:t>
            </a:r>
            <a:r>
              <a:rPr lang="en-CA" sz="2400" spc="600" dirty="0">
                <a:solidFill>
                  <a:schemeClr val="bg1"/>
                </a:solidFill>
                <a:latin typeface="Trebuchet MS" panose="020B0703020202090204" pitchFamily="34" charset="0"/>
                <a:ea typeface="Helvetica" charset="0"/>
                <a:cs typeface="Helvetica" charset="0"/>
              </a:rPr>
              <a:t>ELÂCHER</a:t>
            </a:r>
          </a:p>
          <a:p>
            <a:pPr lvl="0">
              <a:lnSpc>
                <a:spcPct val="100000"/>
              </a:lnSpc>
              <a:defRPr/>
            </a:pPr>
            <a:r>
              <a:rPr lang="en-CA" sz="2400" spc="600" dirty="0">
                <a:solidFill>
                  <a:schemeClr val="tx1"/>
                </a:solidFill>
                <a:latin typeface="Trebuchet MS" panose="020B0703020202090204" pitchFamily="34" charset="0"/>
                <a:ea typeface="Helvetica" charset="0"/>
                <a:cs typeface="Helvetica" charset="0"/>
              </a:rPr>
              <a:t>É</a:t>
            </a:r>
            <a:r>
              <a:rPr lang="en-CA" sz="2400" spc="600" dirty="0">
                <a:solidFill>
                  <a:schemeClr val="bg1"/>
                </a:solidFill>
                <a:latin typeface="Trebuchet MS" panose="020B0703020202090204" pitchFamily="34" charset="0"/>
                <a:ea typeface="Helvetica" charset="0"/>
                <a:cs typeface="Helvetica" charset="0"/>
              </a:rPr>
              <a:t>COUTER</a:t>
            </a:r>
          </a:p>
          <a:p>
            <a:pPr lvl="0">
              <a:lnSpc>
                <a:spcPct val="100000"/>
              </a:lnSpc>
              <a:defRPr/>
            </a:pPr>
            <a:r>
              <a:rPr lang="en-CA" sz="2400" spc="600" dirty="0">
                <a:solidFill>
                  <a:schemeClr val="tx1"/>
                </a:solidFill>
                <a:latin typeface="Trebuchet MS" panose="020B0703020202090204" pitchFamily="34" charset="0"/>
                <a:ea typeface="Helvetica" charset="0"/>
                <a:cs typeface="Helvetica" charset="0"/>
              </a:rPr>
              <a:t>A</a:t>
            </a:r>
            <a:r>
              <a:rPr lang="en-CA" sz="2400" spc="600" dirty="0">
                <a:solidFill>
                  <a:schemeClr val="bg1"/>
                </a:solidFill>
                <a:latin typeface="Trebuchet MS" panose="020B0703020202090204" pitchFamily="34" charset="0"/>
                <a:ea typeface="Helvetica" charset="0"/>
                <a:cs typeface="Helvetica" charset="0"/>
              </a:rPr>
              <a:t>MPLIFIER</a:t>
            </a:r>
          </a:p>
          <a:p>
            <a:pPr lvl="0">
              <a:lnSpc>
                <a:spcPct val="100000"/>
              </a:lnSpc>
              <a:defRPr/>
            </a:pPr>
            <a:r>
              <a:rPr lang="en-CA" sz="2400" spc="600" dirty="0">
                <a:solidFill>
                  <a:schemeClr val="tx1"/>
                </a:solidFill>
                <a:latin typeface="Trebuchet MS" panose="020B0703020202090204" pitchFamily="34" charset="0"/>
                <a:ea typeface="Helvetica" charset="0"/>
                <a:cs typeface="Helvetica" charset="0"/>
              </a:rPr>
              <a:t>R</a:t>
            </a:r>
            <a:r>
              <a:rPr lang="en-CA" sz="2400" spc="600" dirty="0">
                <a:solidFill>
                  <a:schemeClr val="bg1"/>
                </a:solidFill>
                <a:latin typeface="Trebuchet MS" panose="020B0703020202090204" pitchFamily="34" charset="0"/>
                <a:ea typeface="Helvetica" charset="0"/>
                <a:cs typeface="Helvetica" charset="0"/>
              </a:rPr>
              <a:t>EFORMULER</a:t>
            </a:r>
          </a:p>
        </p:txBody>
      </p:sp>
      <p:sp>
        <p:nvSpPr>
          <p:cNvPr id="18" name="Rectangle 17">
            <a:extLst>
              <a:ext uri="{FF2B5EF4-FFF2-40B4-BE49-F238E27FC236}">
                <a16:creationId xmlns:a16="http://schemas.microsoft.com/office/drawing/2014/main" id="{48702E02-1040-8047-8D9F-83CB3244D293}"/>
              </a:ext>
            </a:extLst>
          </p:cNvPr>
          <p:cNvSpPr/>
          <p:nvPr/>
        </p:nvSpPr>
        <p:spPr>
          <a:xfrm>
            <a:off x="6096000" y="2995242"/>
            <a:ext cx="4994787" cy="3182534"/>
          </a:xfrm>
          <a:prstGeom prst="rect">
            <a:avLst/>
          </a:prstGeom>
          <a:solidFill>
            <a:schemeClr val="bg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7" name="TextBox 5">
            <a:extLst>
              <a:ext uri="{FF2B5EF4-FFF2-40B4-BE49-F238E27FC236}">
                <a16:creationId xmlns:a16="http://schemas.microsoft.com/office/drawing/2014/main" id="{65AFF107-589B-0E44-AB6A-9491D23F7435}"/>
              </a:ext>
            </a:extLst>
          </p:cNvPr>
          <p:cNvSpPr txBox="1"/>
          <p:nvPr/>
        </p:nvSpPr>
        <p:spPr>
          <a:xfrm>
            <a:off x="6372022" y="3038060"/>
            <a:ext cx="4459529" cy="3992888"/>
          </a:xfrm>
          <a:prstGeom prst="rect">
            <a:avLst/>
          </a:prstGeom>
          <a:noFill/>
        </p:spPr>
        <p:txBody>
          <a:bodyPr wrap="square" rtlCol="0">
            <a:spAutoFit/>
          </a:bodyPr>
          <a:lstStyle/>
          <a:p>
            <a:pPr marL="285750" indent="-285750">
              <a:lnSpc>
                <a:spcPct val="130000"/>
              </a:lnSpc>
              <a:buClr>
                <a:srgbClr val="FFCE06"/>
              </a:buClr>
              <a:buFont typeface="Arial" panose="020B0604020202020204" pitchFamily="34" charset="0"/>
              <a:buChar char="•"/>
            </a:pPr>
            <a:r>
              <a:rPr lang="en-US" sz="1400" dirty="0">
                <a:solidFill>
                  <a:schemeClr val="tx1">
                    <a:lumMod val="65000"/>
                    <a:lumOff val="35000"/>
                  </a:schemeClr>
                </a:solidFill>
                <a:latin typeface="Helvetica" pitchFamily="2" charset="0"/>
              </a:rPr>
              <a:t>Repérer ses besoins en soins de support et l’orienter vers les professionnels concernés.</a:t>
            </a:r>
          </a:p>
          <a:p>
            <a:pPr marL="285750" indent="-285750">
              <a:lnSpc>
                <a:spcPct val="130000"/>
              </a:lnSpc>
              <a:buClr>
                <a:srgbClr val="FFCE06"/>
              </a:buClr>
              <a:buFont typeface="Arial" panose="020B0604020202020204" pitchFamily="34" charset="0"/>
              <a:buChar char="•"/>
            </a:pPr>
            <a:endParaRPr lang="en-US" sz="14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400" dirty="0">
                <a:solidFill>
                  <a:schemeClr val="tx1">
                    <a:lumMod val="65000"/>
                    <a:lumOff val="35000"/>
                  </a:schemeClr>
                </a:solidFill>
                <a:latin typeface="Helvetica" pitchFamily="2" charset="0"/>
              </a:rPr>
              <a:t>Immédiatement après/ou à distance des consultations médicales. </a:t>
            </a:r>
          </a:p>
          <a:p>
            <a:pPr marL="285750" indent="-285750">
              <a:lnSpc>
                <a:spcPct val="130000"/>
              </a:lnSpc>
              <a:buClr>
                <a:srgbClr val="FFCE06"/>
              </a:buClr>
              <a:buFont typeface="Arial" panose="020B0604020202020204" pitchFamily="34" charset="0"/>
              <a:buChar char="•"/>
            </a:pPr>
            <a:endParaRPr lang="en-US" sz="14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400" dirty="0">
                <a:solidFill>
                  <a:schemeClr val="tx1">
                    <a:lumMod val="65000"/>
                    <a:lumOff val="35000"/>
                  </a:schemeClr>
                </a:solidFill>
                <a:latin typeface="Helvetica" pitchFamily="2" charset="0"/>
              </a:rPr>
              <a:t>Pas imposée, mais proposée.</a:t>
            </a:r>
          </a:p>
          <a:p>
            <a:pPr marL="285750" indent="-285750">
              <a:lnSpc>
                <a:spcPct val="130000"/>
              </a:lnSpc>
              <a:buClr>
                <a:srgbClr val="FFCE06"/>
              </a:buClr>
              <a:buFont typeface="Arial" panose="020B0604020202020204" pitchFamily="34" charset="0"/>
              <a:buChar char="•"/>
            </a:pPr>
            <a:endParaRPr lang="en-US" sz="14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400" dirty="0">
                <a:solidFill>
                  <a:schemeClr val="tx1">
                    <a:lumMod val="65000"/>
                    <a:lumOff val="35000"/>
                  </a:schemeClr>
                </a:solidFill>
                <a:latin typeface="Helvetica" pitchFamily="2" charset="0"/>
              </a:rPr>
              <a:t>Interlocuteur soignant disponible auprès duquel le patient posera les questions qui le préoccupent</a:t>
            </a:r>
          </a:p>
          <a:p>
            <a:pPr marL="285750" indent="-285750">
              <a:lnSpc>
                <a:spcPct val="130000"/>
              </a:lnSpc>
              <a:buClr>
                <a:srgbClr val="FFCE06"/>
              </a:buClr>
              <a:buFont typeface="Arial" panose="020B0604020202020204" pitchFamily="34" charset="0"/>
              <a:buChar char="•"/>
            </a:pPr>
            <a:endParaRPr lang="en-US" sz="1400" dirty="0">
              <a:solidFill>
                <a:schemeClr val="tx1">
                  <a:lumMod val="65000"/>
                  <a:lumOff val="35000"/>
                </a:schemeClr>
              </a:solidFill>
              <a:latin typeface="Helvetica" pitchFamily="2" charset="0"/>
            </a:endParaRPr>
          </a:p>
          <a:p>
            <a:pPr>
              <a:lnSpc>
                <a:spcPct val="130000"/>
              </a:lnSpc>
            </a:pPr>
            <a:endParaRPr lang="en-US" sz="1400" dirty="0">
              <a:solidFill>
                <a:schemeClr val="tx1">
                  <a:lumMod val="65000"/>
                  <a:lumOff val="35000"/>
                </a:schemeClr>
              </a:solidFill>
              <a:latin typeface="Helvetica" pitchFamily="2" charset="0"/>
            </a:endParaRPr>
          </a:p>
          <a:p>
            <a:pPr>
              <a:lnSpc>
                <a:spcPct val="130000"/>
              </a:lnSpc>
            </a:pPr>
            <a:endParaRPr lang="en-US" sz="1400" dirty="0">
              <a:solidFill>
                <a:schemeClr val="tx1">
                  <a:lumMod val="65000"/>
                  <a:lumOff val="35000"/>
                </a:schemeClr>
              </a:solidFill>
              <a:latin typeface="Helvetica" pitchFamily="2" charset="0"/>
            </a:endParaRPr>
          </a:p>
          <a:p>
            <a:pPr>
              <a:lnSpc>
                <a:spcPct val="130000"/>
              </a:lnSpc>
            </a:pPr>
            <a:endParaRPr lang="en-US" sz="1400" dirty="0">
              <a:solidFill>
                <a:schemeClr val="tx1">
                  <a:lumMod val="65000"/>
                  <a:lumOff val="35000"/>
                </a:schemeClr>
              </a:solidFill>
              <a:latin typeface="Helvetica" pitchFamily="2" charset="0"/>
            </a:endParaRPr>
          </a:p>
        </p:txBody>
      </p:sp>
    </p:spTree>
    <p:extLst>
      <p:ext uri="{BB962C8B-B14F-4D97-AF65-F5344CB8AC3E}">
        <p14:creationId xmlns:p14="http://schemas.microsoft.com/office/powerpoint/2010/main" val="3101531487"/>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4" fill="hold" grpId="0" nodeType="withEffect">
                                  <p:stCondLst>
                                    <p:cond delay="1000"/>
                                  </p:stCondLst>
                                  <p:childTnLst>
                                    <p:set>
                                      <p:cBhvr>
                                        <p:cTn id="10" dur="1" fill="hold">
                                          <p:stCondLst>
                                            <p:cond delay="0"/>
                                          </p:stCondLst>
                                        </p:cTn>
                                        <p:tgtEl>
                                          <p:spTgt spid="42"/>
                                        </p:tgtEl>
                                        <p:attrNameLst>
                                          <p:attrName>style.visibility</p:attrName>
                                        </p:attrNameLst>
                                      </p:cBhvr>
                                      <p:to>
                                        <p:strVal val="visible"/>
                                      </p:to>
                                    </p:set>
                                    <p:animEffect transition="in" filter="wipe(down)">
                                      <p:cBhvr>
                                        <p:cTn id="11" dur="500"/>
                                        <p:tgtEl>
                                          <p:spTgt spid="42"/>
                                        </p:tgtEl>
                                      </p:cBhvr>
                                    </p:animEffect>
                                  </p:childTnLst>
                                </p:cTn>
                              </p:par>
                              <p:par>
                                <p:cTn id="12" presetID="22" presetClass="entr" presetSubtype="4" fill="hold" grpId="0" nodeType="withEffect">
                                  <p:stCondLst>
                                    <p:cond delay="1000"/>
                                  </p:stCondLst>
                                  <p:childTnLst>
                                    <p:set>
                                      <p:cBhvr>
                                        <p:cTn id="13" dur="1" fill="hold">
                                          <p:stCondLst>
                                            <p:cond delay="0"/>
                                          </p:stCondLst>
                                        </p:cTn>
                                        <p:tgtEl>
                                          <p:spTgt spid="18"/>
                                        </p:tgtEl>
                                        <p:attrNameLst>
                                          <p:attrName>style.visibility</p:attrName>
                                        </p:attrNameLst>
                                      </p:cBhvr>
                                      <p:to>
                                        <p:strVal val="visible"/>
                                      </p:to>
                                    </p:set>
                                    <p:animEffect transition="in" filter="wipe(down)">
                                      <p:cBhvr>
                                        <p:cTn id="14" dur="500"/>
                                        <p:tgtEl>
                                          <p:spTgt spid="18"/>
                                        </p:tgtEl>
                                      </p:cBhvr>
                                    </p:animEffect>
                                  </p:childTnLst>
                                </p:cTn>
                              </p:par>
                              <p:par>
                                <p:cTn id="15" presetID="22" presetClass="entr" presetSubtype="8" fill="hold" grpId="0" nodeType="withEffect">
                                  <p:stCondLst>
                                    <p:cond delay="175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750"/>
                                        <p:tgtEl>
                                          <p:spTgt spid="6"/>
                                        </p:tgtEl>
                                      </p:cBhvr>
                                    </p:animEffect>
                                  </p:childTnLst>
                                </p:cTn>
                              </p:par>
                            </p:childTnLst>
                          </p:cTn>
                        </p:par>
                        <p:par>
                          <p:cTn id="18" fill="hold">
                            <p:stCondLst>
                              <p:cond delay="2500"/>
                            </p:stCondLst>
                            <p:childTnLst>
                              <p:par>
                                <p:cTn id="19" presetID="2" presetClass="entr" presetSubtype="2" decel="5000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additive="base">
                                        <p:cTn id="21" dur="750" fill="hold"/>
                                        <p:tgtEl>
                                          <p:spTgt spid="16"/>
                                        </p:tgtEl>
                                        <p:attrNameLst>
                                          <p:attrName>ppt_x</p:attrName>
                                        </p:attrNameLst>
                                      </p:cBhvr>
                                      <p:tavLst>
                                        <p:tav tm="0">
                                          <p:val>
                                            <p:strVal val="1+#ppt_w/2"/>
                                          </p:val>
                                        </p:tav>
                                        <p:tav tm="100000">
                                          <p:val>
                                            <p:strVal val="#ppt_x"/>
                                          </p:val>
                                        </p:tav>
                                      </p:tavLst>
                                    </p:anim>
                                    <p:anim calcmode="lin" valueType="num">
                                      <p:cBhvr additive="base">
                                        <p:cTn id="22" dur="750" fill="hold"/>
                                        <p:tgtEl>
                                          <p:spTgt spid="16"/>
                                        </p:tgtEl>
                                        <p:attrNameLst>
                                          <p:attrName>ppt_y</p:attrName>
                                        </p:attrNameLst>
                                      </p:cBhvr>
                                      <p:tavLst>
                                        <p:tav tm="0">
                                          <p:val>
                                            <p:strVal val="#ppt_y"/>
                                          </p:val>
                                        </p:tav>
                                        <p:tav tm="100000">
                                          <p:val>
                                            <p:strVal val="#ppt_y"/>
                                          </p:val>
                                        </p:tav>
                                      </p:tavLst>
                                    </p:anim>
                                  </p:childTnLst>
                                </p:cTn>
                              </p:par>
                              <p:par>
                                <p:cTn id="23" presetID="22" presetClass="entr" presetSubtype="8" fill="hold" grpId="0" nodeType="with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wipe(left)">
                                      <p:cBhvr>
                                        <p:cTn id="25" dur="75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42" grpId="0" animBg="1"/>
      <p:bldP spid="16" grpId="0"/>
      <p:bldP spid="18" grpId="0" animBg="1"/>
      <p:bldP spid="17"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B3FD805-AAAA-E34B-B87B-48C7B22FBB85}"/>
              </a:ext>
            </a:extLst>
          </p:cNvPr>
          <p:cNvSpPr/>
          <p:nvPr/>
        </p:nvSpPr>
        <p:spPr>
          <a:xfrm>
            <a:off x="4321868" y="0"/>
            <a:ext cx="7112710" cy="3068794"/>
          </a:xfrm>
          <a:prstGeom prst="rect">
            <a:avLst/>
          </a:prstGeom>
          <a:solidFill>
            <a:schemeClr val="bg2">
              <a:alpha val="61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 name="Rectangle 3">
            <a:extLst>
              <a:ext uri="{FF2B5EF4-FFF2-40B4-BE49-F238E27FC236}">
                <a16:creationId xmlns:a16="http://schemas.microsoft.com/office/drawing/2014/main" id="{8CFEAB62-D2A1-41E5-A696-648E21154523}"/>
              </a:ext>
            </a:extLst>
          </p:cNvPr>
          <p:cNvSpPr/>
          <p:nvPr/>
        </p:nvSpPr>
        <p:spPr>
          <a:xfrm>
            <a:off x="4321867" y="3055434"/>
            <a:ext cx="7112711" cy="3172872"/>
          </a:xfrm>
          <a:prstGeom prst="rect">
            <a:avLst/>
          </a:prstGeom>
          <a:gradFill flip="none" rotWithShape="1">
            <a:gsLst>
              <a:gs pos="0">
                <a:schemeClr val="accent1"/>
              </a:gs>
              <a:gs pos="90000">
                <a:schemeClr val="accent2"/>
              </a:gs>
            </a:gsLst>
            <a:path path="circle">
              <a:fillToRect r="100000" b="100000"/>
            </a:path>
            <a:tileRect l="-100000" t="-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a:extLst>
              <a:ext uri="{FF2B5EF4-FFF2-40B4-BE49-F238E27FC236}">
                <a16:creationId xmlns:a16="http://schemas.microsoft.com/office/drawing/2014/main" id="{78547B86-81DE-4682-9183-B40F3147F4B7}"/>
              </a:ext>
            </a:extLst>
          </p:cNvPr>
          <p:cNvSpPr txBox="1"/>
          <p:nvPr/>
        </p:nvSpPr>
        <p:spPr>
          <a:xfrm>
            <a:off x="1101211" y="1967043"/>
            <a:ext cx="5447072" cy="892552"/>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Soins</a:t>
            </a:r>
            <a:b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br>
            <a:r>
              <a:rPr lang="en-US" sz="2600" dirty="0">
                <a:solidFill>
                  <a:schemeClr val="tx1">
                    <a:lumMod val="65000"/>
                    <a:lumOff val="35000"/>
                  </a:schemeClr>
                </a:solidFill>
                <a:latin typeface="Trebuchet MS" panose="020B0703020202090204" pitchFamily="34" charset="0"/>
              </a:rPr>
              <a:t>de support </a:t>
            </a:r>
            <a:endPar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sp>
        <p:nvSpPr>
          <p:cNvPr id="7" name="TextBox 6">
            <a:extLst>
              <a:ext uri="{FF2B5EF4-FFF2-40B4-BE49-F238E27FC236}">
                <a16:creationId xmlns:a16="http://schemas.microsoft.com/office/drawing/2014/main" id="{FD961DEC-6BDB-4C31-8ECF-849E9C271C91}"/>
              </a:ext>
            </a:extLst>
          </p:cNvPr>
          <p:cNvSpPr txBox="1"/>
          <p:nvPr/>
        </p:nvSpPr>
        <p:spPr>
          <a:xfrm>
            <a:off x="452482" y="3473269"/>
            <a:ext cx="3195734" cy="2653034"/>
          </a:xfrm>
          <a:prstGeom prst="rect">
            <a:avLst/>
          </a:prstGeom>
          <a:noFill/>
        </p:spPr>
        <p:txBody>
          <a:bodyPr wrap="square" rtlCol="0">
            <a:spAutoFit/>
          </a:bodyPr>
          <a:lstStyle/>
          <a:p>
            <a:pPr>
              <a:lnSpc>
                <a:spcPct val="130000"/>
              </a:lnSpc>
            </a:pPr>
            <a:r>
              <a:rPr lang="en-US" sz="1600" b="1" dirty="0">
                <a:solidFill>
                  <a:schemeClr val="tx1">
                    <a:lumMod val="65000"/>
                    <a:lumOff val="35000"/>
                  </a:schemeClr>
                </a:solidFill>
                <a:latin typeface="Helvetica" pitchFamily="2" charset="0"/>
              </a:rPr>
              <a:t>« L’ensemble des soins et soutiens nécessaires aux personnes malades, parallèlement aux traitements</a:t>
            </a:r>
            <a:br>
              <a:rPr lang="en-US" sz="1600" b="1" dirty="0">
                <a:solidFill>
                  <a:schemeClr val="tx1">
                    <a:lumMod val="65000"/>
                    <a:lumOff val="35000"/>
                  </a:schemeClr>
                </a:solidFill>
                <a:latin typeface="Helvetica" pitchFamily="2" charset="0"/>
              </a:rPr>
            </a:br>
            <a:r>
              <a:rPr lang="en-US" sz="1600" b="1" dirty="0">
                <a:solidFill>
                  <a:schemeClr val="tx1">
                    <a:lumMod val="65000"/>
                    <a:lumOff val="35000"/>
                  </a:schemeClr>
                </a:solidFill>
                <a:latin typeface="Helvetica" pitchFamily="2" charset="0"/>
              </a:rPr>
              <a:t>spécifiques, lorsqu’il y en a, tout au long des maladies graves »</a:t>
            </a:r>
          </a:p>
          <a:p>
            <a:pPr>
              <a:lnSpc>
                <a:spcPct val="130000"/>
              </a:lnSpc>
            </a:pPr>
            <a:endParaRPr lang="en-US" sz="1600" b="1" dirty="0">
              <a:solidFill>
                <a:schemeClr val="tx1">
                  <a:lumMod val="65000"/>
                  <a:lumOff val="35000"/>
                </a:schemeClr>
              </a:solidFill>
              <a:latin typeface="Helvetica" pitchFamily="2" charset="0"/>
            </a:endParaRPr>
          </a:p>
        </p:txBody>
      </p:sp>
      <p:sp>
        <p:nvSpPr>
          <p:cNvPr id="13" name="TextBox 6">
            <a:extLst>
              <a:ext uri="{FF2B5EF4-FFF2-40B4-BE49-F238E27FC236}">
                <a16:creationId xmlns:a16="http://schemas.microsoft.com/office/drawing/2014/main" id="{F716469C-2821-824E-BCD0-D31FF1E17765}"/>
              </a:ext>
            </a:extLst>
          </p:cNvPr>
          <p:cNvSpPr txBox="1"/>
          <p:nvPr/>
        </p:nvSpPr>
        <p:spPr>
          <a:xfrm>
            <a:off x="4346789" y="3164883"/>
            <a:ext cx="7112711" cy="3269806"/>
          </a:xfrm>
          <a:prstGeom prst="rect">
            <a:avLst/>
          </a:prstGeom>
          <a:noFill/>
        </p:spPr>
        <p:txBody>
          <a:bodyPr wrap="square" rtlCol="0">
            <a:spAutoFit/>
          </a:bodyPr>
          <a:lstStyle/>
          <a:p>
            <a:pPr>
              <a:lnSpc>
                <a:spcPct val="130000"/>
              </a:lnSpc>
            </a:pPr>
            <a:r>
              <a:rPr lang="en-US" sz="1600" b="1" dirty="0">
                <a:solidFill>
                  <a:schemeClr val="bg1"/>
                </a:solidFill>
                <a:latin typeface="Helvetica" pitchFamily="2" charset="0"/>
              </a:rPr>
              <a:t>Comprennent la prise en compte de :</a:t>
            </a:r>
          </a:p>
          <a:p>
            <a:pPr marL="285750" indent="-285750">
              <a:lnSpc>
                <a:spcPct val="130000"/>
              </a:lnSpc>
              <a:buFont typeface="Arial" panose="020B0604020202020204" pitchFamily="34" charset="0"/>
              <a:buChar char="•"/>
            </a:pPr>
            <a:r>
              <a:rPr lang="en-US" sz="1600" dirty="0">
                <a:solidFill>
                  <a:schemeClr val="bg1"/>
                </a:solidFill>
                <a:latin typeface="Helvetica" pitchFamily="2" charset="0"/>
              </a:rPr>
              <a:t>la douleur,</a:t>
            </a:r>
          </a:p>
          <a:p>
            <a:pPr marL="285750" indent="-285750">
              <a:lnSpc>
                <a:spcPct val="130000"/>
              </a:lnSpc>
              <a:buFont typeface="Arial" panose="020B0604020202020204" pitchFamily="34" charset="0"/>
              <a:buChar char="•"/>
            </a:pPr>
            <a:r>
              <a:rPr lang="en-US" sz="1600" dirty="0">
                <a:solidFill>
                  <a:schemeClr val="bg1"/>
                </a:solidFill>
                <a:latin typeface="Helvetica" pitchFamily="2" charset="0"/>
              </a:rPr>
              <a:t>la fatigue,</a:t>
            </a:r>
          </a:p>
          <a:p>
            <a:pPr marL="285750" indent="-285750">
              <a:lnSpc>
                <a:spcPct val="130000"/>
              </a:lnSpc>
              <a:buFont typeface="Arial" panose="020B0604020202020204" pitchFamily="34" charset="0"/>
              <a:buChar char="•"/>
            </a:pPr>
            <a:r>
              <a:rPr lang="en-US" sz="1600" dirty="0">
                <a:solidFill>
                  <a:schemeClr val="bg1"/>
                </a:solidFill>
                <a:latin typeface="Helvetica" pitchFamily="2" charset="0"/>
              </a:rPr>
              <a:t>les problèmes nutritionnels,</a:t>
            </a:r>
          </a:p>
          <a:p>
            <a:pPr marL="285750" indent="-285750">
              <a:lnSpc>
                <a:spcPct val="130000"/>
              </a:lnSpc>
              <a:buFont typeface="Arial" panose="020B0604020202020204" pitchFamily="34" charset="0"/>
              <a:buChar char="•"/>
            </a:pPr>
            <a:r>
              <a:rPr lang="en-US" sz="1600" dirty="0">
                <a:solidFill>
                  <a:schemeClr val="bg1"/>
                </a:solidFill>
                <a:latin typeface="Helvetica" pitchFamily="2" charset="0"/>
              </a:rPr>
              <a:t>les troubles digestifs, les troubles respiratoires et génito-urinaires, les troubles moteurs et les handicaps,</a:t>
            </a:r>
          </a:p>
          <a:p>
            <a:pPr marL="285750" indent="-285750">
              <a:lnSpc>
                <a:spcPct val="130000"/>
              </a:lnSpc>
              <a:buFont typeface="Arial" panose="020B0604020202020204" pitchFamily="34" charset="0"/>
              <a:buChar char="•"/>
            </a:pPr>
            <a:r>
              <a:rPr lang="en-US" sz="1600" dirty="0">
                <a:solidFill>
                  <a:schemeClr val="bg1"/>
                </a:solidFill>
                <a:latin typeface="Helvetica" pitchFamily="2" charset="0"/>
              </a:rPr>
              <a:t>les difficultés sociales,</a:t>
            </a:r>
          </a:p>
          <a:p>
            <a:pPr marL="285750" indent="-285750">
              <a:lnSpc>
                <a:spcPct val="130000"/>
              </a:lnSpc>
              <a:buFont typeface="Arial" panose="020B0604020202020204" pitchFamily="34" charset="0"/>
              <a:buChar char="•"/>
            </a:pPr>
            <a:r>
              <a:rPr lang="en-US" sz="1600" dirty="0">
                <a:solidFill>
                  <a:schemeClr val="bg1"/>
                </a:solidFill>
                <a:latin typeface="Helvetica" pitchFamily="2" charset="0"/>
              </a:rPr>
              <a:t>la souffrance psychique, les perturbations de l’image corporelle,</a:t>
            </a:r>
          </a:p>
          <a:p>
            <a:pPr marL="285750" indent="-285750">
              <a:lnSpc>
                <a:spcPct val="130000"/>
              </a:lnSpc>
              <a:buFont typeface="Arial" panose="020B0604020202020204" pitchFamily="34" charset="0"/>
              <a:buChar char="•"/>
            </a:pPr>
            <a:r>
              <a:rPr lang="en-US" sz="1600" dirty="0">
                <a:solidFill>
                  <a:schemeClr val="bg1"/>
                </a:solidFill>
                <a:latin typeface="Helvetica" pitchFamily="2" charset="0"/>
              </a:rPr>
              <a:t>l’accompagnement de fin de vie des patients ainsi que de </a:t>
            </a:r>
            <a:r>
              <a:rPr lang="en-US" sz="1600" dirty="0" err="1">
                <a:solidFill>
                  <a:schemeClr val="bg1"/>
                </a:solidFill>
                <a:latin typeface="Helvetica" pitchFamily="2" charset="0"/>
              </a:rPr>
              <a:t>leur</a:t>
            </a:r>
            <a:r>
              <a:rPr lang="en-US" sz="1600" dirty="0">
                <a:solidFill>
                  <a:schemeClr val="bg1"/>
                </a:solidFill>
                <a:latin typeface="Helvetica" pitchFamily="2" charset="0"/>
              </a:rPr>
              <a:t> entourage. </a:t>
            </a:r>
          </a:p>
          <a:p>
            <a:pPr>
              <a:lnSpc>
                <a:spcPct val="130000"/>
              </a:lnSpc>
            </a:pPr>
            <a:endParaRPr lang="en-US" sz="1600" b="1" dirty="0">
              <a:solidFill>
                <a:schemeClr val="bg1"/>
              </a:solidFill>
              <a:latin typeface="Helvetica" pitchFamily="2" charset="0"/>
            </a:endParaRPr>
          </a:p>
        </p:txBody>
      </p:sp>
      <p:pic>
        <p:nvPicPr>
          <p:cNvPr id="14" name="Image 13">
            <a:extLst>
              <a:ext uri="{FF2B5EF4-FFF2-40B4-BE49-F238E27FC236}">
                <a16:creationId xmlns:a16="http://schemas.microsoft.com/office/drawing/2014/main" id="{C26AF160-CEA3-1C4D-B0C7-76C5227A2DFB}"/>
              </a:ext>
            </a:extLst>
          </p:cNvPr>
          <p:cNvPicPr>
            <a:picLocks noChangeAspect="1"/>
          </p:cNvPicPr>
          <p:nvPr/>
        </p:nvPicPr>
        <p:blipFill>
          <a:blip r:embed="rId2"/>
          <a:stretch>
            <a:fillRect/>
          </a:stretch>
        </p:blipFill>
        <p:spPr>
          <a:xfrm>
            <a:off x="3061562" y="-414511"/>
            <a:ext cx="9633320" cy="4816660"/>
          </a:xfrm>
          <a:prstGeom prst="rect">
            <a:avLst/>
          </a:prstGeom>
        </p:spPr>
      </p:pic>
    </p:spTree>
    <p:extLst>
      <p:ext uri="{BB962C8B-B14F-4D97-AF65-F5344CB8AC3E}">
        <p14:creationId xmlns:p14="http://schemas.microsoft.com/office/powerpoint/2010/main" val="3825021555"/>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10000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000" fill="hold"/>
                                        <p:tgtEl>
                                          <p:spTgt spid="4"/>
                                        </p:tgtEl>
                                        <p:attrNameLst>
                                          <p:attrName>ppt_x</p:attrName>
                                        </p:attrNameLst>
                                      </p:cBhvr>
                                      <p:tavLst>
                                        <p:tav tm="0">
                                          <p:val>
                                            <p:strVal val="1+#ppt_w/2"/>
                                          </p:val>
                                        </p:tav>
                                        <p:tav tm="100000">
                                          <p:val>
                                            <p:strVal val="#ppt_x"/>
                                          </p:val>
                                        </p:tav>
                                      </p:tavLst>
                                    </p:anim>
                                    <p:anim calcmode="lin" valueType="num">
                                      <p:cBhvr additive="base">
                                        <p:cTn id="12" dur="1000" fill="hold"/>
                                        <p:tgtEl>
                                          <p:spTgt spid="4"/>
                                        </p:tgtEl>
                                        <p:attrNameLst>
                                          <p:attrName>ppt_y</p:attrName>
                                        </p:attrNameLst>
                                      </p:cBhvr>
                                      <p:tavLst>
                                        <p:tav tm="0">
                                          <p:val>
                                            <p:strVal val="#ppt_y"/>
                                          </p:val>
                                        </p:tav>
                                        <p:tav tm="100000">
                                          <p:val>
                                            <p:strVal val="#ppt_y"/>
                                          </p:val>
                                        </p:tav>
                                      </p:tavLst>
                                    </p:anim>
                                  </p:childTnLst>
                                </p:cTn>
                              </p:par>
                              <p:par>
                                <p:cTn id="13" presetID="22" presetClass="entr" presetSubtype="8" fill="hold" grpId="0" nodeType="withEffect">
                                  <p:stCondLst>
                                    <p:cond delay="75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750"/>
                                        <p:tgtEl>
                                          <p:spTgt spid="7"/>
                                        </p:tgtEl>
                                      </p:cBhvr>
                                    </p:animEffect>
                                  </p:childTnLst>
                                </p:cTn>
                              </p:par>
                              <p:par>
                                <p:cTn id="16" presetID="22" presetClass="entr" presetSubtype="8" fill="hold" grpId="0" nodeType="withEffect">
                                  <p:stCondLst>
                                    <p:cond delay="75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750"/>
                                        <p:tgtEl>
                                          <p:spTgt spid="13"/>
                                        </p:tgtEl>
                                      </p:cBhvr>
                                    </p:animEffect>
                                  </p:childTnLst>
                                </p:cTn>
                              </p:par>
                              <p:par>
                                <p:cTn id="19" presetID="2" presetClass="entr" presetSubtype="2" decel="10000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anim calcmode="lin" valueType="num">
                                      <p:cBhvr additive="base">
                                        <p:cTn id="21" dur="1000" fill="hold"/>
                                        <p:tgtEl>
                                          <p:spTgt spid="15"/>
                                        </p:tgtEl>
                                        <p:attrNameLst>
                                          <p:attrName>ppt_x</p:attrName>
                                        </p:attrNameLst>
                                      </p:cBhvr>
                                      <p:tavLst>
                                        <p:tav tm="0">
                                          <p:val>
                                            <p:strVal val="1+#ppt_w/2"/>
                                          </p:val>
                                        </p:tav>
                                        <p:tav tm="100000">
                                          <p:val>
                                            <p:strVal val="#ppt_x"/>
                                          </p:val>
                                        </p:tav>
                                      </p:tavLst>
                                    </p:anim>
                                    <p:anim calcmode="lin" valueType="num">
                                      <p:cBhvr additive="base">
                                        <p:cTn id="22" dur="1000" fill="hold"/>
                                        <p:tgtEl>
                                          <p:spTgt spid="15"/>
                                        </p:tgtEl>
                                        <p:attrNameLst>
                                          <p:attrName>ppt_y</p:attrName>
                                        </p:attrNameLst>
                                      </p:cBhvr>
                                      <p:tavLst>
                                        <p:tav tm="0">
                                          <p:val>
                                            <p:strVal val="#ppt_y"/>
                                          </p:val>
                                        </p:tav>
                                        <p:tav tm="100000">
                                          <p:val>
                                            <p:strVal val="#ppt_y"/>
                                          </p:val>
                                        </p:tav>
                                      </p:tavLst>
                                    </p:anim>
                                  </p:childTnLst>
                                </p:cTn>
                              </p:par>
                              <p:par>
                                <p:cTn id="23" presetID="10" presetClass="entr" presetSubtype="0" fill="hold" nodeType="withEffect">
                                  <p:stCondLst>
                                    <p:cond delay="100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4" grpId="0" animBg="1"/>
      <p:bldP spid="5" grpId="0"/>
      <p:bldP spid="7" grpId="0"/>
      <p:bldP spid="1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14D62B6A-FA49-3445-871F-B5696E9DE037}"/>
              </a:ext>
            </a:extLst>
          </p:cNvPr>
          <p:cNvSpPr>
            <a:spLocks noGrp="1"/>
          </p:cNvSpPr>
          <p:nvPr>
            <p:ph type="title"/>
          </p:nvPr>
        </p:nvSpPr>
        <p:spPr>
          <a:xfrm>
            <a:off x="838199" y="365125"/>
            <a:ext cx="11035145" cy="1325563"/>
          </a:xfrm>
        </p:spPr>
        <p:txBody>
          <a:bodyPr>
            <a:normAutofit/>
          </a:bodyPr>
          <a:lstStyle/>
          <a:p>
            <a:r>
              <a:rPr lang="fr-FR" sz="3600" dirty="0"/>
              <a:t>La préservation de la santé sexuelle et de la fertilité </a:t>
            </a:r>
          </a:p>
        </p:txBody>
      </p:sp>
      <p:sp>
        <p:nvSpPr>
          <p:cNvPr id="4" name="Espace réservé du contenu 3">
            <a:extLst>
              <a:ext uri="{FF2B5EF4-FFF2-40B4-BE49-F238E27FC236}">
                <a16:creationId xmlns:a16="http://schemas.microsoft.com/office/drawing/2014/main" id="{B37DA9BD-088D-014C-A64A-8DDA99C758B7}"/>
              </a:ext>
            </a:extLst>
          </p:cNvPr>
          <p:cNvSpPr>
            <a:spLocks noGrp="1"/>
          </p:cNvSpPr>
          <p:nvPr>
            <p:ph idx="1"/>
          </p:nvPr>
        </p:nvSpPr>
        <p:spPr/>
        <p:txBody>
          <a:bodyPr>
            <a:normAutofit/>
          </a:bodyPr>
          <a:lstStyle/>
          <a:p>
            <a:r>
              <a:rPr lang="fr-FR" sz="2400" dirty="0"/>
              <a:t>Préoccupation légitime des patients à tout moment de l’évolution de la maladie </a:t>
            </a:r>
          </a:p>
          <a:p>
            <a:r>
              <a:rPr lang="fr-FR" sz="2400" dirty="0"/>
              <a:t>Le maintien d’une vie relationnelle intime et sexuelle fait partie intégrante du bien être physique et psychique des patients</a:t>
            </a:r>
          </a:p>
          <a:p>
            <a:r>
              <a:rPr lang="fr-FR" sz="2400" dirty="0"/>
              <a:t>Peut être impactée par la maladie et/ou ses traitements (iatrogénie)</a:t>
            </a:r>
          </a:p>
          <a:p>
            <a:r>
              <a:rPr lang="fr-FR" sz="2400" dirty="0"/>
              <a:t>Possibilité de mener un projet parental = élément essentiel à la qualité de vie </a:t>
            </a:r>
          </a:p>
          <a:p>
            <a:r>
              <a:rPr lang="fr-FR" sz="2400" dirty="0"/>
              <a:t>Sujet qui doit faire l’objet d’un échange patient-</a:t>
            </a:r>
            <a:r>
              <a:rPr lang="fr-FR" sz="2400" dirty="0" err="1"/>
              <a:t>oncodermato</a:t>
            </a:r>
            <a:r>
              <a:rPr lang="fr-FR" sz="2400" dirty="0"/>
              <a:t> référent</a:t>
            </a:r>
          </a:p>
          <a:p>
            <a:r>
              <a:rPr lang="fr-FR" sz="2400" dirty="0"/>
              <a:t>Orientation souhaitable en centre de préservation de la fertilité avant le début des traitements</a:t>
            </a:r>
          </a:p>
          <a:p>
            <a:endParaRPr lang="fr-FR" dirty="0"/>
          </a:p>
        </p:txBody>
      </p:sp>
      <p:sp>
        <p:nvSpPr>
          <p:cNvPr id="5" name="Rectangle 4">
            <a:extLst>
              <a:ext uri="{FF2B5EF4-FFF2-40B4-BE49-F238E27FC236}">
                <a16:creationId xmlns:a16="http://schemas.microsoft.com/office/drawing/2014/main" id="{544F6A45-CBF7-3F49-AAD6-E22C3866E2EF}"/>
              </a:ext>
            </a:extLst>
          </p:cNvPr>
          <p:cNvSpPr/>
          <p:nvPr/>
        </p:nvSpPr>
        <p:spPr>
          <a:xfrm>
            <a:off x="1136073" y="5456527"/>
            <a:ext cx="9698182" cy="484235"/>
          </a:xfrm>
          <a:prstGeom prst="rect">
            <a:avLst/>
          </a:prstGeom>
        </p:spPr>
        <p:txBody>
          <a:bodyPr wrap="square">
            <a:spAutoFit/>
          </a:bodyPr>
          <a:lstStyle/>
          <a:p>
            <a:pPr algn="ctr">
              <a:lnSpc>
                <a:spcPct val="70000"/>
              </a:lnSpc>
              <a:spcBef>
                <a:spcPct val="20000"/>
              </a:spcBef>
              <a:defRPr/>
            </a:pPr>
            <a:r>
              <a:rPr lang="fr-FR" altLang="fr-FR" b="1" kern="0" dirty="0">
                <a:solidFill>
                  <a:srgbClr val="EE328C"/>
                </a:solidFill>
                <a:latin typeface="Arial" panose="020B0604020202020204" pitchFamily="34" charset="0"/>
                <a:ea typeface="ＭＳ Ｐゴシック" pitchFamily="34" charset="-128"/>
                <a:cs typeface="Arial" panose="020B0604020202020204" pitchFamily="34" charset="0"/>
              </a:rPr>
              <a:t>Loi de bioéthique 7/07/2011: L</a:t>
            </a:r>
            <a:r>
              <a:rPr lang="ja-JP" altLang="fr-FR" b="1" kern="0">
                <a:solidFill>
                  <a:srgbClr val="EE328C"/>
                </a:solidFill>
                <a:latin typeface="Arial" panose="020B0604020202020204" pitchFamily="34" charset="0"/>
                <a:cs typeface="Arial" panose="020B0604020202020204" pitchFamily="34" charset="0"/>
              </a:rPr>
              <a:t>’</a:t>
            </a:r>
            <a:r>
              <a:rPr lang="fr-FR" altLang="ja-JP" b="1" kern="0" dirty="0">
                <a:solidFill>
                  <a:srgbClr val="EE328C"/>
                </a:solidFill>
                <a:latin typeface="Arial" panose="020B0604020202020204" pitchFamily="34" charset="0"/>
                <a:cs typeface="Arial" panose="020B0604020202020204" pitchFamily="34" charset="0"/>
              </a:rPr>
              <a:t>accès à la préservation de la fertilité doit être garanti dans tout protocole de soin</a:t>
            </a:r>
            <a:endParaRPr lang="fr-FR" altLang="fr-FR" b="1" kern="0" dirty="0">
              <a:solidFill>
                <a:srgbClr val="EE328C"/>
              </a:solidFill>
              <a:latin typeface="Arial" panose="020B0604020202020204" pitchFamily="34" charset="0"/>
              <a:ea typeface="ＭＳ Ｐゴシック" pitchFamily="34" charset="-128"/>
              <a:cs typeface="Arial" panose="020B0604020202020204" pitchFamily="34" charset="0"/>
            </a:endParaRPr>
          </a:p>
        </p:txBody>
      </p:sp>
      <p:sp>
        <p:nvSpPr>
          <p:cNvPr id="6" name="Rectangle 5">
            <a:extLst>
              <a:ext uri="{FF2B5EF4-FFF2-40B4-BE49-F238E27FC236}">
                <a16:creationId xmlns:a16="http://schemas.microsoft.com/office/drawing/2014/main" id="{237A1200-AFC2-2041-A5AE-BFDE125CEEED}"/>
              </a:ext>
            </a:extLst>
          </p:cNvPr>
          <p:cNvSpPr/>
          <p:nvPr/>
        </p:nvSpPr>
        <p:spPr>
          <a:xfrm>
            <a:off x="1676400" y="6176963"/>
            <a:ext cx="8839200" cy="484235"/>
          </a:xfrm>
          <a:prstGeom prst="rect">
            <a:avLst/>
          </a:prstGeom>
        </p:spPr>
        <p:txBody>
          <a:bodyPr wrap="square">
            <a:spAutoFit/>
          </a:bodyPr>
          <a:lstStyle/>
          <a:p>
            <a:pPr algn="ctr">
              <a:lnSpc>
                <a:spcPct val="70000"/>
              </a:lnSpc>
              <a:spcBef>
                <a:spcPct val="20000"/>
              </a:spcBef>
              <a:defRPr/>
            </a:pPr>
            <a:r>
              <a:rPr lang="fr-FR" altLang="fr-FR" b="1" kern="0" dirty="0">
                <a:solidFill>
                  <a:schemeClr val="accent6"/>
                </a:solidFill>
                <a:latin typeface="Arial" panose="020B0604020202020204" pitchFamily="34" charset="0"/>
                <a:ea typeface="ＭＳ Ｐゴシック" pitchFamily="34" charset="-128"/>
                <a:cs typeface="Arial" panose="020B0604020202020204" pitchFamily="34" charset="0"/>
              </a:rPr>
              <a:t>Recommandations </a:t>
            </a:r>
            <a:r>
              <a:rPr lang="fr-FR" altLang="fr-FR" b="1" kern="0" dirty="0" err="1">
                <a:solidFill>
                  <a:schemeClr val="accent6"/>
                </a:solidFill>
                <a:latin typeface="Arial" panose="020B0604020202020204" pitchFamily="34" charset="0"/>
                <a:ea typeface="ＭＳ Ｐゴシック" pitchFamily="34" charset="-128"/>
                <a:cs typeface="Arial" panose="020B0604020202020204" pitchFamily="34" charset="0"/>
              </a:rPr>
              <a:t>INCa</a:t>
            </a:r>
            <a:r>
              <a:rPr lang="fr-FR" altLang="fr-FR" b="1" kern="0" dirty="0">
                <a:solidFill>
                  <a:schemeClr val="accent6"/>
                </a:solidFill>
                <a:latin typeface="Arial" panose="020B0604020202020204" pitchFamily="34" charset="0"/>
                <a:ea typeface="ＭＳ Ｐゴシック" pitchFamily="34" charset="-128"/>
                <a:cs typeface="Arial" panose="020B0604020202020204" pitchFamily="34" charset="0"/>
              </a:rPr>
              <a:t>/AFSOS janvier 2021: préservation de la fertilité et cancer </a:t>
            </a:r>
          </a:p>
        </p:txBody>
      </p:sp>
    </p:spTree>
    <p:extLst>
      <p:ext uri="{BB962C8B-B14F-4D97-AF65-F5344CB8AC3E}">
        <p14:creationId xmlns:p14="http://schemas.microsoft.com/office/powerpoint/2010/main" val="3106797186"/>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 10">
            <a:extLst>
              <a:ext uri="{FF2B5EF4-FFF2-40B4-BE49-F238E27FC236}">
                <a16:creationId xmlns:a16="http://schemas.microsoft.com/office/drawing/2014/main" id="{95502AE8-6C76-0045-9420-817E86C44747}"/>
              </a:ext>
            </a:extLst>
          </p:cNvPr>
          <p:cNvPicPr>
            <a:picLocks noChangeAspect="1"/>
          </p:cNvPicPr>
          <p:nvPr/>
        </p:nvPicPr>
        <p:blipFill>
          <a:blip r:embed="rId2"/>
          <a:stretch>
            <a:fillRect/>
          </a:stretch>
        </p:blipFill>
        <p:spPr>
          <a:xfrm>
            <a:off x="-89375" y="0"/>
            <a:ext cx="12192000" cy="6858000"/>
          </a:xfrm>
          <a:prstGeom prst="rect">
            <a:avLst/>
          </a:prstGeom>
        </p:spPr>
      </p:pic>
      <p:sp>
        <p:nvSpPr>
          <p:cNvPr id="13" name="TextBox 12">
            <a:extLst>
              <a:ext uri="{FF2B5EF4-FFF2-40B4-BE49-F238E27FC236}">
                <a16:creationId xmlns:a16="http://schemas.microsoft.com/office/drawing/2014/main" id="{F42A0036-8ACC-4908-9193-588E49C3E3E8}"/>
              </a:ext>
            </a:extLst>
          </p:cNvPr>
          <p:cNvSpPr txBox="1"/>
          <p:nvPr/>
        </p:nvSpPr>
        <p:spPr>
          <a:xfrm>
            <a:off x="1101212" y="2828835"/>
            <a:ext cx="5118103" cy="1292662"/>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mj-lt"/>
              </a:rPr>
              <a:t>Le patient au centre </a:t>
            </a:r>
            <a:br>
              <a:rPr lang="en-US" sz="2600" b="1" dirty="0">
                <a:gradFill flip="none" rotWithShape="1">
                  <a:gsLst>
                    <a:gs pos="0">
                      <a:schemeClr val="accent1"/>
                    </a:gs>
                    <a:gs pos="100000">
                      <a:schemeClr val="accent1">
                        <a:lumMod val="75000"/>
                      </a:schemeClr>
                    </a:gs>
                  </a:gsLst>
                  <a:lin ang="0" scaled="1"/>
                  <a:tileRect/>
                </a:gradFill>
                <a:latin typeface="+mj-lt"/>
              </a:rPr>
            </a:br>
            <a:r>
              <a:rPr lang="en-US" sz="2600" b="1" dirty="0">
                <a:gradFill flip="none" rotWithShape="1">
                  <a:gsLst>
                    <a:gs pos="0">
                      <a:schemeClr val="accent1"/>
                    </a:gs>
                    <a:gs pos="100000">
                      <a:schemeClr val="accent1">
                        <a:lumMod val="75000"/>
                      </a:schemeClr>
                    </a:gs>
                  </a:gsLst>
                  <a:lin ang="0" scaled="1"/>
                  <a:tileRect/>
                </a:gradFill>
                <a:latin typeface="+mj-lt"/>
              </a:rPr>
              <a:t>d’une prise en charge </a:t>
            </a:r>
            <a:br>
              <a:rPr lang="en-US" sz="2600" b="1" dirty="0">
                <a:gradFill flip="none" rotWithShape="1">
                  <a:gsLst>
                    <a:gs pos="0">
                      <a:schemeClr val="accent1"/>
                    </a:gs>
                    <a:gs pos="100000">
                      <a:schemeClr val="accent1">
                        <a:lumMod val="75000"/>
                      </a:schemeClr>
                    </a:gs>
                  </a:gsLst>
                  <a:lin ang="0" scaled="1"/>
                  <a:tileRect/>
                </a:gradFill>
                <a:latin typeface="+mj-lt"/>
              </a:rPr>
            </a:br>
            <a:r>
              <a:rPr lang="en-US" sz="2600" b="1" dirty="0">
                <a:gradFill flip="none" rotWithShape="1">
                  <a:gsLst>
                    <a:gs pos="0">
                      <a:schemeClr val="accent1"/>
                    </a:gs>
                    <a:gs pos="100000">
                      <a:schemeClr val="accent1">
                        <a:lumMod val="75000"/>
                      </a:schemeClr>
                    </a:gs>
                  </a:gsLst>
                  <a:lin ang="0" scaled="1"/>
                  <a:tileRect/>
                </a:gradFill>
                <a:latin typeface="+mj-lt"/>
              </a:rPr>
              <a:t>multi-disciplinaire</a:t>
            </a:r>
          </a:p>
        </p:txBody>
      </p:sp>
      <p:grpSp>
        <p:nvGrpSpPr>
          <p:cNvPr id="18" name="Groupe 17">
            <a:extLst>
              <a:ext uri="{FF2B5EF4-FFF2-40B4-BE49-F238E27FC236}">
                <a16:creationId xmlns:a16="http://schemas.microsoft.com/office/drawing/2014/main" id="{CF4DE2A5-8F90-C74E-8B4A-9FF64B26E70B}"/>
              </a:ext>
            </a:extLst>
          </p:cNvPr>
          <p:cNvGrpSpPr/>
          <p:nvPr/>
        </p:nvGrpSpPr>
        <p:grpSpPr>
          <a:xfrm>
            <a:off x="-14248" y="6306255"/>
            <a:ext cx="11604248" cy="369332"/>
            <a:chOff x="-14248" y="6306255"/>
            <a:chExt cx="11604248" cy="369332"/>
          </a:xfrm>
        </p:grpSpPr>
        <p:cxnSp>
          <p:nvCxnSpPr>
            <p:cNvPr id="19" name="Connecteur droit 18">
              <a:extLst>
                <a:ext uri="{FF2B5EF4-FFF2-40B4-BE49-F238E27FC236}">
                  <a16:creationId xmlns:a16="http://schemas.microsoft.com/office/drawing/2014/main" id="{AEC5544E-22D4-0A44-8AFC-014E24FAA25C}"/>
                </a:ext>
              </a:extLst>
            </p:cNvPr>
            <p:cNvCxnSpPr>
              <a:cxnSpLocks/>
            </p:cNvCxnSpPr>
            <p:nvPr/>
          </p:nvCxnSpPr>
          <p:spPr>
            <a:xfrm flipH="1">
              <a:off x="-14248" y="6507678"/>
              <a:ext cx="9336668"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25" name="TextBox 3">
              <a:extLst>
                <a:ext uri="{FF2B5EF4-FFF2-40B4-BE49-F238E27FC236}">
                  <a16:creationId xmlns:a16="http://schemas.microsoft.com/office/drawing/2014/main" id="{3FA557F6-50B1-164F-AF8E-C59C23C08976}"/>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ÉQUIPE SOIGNANTE</a:t>
              </a:r>
            </a:p>
          </p:txBody>
        </p:sp>
      </p:grpSp>
    </p:spTree>
    <p:extLst>
      <p:ext uri="{BB962C8B-B14F-4D97-AF65-F5344CB8AC3E}">
        <p14:creationId xmlns:p14="http://schemas.microsoft.com/office/powerpoint/2010/main" val="1149272324"/>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750" fill="hold"/>
                                        <p:tgtEl>
                                          <p:spTgt spid="13"/>
                                        </p:tgtEl>
                                        <p:attrNameLst>
                                          <p:attrName>ppt_x</p:attrName>
                                        </p:attrNameLst>
                                      </p:cBhvr>
                                      <p:tavLst>
                                        <p:tav tm="0">
                                          <p:val>
                                            <p:strVal val="0-#ppt_w/2"/>
                                          </p:val>
                                        </p:tav>
                                        <p:tav tm="100000">
                                          <p:val>
                                            <p:strVal val="#ppt_x"/>
                                          </p:val>
                                        </p:tav>
                                      </p:tavLst>
                                    </p:anim>
                                    <p:anim calcmode="lin" valueType="num">
                                      <p:cBhvr additive="base">
                                        <p:cTn id="8" dur="750" fill="hold"/>
                                        <p:tgtEl>
                                          <p:spTgt spid="13"/>
                                        </p:tgtEl>
                                        <p:attrNameLst>
                                          <p:attrName>ppt_y</p:attrName>
                                        </p:attrNameLst>
                                      </p:cBhvr>
                                      <p:tavLst>
                                        <p:tav tm="0">
                                          <p:val>
                                            <p:strVal val="#ppt_y"/>
                                          </p:val>
                                        </p:tav>
                                        <p:tav tm="100000">
                                          <p:val>
                                            <p:strVal val="#ppt_y"/>
                                          </p:val>
                                        </p:tav>
                                      </p:tavLst>
                                    </p:anim>
                                  </p:childTnLst>
                                </p:cTn>
                              </p:par>
                              <p:par>
                                <p:cTn id="9" presetID="21" presetClass="entr" presetSubtype="1"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heel(1)">
                                      <p:cBhvr>
                                        <p:cTn id="1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8DB77166-D2B3-4862-A153-4D7EE1E1967A}"/>
              </a:ext>
            </a:extLst>
          </p:cNvPr>
          <p:cNvSpPr txBox="1"/>
          <p:nvPr/>
        </p:nvSpPr>
        <p:spPr>
          <a:xfrm>
            <a:off x="7457769" y="1785600"/>
            <a:ext cx="4517921" cy="1692771"/>
          </a:xfrm>
          <a:prstGeom prst="rect">
            <a:avLst/>
          </a:prstGeom>
          <a:noFill/>
        </p:spPr>
        <p:txBody>
          <a:bodyPr wrap="square" rtlCol="0">
            <a:spAutoFit/>
          </a:bodyPr>
          <a:lstStyle/>
          <a:p>
            <a:r>
              <a:rPr lang="en-US" sz="2600" dirty="0">
                <a:solidFill>
                  <a:schemeClr val="tx1">
                    <a:lumMod val="65000"/>
                    <a:lumOff val="35000"/>
                  </a:schemeClr>
                </a:solidFill>
                <a:latin typeface="+mj-lt"/>
              </a:rPr>
              <a:t>Notre système immunitaire</a:t>
            </a:r>
          </a:p>
          <a:p>
            <a:r>
              <a:rPr lang="en-US" sz="2600" b="1" dirty="0">
                <a:gradFill flip="none" rotWithShape="1">
                  <a:gsLst>
                    <a:gs pos="0">
                      <a:schemeClr val="accent1"/>
                    </a:gs>
                    <a:gs pos="100000">
                      <a:schemeClr val="accent1">
                        <a:lumMod val="75000"/>
                      </a:schemeClr>
                    </a:gs>
                  </a:gsLst>
                  <a:lin ang="0" scaled="1"/>
                  <a:tileRect/>
                </a:gradFill>
                <a:latin typeface="+mj-lt"/>
              </a:rPr>
              <a:t>TRAQUE, IDENTIFIE ET DÉTRUIT </a:t>
            </a:r>
            <a:r>
              <a:rPr lang="en-US" sz="2600" dirty="0">
                <a:solidFill>
                  <a:schemeClr val="tx1">
                    <a:lumMod val="65000"/>
                    <a:lumOff val="35000"/>
                  </a:schemeClr>
                </a:solidFill>
              </a:rPr>
              <a:t>tout élément étranger à notre corps </a:t>
            </a:r>
            <a:endParaRPr lang="en-US" sz="2600" b="1" dirty="0">
              <a:gradFill flip="none" rotWithShape="1">
                <a:gsLst>
                  <a:gs pos="0">
                    <a:schemeClr val="accent1"/>
                  </a:gs>
                  <a:gs pos="100000">
                    <a:schemeClr val="accent1">
                      <a:lumMod val="75000"/>
                    </a:schemeClr>
                  </a:gs>
                </a:gsLst>
                <a:lin ang="0" scaled="1"/>
                <a:tileRect/>
              </a:gradFill>
              <a:latin typeface="+mj-lt"/>
            </a:endParaRPr>
          </a:p>
        </p:txBody>
      </p:sp>
      <p:sp>
        <p:nvSpPr>
          <p:cNvPr id="13" name="TextBox 12">
            <a:extLst>
              <a:ext uri="{FF2B5EF4-FFF2-40B4-BE49-F238E27FC236}">
                <a16:creationId xmlns:a16="http://schemas.microsoft.com/office/drawing/2014/main" id="{EACFE149-4186-4D7F-8597-3A1D54F82355}"/>
              </a:ext>
            </a:extLst>
          </p:cNvPr>
          <p:cNvSpPr txBox="1"/>
          <p:nvPr/>
        </p:nvSpPr>
        <p:spPr>
          <a:xfrm>
            <a:off x="7516760" y="3497168"/>
            <a:ext cx="4458929" cy="2947217"/>
          </a:xfrm>
          <a:prstGeom prst="rect">
            <a:avLst/>
          </a:prstGeom>
          <a:noFill/>
        </p:spPr>
        <p:txBody>
          <a:bodyPr wrap="square" rtlCol="0">
            <a:spAutoFit/>
          </a:bodyPr>
          <a:lstStyle/>
          <a:p>
            <a:pPr>
              <a:lnSpc>
                <a:spcPct val="130000"/>
              </a:lnSpc>
            </a:pPr>
            <a:r>
              <a:rPr lang="en-US" sz="1600" dirty="0">
                <a:solidFill>
                  <a:schemeClr val="tx1">
                    <a:lumMod val="65000"/>
                    <a:lumOff val="35000"/>
                  </a:schemeClr>
                </a:solidFill>
              </a:rPr>
              <a:t>Il est chargé de </a:t>
            </a:r>
            <a:r>
              <a:rPr lang="en-US" sz="1600" b="1" dirty="0">
                <a:solidFill>
                  <a:schemeClr val="tx1">
                    <a:lumMod val="65000"/>
                    <a:lumOff val="35000"/>
                  </a:schemeClr>
                </a:solidFill>
              </a:rPr>
              <a:t>L’ÉLIMINATION</a:t>
            </a:r>
            <a:r>
              <a:rPr lang="en-US" sz="1600" dirty="0">
                <a:solidFill>
                  <a:schemeClr val="tx1">
                    <a:lumMod val="65000"/>
                    <a:lumOff val="35000"/>
                  </a:schemeClr>
                </a:solidFill>
              </a:rPr>
              <a:t> des agents infectieux, des cellules infectées ou mutantes.</a:t>
            </a:r>
          </a:p>
          <a:p>
            <a:pPr>
              <a:lnSpc>
                <a:spcPct val="130000"/>
              </a:lnSpc>
            </a:pPr>
            <a:endParaRPr lang="en-US" sz="1600" dirty="0">
              <a:solidFill>
                <a:schemeClr val="tx1">
                  <a:lumMod val="65000"/>
                  <a:lumOff val="35000"/>
                </a:schemeClr>
              </a:solidFill>
            </a:endParaRPr>
          </a:p>
          <a:p>
            <a:pPr>
              <a:lnSpc>
                <a:spcPct val="130000"/>
              </a:lnSpc>
            </a:pPr>
            <a:r>
              <a:rPr lang="en-US" sz="1600" dirty="0">
                <a:solidFill>
                  <a:schemeClr val="tx1">
                    <a:lumMod val="65000"/>
                    <a:lumOff val="35000"/>
                  </a:schemeClr>
                </a:solidFill>
              </a:rPr>
              <a:t>Un équilibre s’établit avec les cellules cancéreuses.</a:t>
            </a:r>
          </a:p>
          <a:p>
            <a:pPr>
              <a:lnSpc>
                <a:spcPct val="130000"/>
              </a:lnSpc>
            </a:pPr>
            <a:endParaRPr lang="en-US" sz="1600" dirty="0">
              <a:solidFill>
                <a:schemeClr val="tx1">
                  <a:lumMod val="65000"/>
                  <a:lumOff val="35000"/>
                </a:schemeClr>
              </a:solidFill>
            </a:endParaRPr>
          </a:p>
          <a:p>
            <a:pPr>
              <a:lnSpc>
                <a:spcPct val="130000"/>
              </a:lnSpc>
            </a:pPr>
            <a:r>
              <a:rPr lang="en-US" sz="1600" dirty="0">
                <a:solidFill>
                  <a:schemeClr val="tx1">
                    <a:lumMod val="65000"/>
                    <a:lumOff val="35000"/>
                  </a:schemeClr>
                </a:solidFill>
              </a:rPr>
              <a:t>La rupture de cet équilibre se fait au profit des cellules tumorales qui peuvent récidiver sur le site tumoral ou à distance et donner des métastases.</a:t>
            </a:r>
          </a:p>
          <a:p>
            <a:pPr>
              <a:lnSpc>
                <a:spcPct val="130000"/>
              </a:lnSpc>
            </a:pPr>
            <a:endParaRPr lang="en-US" sz="1600" dirty="0">
              <a:solidFill>
                <a:schemeClr val="tx1">
                  <a:lumMod val="65000"/>
                  <a:lumOff val="35000"/>
                </a:schemeClr>
              </a:solidFill>
            </a:endParaRPr>
          </a:p>
        </p:txBody>
      </p:sp>
      <p:sp>
        <p:nvSpPr>
          <p:cNvPr id="6" name="Isosceles Triangle 5">
            <a:extLst>
              <a:ext uri="{FF2B5EF4-FFF2-40B4-BE49-F238E27FC236}">
                <a16:creationId xmlns:a16="http://schemas.microsoft.com/office/drawing/2014/main" id="{002DE8CD-0F2C-4B45-911A-40F7C4805E83}"/>
              </a:ext>
            </a:extLst>
          </p:cNvPr>
          <p:cNvSpPr/>
          <p:nvPr/>
        </p:nvSpPr>
        <p:spPr>
          <a:xfrm rot="10800000">
            <a:off x="0" y="0"/>
            <a:ext cx="1533832" cy="1135626"/>
          </a:xfrm>
          <a:prstGeom prst="triangle">
            <a:avLst>
              <a:gd name="adj" fmla="val 100000"/>
            </a:avLst>
          </a:prstGeom>
          <a:solidFill>
            <a:srgbClr val="B8E0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Picture Placeholder 3">
            <a:extLst>
              <a:ext uri="{FF2B5EF4-FFF2-40B4-BE49-F238E27FC236}">
                <a16:creationId xmlns:a16="http://schemas.microsoft.com/office/drawing/2014/main" id="{D43FC7DC-49D5-4BCF-94C1-9671AB7D1747}"/>
              </a:ext>
            </a:extLst>
          </p:cNvPr>
          <p:cNvSpPr>
            <a:spLocks noGrp="1"/>
          </p:cNvSpPr>
          <p:nvPr>
            <p:ph type="pic" sz="quarter" idx="10"/>
          </p:nvPr>
        </p:nvSpPr>
        <p:spPr/>
      </p:sp>
      <p:pic>
        <p:nvPicPr>
          <p:cNvPr id="10" name="Image 9">
            <a:extLst>
              <a:ext uri="{FF2B5EF4-FFF2-40B4-BE49-F238E27FC236}">
                <a16:creationId xmlns:a16="http://schemas.microsoft.com/office/drawing/2014/main" id="{AEC4F506-96B5-BF41-9066-FDA8C4757301}"/>
              </a:ext>
            </a:extLst>
          </p:cNvPr>
          <p:cNvPicPr>
            <a:picLocks noChangeAspect="1"/>
          </p:cNvPicPr>
          <p:nvPr/>
        </p:nvPicPr>
        <p:blipFill>
          <a:blip r:embed="rId2"/>
          <a:stretch>
            <a:fillRect/>
          </a:stretch>
        </p:blipFill>
        <p:spPr>
          <a:xfrm>
            <a:off x="-5329085" y="23876"/>
            <a:ext cx="12192000" cy="6858000"/>
          </a:xfrm>
          <a:prstGeom prst="rect">
            <a:avLst/>
          </a:prstGeom>
        </p:spPr>
      </p:pic>
      <p:grpSp>
        <p:nvGrpSpPr>
          <p:cNvPr id="15" name="Groupe 14">
            <a:extLst>
              <a:ext uri="{FF2B5EF4-FFF2-40B4-BE49-F238E27FC236}">
                <a16:creationId xmlns:a16="http://schemas.microsoft.com/office/drawing/2014/main" id="{D594148C-59C0-3E4E-B49A-329C131EAE28}"/>
              </a:ext>
            </a:extLst>
          </p:cNvPr>
          <p:cNvGrpSpPr/>
          <p:nvPr/>
        </p:nvGrpSpPr>
        <p:grpSpPr>
          <a:xfrm>
            <a:off x="-14250" y="6306255"/>
            <a:ext cx="11604250" cy="369332"/>
            <a:chOff x="-14250" y="6306255"/>
            <a:chExt cx="11604250" cy="369332"/>
          </a:xfrm>
        </p:grpSpPr>
        <p:cxnSp>
          <p:nvCxnSpPr>
            <p:cNvPr id="16" name="Connecteur droit 15">
              <a:extLst>
                <a:ext uri="{FF2B5EF4-FFF2-40B4-BE49-F238E27FC236}">
                  <a16:creationId xmlns:a16="http://schemas.microsoft.com/office/drawing/2014/main" id="{7682EC88-C1CD-1F48-A7CC-30765D7134AB}"/>
                </a:ext>
              </a:extLst>
            </p:cNvPr>
            <p:cNvCxnSpPr>
              <a:cxnSpLocks/>
            </p:cNvCxnSpPr>
            <p:nvPr/>
          </p:nvCxnSpPr>
          <p:spPr>
            <a:xfrm flipH="1">
              <a:off x="-14250" y="6507678"/>
              <a:ext cx="8706988"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17" name="TextBox 3">
              <a:extLst>
                <a:ext uri="{FF2B5EF4-FFF2-40B4-BE49-F238E27FC236}">
                  <a16:creationId xmlns:a16="http://schemas.microsoft.com/office/drawing/2014/main" id="{22DE2DCF-2F49-784F-9C1E-D22B56AC3BA7}"/>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COMPRENDRE LE CANCER</a:t>
              </a:r>
            </a:p>
          </p:txBody>
        </p:sp>
      </p:grpSp>
    </p:spTree>
    <p:extLst>
      <p:ext uri="{BB962C8B-B14F-4D97-AF65-F5344CB8AC3E}">
        <p14:creationId xmlns:p14="http://schemas.microsoft.com/office/powerpoint/2010/main" val="216002787"/>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0-#ppt_w/2"/>
                                          </p:val>
                                        </p:tav>
                                        <p:tav tm="100000">
                                          <p:val>
                                            <p:strVal val="#ppt_x"/>
                                          </p:val>
                                        </p:tav>
                                      </p:tavLst>
                                    </p:anim>
                                    <p:anim calcmode="lin" valueType="num">
                                      <p:cBhvr additive="base">
                                        <p:cTn id="8" dur="750" fill="hold"/>
                                        <p:tgtEl>
                                          <p:spTgt spid="6"/>
                                        </p:tgtEl>
                                        <p:attrNameLst>
                                          <p:attrName>ppt_y</p:attrName>
                                        </p:attrNameLst>
                                      </p:cBhvr>
                                      <p:tavLst>
                                        <p:tav tm="0">
                                          <p:val>
                                            <p:strVal val="#ppt_y"/>
                                          </p:val>
                                        </p:tav>
                                        <p:tav tm="100000">
                                          <p:val>
                                            <p:strVal val="#ppt_y"/>
                                          </p:val>
                                        </p:tav>
                                      </p:tavLst>
                                    </p:anim>
                                  </p:childTnLst>
                                </p:cTn>
                              </p:par>
                            </p:childTnLst>
                          </p:cTn>
                        </p:par>
                        <p:par>
                          <p:cTn id="9" fill="hold">
                            <p:stCondLst>
                              <p:cond delay="750"/>
                            </p:stCondLst>
                            <p:childTnLst>
                              <p:par>
                                <p:cTn id="10" presetID="2" presetClass="entr" presetSubtype="8"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750" fill="hold"/>
                                        <p:tgtEl>
                                          <p:spTgt spid="10"/>
                                        </p:tgtEl>
                                        <p:attrNameLst>
                                          <p:attrName>ppt_x</p:attrName>
                                        </p:attrNameLst>
                                      </p:cBhvr>
                                      <p:tavLst>
                                        <p:tav tm="0">
                                          <p:val>
                                            <p:strVal val="0-#ppt_w/2"/>
                                          </p:val>
                                        </p:tav>
                                        <p:tav tm="100000">
                                          <p:val>
                                            <p:strVal val="#ppt_x"/>
                                          </p:val>
                                        </p:tav>
                                      </p:tavLst>
                                    </p:anim>
                                    <p:anim calcmode="lin" valueType="num">
                                      <p:cBhvr additive="base">
                                        <p:cTn id="13" dur="750" fill="hold"/>
                                        <p:tgtEl>
                                          <p:spTgt spid="10"/>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p:stCondLst>
                                    <p:cond delay="1500"/>
                                  </p:stCondLst>
                                  <p:childTnLst>
                                    <p:set>
                                      <p:cBhvr>
                                        <p:cTn id="15" dur="1" fill="hold">
                                          <p:stCondLst>
                                            <p:cond delay="0"/>
                                          </p:stCondLst>
                                        </p:cTn>
                                        <p:tgtEl>
                                          <p:spTgt spid="13"/>
                                        </p:tgtEl>
                                        <p:attrNameLst>
                                          <p:attrName>style.visibility</p:attrName>
                                        </p:attrNameLst>
                                      </p:cBhvr>
                                      <p:to>
                                        <p:strVal val="visible"/>
                                      </p:to>
                                    </p:set>
                                    <p:animEffect transition="in" filter="wipe(left)">
                                      <p:cBhvr>
                                        <p:cTn id="16"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6"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Picture Placeholder 1">
            <a:extLst>
              <a:ext uri="{FF2B5EF4-FFF2-40B4-BE49-F238E27FC236}">
                <a16:creationId xmlns:a16="http://schemas.microsoft.com/office/drawing/2014/main" id="{16AA76BD-EE18-5949-9A6D-FB68A0F98ED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1834625" y="-238793"/>
            <a:ext cx="11353313" cy="6386239"/>
          </a:xfrm>
          <a:custGeom>
            <a:avLst/>
            <a:gdLst>
              <a:gd name="connsiteX0" fmla="*/ 0 w 5332472"/>
              <a:gd name="connsiteY0" fmla="*/ 0 h 3469341"/>
              <a:gd name="connsiteX1" fmla="*/ 5332472 w 5332472"/>
              <a:gd name="connsiteY1" fmla="*/ 0 h 3469341"/>
              <a:gd name="connsiteX2" fmla="*/ 5332472 w 5332472"/>
              <a:gd name="connsiteY2" fmla="*/ 3469341 h 3469341"/>
              <a:gd name="connsiteX3" fmla="*/ 0 w 5332472"/>
              <a:gd name="connsiteY3" fmla="*/ 3469341 h 3469341"/>
            </a:gdLst>
            <a:ahLst/>
            <a:cxnLst>
              <a:cxn ang="0">
                <a:pos x="connsiteX0" y="connsiteY0"/>
              </a:cxn>
              <a:cxn ang="0">
                <a:pos x="connsiteX1" y="connsiteY1"/>
              </a:cxn>
              <a:cxn ang="0">
                <a:pos x="connsiteX2" y="connsiteY2"/>
              </a:cxn>
              <a:cxn ang="0">
                <a:pos x="connsiteX3" y="connsiteY3"/>
              </a:cxn>
            </a:cxnLst>
            <a:rect l="l" t="t" r="r" b="b"/>
            <a:pathLst>
              <a:path w="5332472" h="3469341">
                <a:moveTo>
                  <a:pt x="0" y="0"/>
                </a:moveTo>
                <a:lnTo>
                  <a:pt x="5332472" y="0"/>
                </a:lnTo>
                <a:lnTo>
                  <a:pt x="5332472" y="3469341"/>
                </a:lnTo>
                <a:lnTo>
                  <a:pt x="0" y="3469341"/>
                </a:lnTo>
                <a:close/>
              </a:path>
            </a:pathLst>
          </a:custGeom>
        </p:spPr>
      </p:pic>
      <p:grpSp>
        <p:nvGrpSpPr>
          <p:cNvPr id="2" name="Group 1">
            <a:extLst>
              <a:ext uri="{FF2B5EF4-FFF2-40B4-BE49-F238E27FC236}">
                <a16:creationId xmlns:a16="http://schemas.microsoft.com/office/drawing/2014/main" id="{90406112-33DE-4CF0-9926-18EE6DFCE321}"/>
              </a:ext>
            </a:extLst>
          </p:cNvPr>
          <p:cNvGrpSpPr/>
          <p:nvPr/>
        </p:nvGrpSpPr>
        <p:grpSpPr>
          <a:xfrm>
            <a:off x="776750" y="2296033"/>
            <a:ext cx="6149921" cy="2265934"/>
            <a:chOff x="1101212" y="1658459"/>
            <a:chExt cx="6149921" cy="2265934"/>
          </a:xfrm>
        </p:grpSpPr>
        <p:sp>
          <p:nvSpPr>
            <p:cNvPr id="1457" name="TextBox 1456">
              <a:extLst>
                <a:ext uri="{FF2B5EF4-FFF2-40B4-BE49-F238E27FC236}">
                  <a16:creationId xmlns:a16="http://schemas.microsoft.com/office/drawing/2014/main" id="{040A7548-1F80-47D5-B307-93A61ADE5BBD}"/>
                </a:ext>
              </a:extLst>
            </p:cNvPr>
            <p:cNvSpPr txBox="1"/>
            <p:nvPr/>
          </p:nvSpPr>
          <p:spPr>
            <a:xfrm>
              <a:off x="1101212" y="1985401"/>
              <a:ext cx="6149921" cy="1938992"/>
            </a:xfrm>
            <a:prstGeom prst="rect">
              <a:avLst/>
            </a:prstGeom>
            <a:noFill/>
          </p:spPr>
          <p:txBody>
            <a:bodyPr wrap="square" rtlCol="0">
              <a:spAutoFit/>
            </a:bodyPr>
            <a:lstStyle/>
            <a:p>
              <a:r>
                <a:rPr lang="en-US" sz="6000" dirty="0">
                  <a:solidFill>
                    <a:schemeClr val="tx1">
                      <a:lumMod val="65000"/>
                      <a:lumOff val="35000"/>
                    </a:schemeClr>
                  </a:solidFill>
                  <a:latin typeface="Trebuchet MS" panose="020B0703020202090204" pitchFamily="34" charset="0"/>
                </a:rPr>
                <a:t>Autres</a:t>
              </a:r>
            </a:p>
            <a:p>
              <a:r>
                <a:rPr lang="en-US" sz="60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Cancers cutanés</a:t>
              </a:r>
            </a:p>
          </p:txBody>
        </p:sp>
        <p:sp>
          <p:nvSpPr>
            <p:cNvPr id="1458" name="TextBox 1457">
              <a:extLst>
                <a:ext uri="{FF2B5EF4-FFF2-40B4-BE49-F238E27FC236}">
                  <a16:creationId xmlns:a16="http://schemas.microsoft.com/office/drawing/2014/main" id="{5A7C7A54-FAC1-440C-A827-B6E3A8B797EF}"/>
                </a:ext>
              </a:extLst>
            </p:cNvPr>
            <p:cNvSpPr txBox="1"/>
            <p:nvPr/>
          </p:nvSpPr>
          <p:spPr>
            <a:xfrm>
              <a:off x="1101213" y="1658459"/>
              <a:ext cx="3398218" cy="461665"/>
            </a:xfrm>
            <a:prstGeom prst="rect">
              <a:avLst/>
            </a:prstGeom>
            <a:noFill/>
          </p:spPr>
          <p:txBody>
            <a:bodyPr wrap="square" rtlCol="0">
              <a:spAutoFit/>
            </a:bodyPr>
            <a:lstStyle/>
            <a:p>
              <a:r>
                <a:rPr lang="en-US" sz="2400" spc="300" dirty="0">
                  <a:solidFill>
                    <a:schemeClr val="bg1">
                      <a:lumMod val="65000"/>
                    </a:schemeClr>
                  </a:solidFill>
                  <a:latin typeface="Helvetica" pitchFamily="2" charset="0"/>
                </a:rPr>
                <a:t>PARTIE 4</a:t>
              </a:r>
            </a:p>
          </p:txBody>
        </p:sp>
      </p:grpSp>
    </p:spTree>
    <p:extLst>
      <p:ext uri="{BB962C8B-B14F-4D97-AF65-F5344CB8AC3E}">
        <p14:creationId xmlns:p14="http://schemas.microsoft.com/office/powerpoint/2010/main" val="2198823919"/>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contenu 2">
            <a:extLst>
              <a:ext uri="{FF2B5EF4-FFF2-40B4-BE49-F238E27FC236}">
                <a16:creationId xmlns:a16="http://schemas.microsoft.com/office/drawing/2014/main" id="{DE9AE769-A031-4FF9-8768-CD5CF987341D}"/>
              </a:ext>
            </a:extLst>
          </p:cNvPr>
          <p:cNvSpPr>
            <a:spLocks noGrp="1" noChangeArrowheads="1"/>
          </p:cNvSpPr>
          <p:nvPr>
            <p:ph idx="1"/>
          </p:nvPr>
        </p:nvSpPr>
        <p:spPr>
          <a:xfrm>
            <a:off x="1574369" y="1449815"/>
            <a:ext cx="5402263" cy="2919412"/>
          </a:xfrm>
        </p:spPr>
        <p:txBody>
          <a:bodyPr/>
          <a:lstStyle/>
          <a:p>
            <a:pPr eaLnBrk="1" hangingPunct="1"/>
            <a:r>
              <a:rPr lang="fr-FR" altLang="fr-FR" sz="1600" b="1" dirty="0">
                <a:solidFill>
                  <a:srgbClr val="E53664"/>
                </a:solidFill>
              </a:rPr>
              <a:t>Les carcinomes basocellulaires et les carcinomes épidermoïdes cutanés sont les plus fréquents </a:t>
            </a:r>
            <a:r>
              <a:rPr lang="fr-FR" altLang="fr-FR" sz="1600" dirty="0"/>
              <a:t>qui sont également liés à l’exposition solaire</a:t>
            </a:r>
          </a:p>
          <a:p>
            <a:pPr eaLnBrk="1" hangingPunct="1"/>
            <a:r>
              <a:rPr lang="fr-FR" altLang="fr-FR" sz="1600" dirty="0"/>
              <a:t>leur traitement est souvent beaucoup plus simple (chirurgie) sous réserve d’une prise en charge suffisamment précoce </a:t>
            </a:r>
          </a:p>
          <a:p>
            <a:pPr eaLnBrk="1" hangingPunct="1"/>
            <a:r>
              <a:rPr lang="fr-FR" altLang="fr-FR" sz="1600" dirty="0"/>
              <a:t>Carcinomes basocellulaires et épidermoïdes surviennent le plus souvent après l’âge de 50 ans</a:t>
            </a:r>
          </a:p>
          <a:p>
            <a:pPr eaLnBrk="1" hangingPunct="1"/>
            <a:endParaRPr lang="fr-FR" altLang="fr-FR" dirty="0"/>
          </a:p>
        </p:txBody>
      </p:sp>
      <p:grpSp>
        <p:nvGrpSpPr>
          <p:cNvPr id="8195" name="Groupe 9">
            <a:extLst>
              <a:ext uri="{FF2B5EF4-FFF2-40B4-BE49-F238E27FC236}">
                <a16:creationId xmlns:a16="http://schemas.microsoft.com/office/drawing/2014/main" id="{CBAE5EA1-BE02-448D-A70C-84E96BE0EC43}"/>
              </a:ext>
            </a:extLst>
          </p:cNvPr>
          <p:cNvGrpSpPr>
            <a:grpSpLocks/>
          </p:cNvGrpSpPr>
          <p:nvPr/>
        </p:nvGrpSpPr>
        <p:grpSpPr bwMode="auto">
          <a:xfrm>
            <a:off x="7554914" y="1619250"/>
            <a:ext cx="2522537" cy="1912938"/>
            <a:chOff x="6030392" y="1232998"/>
            <a:chExt cx="2522537" cy="1913712"/>
          </a:xfrm>
        </p:grpSpPr>
        <p:pic>
          <p:nvPicPr>
            <p:cNvPr id="4" name="Image 6">
              <a:extLst>
                <a:ext uri="{FF2B5EF4-FFF2-40B4-BE49-F238E27FC236}">
                  <a16:creationId xmlns:a16="http://schemas.microsoft.com/office/drawing/2014/main" id="{A08F1495-9224-423F-84DD-F7BDE4668B23}"/>
                </a:ext>
              </a:extLst>
            </p:cNvPr>
            <p:cNvPicPr>
              <a:picLocks noChangeAspect="1"/>
            </p:cNvPicPr>
            <p:nvPr/>
          </p:nvPicPr>
          <p:blipFill>
            <a:blip r:embed="rId3" cstate="print">
              <a:extLst>
                <a:ext uri="{28A0092B-C50C-407E-A947-70E740481C1C}">
                  <a14:useLocalDpi xmlns:a14="http://schemas.microsoft.com/office/drawing/2010/main" val="0"/>
                </a:ext>
              </a:extLst>
            </a:blip>
            <a:srcRect l="12636" t="3458" r="10291" b="8148"/>
            <a:stretch>
              <a:fillRect/>
            </a:stretch>
          </p:blipFill>
          <p:spPr bwMode="auto">
            <a:xfrm>
              <a:off x="6030392" y="1232998"/>
              <a:ext cx="2522537" cy="1636713"/>
            </a:xfrm>
            <a:prstGeom prst="roundRect">
              <a:avLst/>
            </a:prstGeom>
            <a:noFill/>
            <a:ln>
              <a:noFill/>
            </a:ln>
            <a:extLst>
              <a:ext uri="{909E8E84-426E-40dd-AFC4-6F175D3DCCD1}"/>
              <a:ext uri="{91240B29-F687-4f45-9708-019B960494DF}"/>
            </a:extLst>
          </p:spPr>
        </p:pic>
        <p:sp>
          <p:nvSpPr>
            <p:cNvPr id="8224" name="ZoneTexte 7">
              <a:extLst>
                <a:ext uri="{FF2B5EF4-FFF2-40B4-BE49-F238E27FC236}">
                  <a16:creationId xmlns:a16="http://schemas.microsoft.com/office/drawing/2014/main" id="{02E53609-59CE-4933-AC02-EE07697ED9A1}"/>
                </a:ext>
              </a:extLst>
            </p:cNvPr>
            <p:cNvSpPr txBox="1">
              <a:spLocks noChangeArrowheads="1"/>
            </p:cNvSpPr>
            <p:nvPr/>
          </p:nvSpPr>
          <p:spPr bwMode="auto">
            <a:xfrm>
              <a:off x="6055792" y="2869711"/>
              <a:ext cx="2497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b="1">
                  <a:solidFill>
                    <a:srgbClr val="000000"/>
                  </a:solidFill>
                </a:rPr>
                <a:t>Carcinome épidermoïde</a:t>
              </a:r>
            </a:p>
          </p:txBody>
        </p:sp>
      </p:grpSp>
      <p:grpSp>
        <p:nvGrpSpPr>
          <p:cNvPr id="8196" name="Groupe 8">
            <a:extLst>
              <a:ext uri="{FF2B5EF4-FFF2-40B4-BE49-F238E27FC236}">
                <a16:creationId xmlns:a16="http://schemas.microsoft.com/office/drawing/2014/main" id="{B8862D48-E0B3-4ED5-9FD8-C40BB206E2E0}"/>
              </a:ext>
            </a:extLst>
          </p:cNvPr>
          <p:cNvGrpSpPr>
            <a:grpSpLocks/>
          </p:cNvGrpSpPr>
          <p:nvPr/>
        </p:nvGrpSpPr>
        <p:grpSpPr bwMode="auto">
          <a:xfrm>
            <a:off x="7580313" y="4379914"/>
            <a:ext cx="2570162" cy="1692275"/>
            <a:chOff x="6055792" y="4085736"/>
            <a:chExt cx="2570162" cy="1692275"/>
          </a:xfrm>
        </p:grpSpPr>
        <p:pic>
          <p:nvPicPr>
            <p:cNvPr id="6" name="Image 8">
              <a:extLst>
                <a:ext uri="{FF2B5EF4-FFF2-40B4-BE49-F238E27FC236}">
                  <a16:creationId xmlns:a16="http://schemas.microsoft.com/office/drawing/2014/main" id="{D1A34C84-6DDE-48F1-96A3-1023C6574BA1}"/>
                </a:ext>
              </a:extLst>
            </p:cNvPr>
            <p:cNvPicPr>
              <a:picLocks noChangeAspect="1"/>
            </p:cNvPicPr>
            <p:nvPr/>
          </p:nvPicPr>
          <p:blipFill>
            <a:blip r:embed="rId4" cstate="print">
              <a:extLst>
                <a:ext uri="{28A0092B-C50C-407E-A947-70E740481C1C}">
                  <a14:useLocalDpi xmlns:a14="http://schemas.microsoft.com/office/drawing/2010/main" val="0"/>
                </a:ext>
              </a:extLst>
            </a:blip>
            <a:srcRect b="27109"/>
            <a:stretch>
              <a:fillRect/>
            </a:stretch>
          </p:blipFill>
          <p:spPr bwMode="auto">
            <a:xfrm>
              <a:off x="6055792" y="4085736"/>
              <a:ext cx="2570162" cy="1406525"/>
            </a:xfrm>
            <a:prstGeom prst="roundRect">
              <a:avLst/>
            </a:prstGeom>
            <a:noFill/>
            <a:ln>
              <a:noFill/>
            </a:ln>
            <a:extLst>
              <a:ext uri="{909E8E84-426E-40dd-AFC4-6F175D3DCCD1}"/>
              <a:ext uri="{91240B29-F687-4f45-9708-019B960494DF}"/>
            </a:extLst>
          </p:spPr>
        </p:pic>
        <p:sp>
          <p:nvSpPr>
            <p:cNvPr id="8222" name="ZoneTexte 11">
              <a:extLst>
                <a:ext uri="{FF2B5EF4-FFF2-40B4-BE49-F238E27FC236}">
                  <a16:creationId xmlns:a16="http://schemas.microsoft.com/office/drawing/2014/main" id="{E12FA139-022B-46E8-AC9F-1F4EA7544B0E}"/>
                </a:ext>
              </a:extLst>
            </p:cNvPr>
            <p:cNvSpPr txBox="1">
              <a:spLocks noChangeArrowheads="1"/>
            </p:cNvSpPr>
            <p:nvPr/>
          </p:nvSpPr>
          <p:spPr bwMode="auto">
            <a:xfrm>
              <a:off x="6055792" y="5501786"/>
              <a:ext cx="2570162"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r>
                <a:rPr lang="fr-FR" altLang="fr-FR" sz="1200" b="1"/>
                <a:t>Carcinome basocellulaire</a:t>
              </a:r>
            </a:p>
          </p:txBody>
        </p:sp>
      </p:grpSp>
      <p:graphicFrame>
        <p:nvGraphicFramePr>
          <p:cNvPr id="8" name="Table 60">
            <a:extLst>
              <a:ext uri="{FF2B5EF4-FFF2-40B4-BE49-F238E27FC236}">
                <a16:creationId xmlns:a16="http://schemas.microsoft.com/office/drawing/2014/main" id="{5CFB2C61-EDB4-4107-A637-15E4B9197317}"/>
              </a:ext>
            </a:extLst>
          </p:cNvPr>
          <p:cNvGraphicFramePr>
            <a:graphicFrameLocks noGrp="1"/>
          </p:cNvGraphicFramePr>
          <p:nvPr/>
        </p:nvGraphicFramePr>
        <p:xfrm>
          <a:off x="1704644" y="3665353"/>
          <a:ext cx="5141712" cy="2608264"/>
        </p:xfrm>
        <a:graphic>
          <a:graphicData uri="http://schemas.openxmlformats.org/drawingml/2006/table">
            <a:tbl>
              <a:tblPr/>
              <a:tblGrid>
                <a:gridCol w="1715286">
                  <a:extLst>
                    <a:ext uri="{9D8B030D-6E8A-4147-A177-3AD203B41FA5}">
                      <a16:colId xmlns:a16="http://schemas.microsoft.com/office/drawing/2014/main" val="20000"/>
                    </a:ext>
                  </a:extLst>
                </a:gridCol>
                <a:gridCol w="1713213">
                  <a:extLst>
                    <a:ext uri="{9D8B030D-6E8A-4147-A177-3AD203B41FA5}">
                      <a16:colId xmlns:a16="http://schemas.microsoft.com/office/drawing/2014/main" val="20001"/>
                    </a:ext>
                  </a:extLst>
                </a:gridCol>
                <a:gridCol w="1713213">
                  <a:extLst>
                    <a:ext uri="{9D8B030D-6E8A-4147-A177-3AD203B41FA5}">
                      <a16:colId xmlns:a16="http://schemas.microsoft.com/office/drawing/2014/main" val="20002"/>
                    </a:ext>
                  </a:extLst>
                </a:gridCol>
              </a:tblGrid>
              <a:tr h="831871">
                <a:tc>
                  <a:txBody>
                    <a:bodyPr/>
                    <a:lstStyle>
                      <a:lvl1pPr defTabSz="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Calibri" panose="020F0502020204030204" pitchFamily="34" charset="0"/>
                        </a:rPr>
                        <a:t>Type Histologique</a:t>
                      </a:r>
                    </a:p>
                  </a:txBody>
                  <a:tcPr marL="45728" marR="45728" marT="45726" marB="4572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defTabSz="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Calibri" panose="020F0502020204030204" pitchFamily="34" charset="0"/>
                        </a:rPr>
                        <a:t>Fréquence</a:t>
                      </a:r>
                    </a:p>
                  </a:txBody>
                  <a:tcPr marL="45728" marR="45728" marT="45726" marB="4572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tc>
                  <a:txBody>
                    <a:bodyPr/>
                    <a:lstStyle>
                      <a:lvl1pPr defTabSz="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Calibri" panose="020F0502020204030204" pitchFamily="34" charset="0"/>
                        </a:rPr>
                        <a:t>Gravité  </a:t>
                      </a:r>
                    </a:p>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1400" b="1" i="0" u="none" strike="noStrike" cap="none" normalizeH="0" baseline="0" dirty="0">
                          <a:ln>
                            <a:noFill/>
                          </a:ln>
                          <a:solidFill>
                            <a:srgbClr val="FFFFFF"/>
                          </a:solidFill>
                          <a:effectLst/>
                          <a:latin typeface="Arial" panose="020B0604020202020204" pitchFamily="34" charset="0"/>
                          <a:cs typeface="Arial" panose="020B0604020202020204" pitchFamily="34" charset="0"/>
                          <a:sym typeface="Calibri" panose="020F0502020204030204" pitchFamily="34" charset="0"/>
                        </a:rPr>
                        <a:t>(à nuancer selon le stade clinique)</a:t>
                      </a:r>
                    </a:p>
                  </a:txBody>
                  <a:tcPr marL="45728" marR="45728" marT="45726" marB="4572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38100" cap="flat" cmpd="sng" algn="ctr">
                      <a:solidFill>
                        <a:srgbClr val="FFFFFF"/>
                      </a:solidFill>
                      <a:prstDash val="solid"/>
                      <a:round/>
                      <a:headEnd type="none" w="med" len="med"/>
                      <a:tailEnd type="none" w="med" len="med"/>
                    </a:lnB>
                    <a:lnTlToBr>
                      <a:noFill/>
                    </a:lnTlToBr>
                    <a:lnBlToTr>
                      <a:noFill/>
                    </a:lnBlToTr>
                    <a:solidFill>
                      <a:srgbClr val="4F81BD"/>
                    </a:solidFill>
                  </a:tcPr>
                </a:tc>
                <a:extLst>
                  <a:ext uri="{0D108BD9-81ED-4DB2-BD59-A6C34878D82A}">
                    <a16:rowId xmlns:a16="http://schemas.microsoft.com/office/drawing/2014/main" val="10000"/>
                  </a:ext>
                </a:extLst>
              </a:tr>
              <a:tr h="592131">
                <a:tc>
                  <a:txBody>
                    <a:bodyPr/>
                    <a:lstStyle>
                      <a:lvl1pPr defTabSz="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a:ln>
                            <a:noFill/>
                          </a:ln>
                          <a:solidFill>
                            <a:srgbClr val="000000"/>
                          </a:solidFill>
                          <a:effectLst/>
                          <a:latin typeface="Arial" panose="020B0604020202020204" pitchFamily="34" charset="0"/>
                          <a:cs typeface="Arial" panose="020B0604020202020204" pitchFamily="34" charset="0"/>
                          <a:sym typeface="Calibri" panose="020F0502020204030204" pitchFamily="34" charset="0"/>
                        </a:rPr>
                        <a:t>Basocellulaires</a:t>
                      </a:r>
                    </a:p>
                  </a:txBody>
                  <a:tcPr marL="45728" marR="45728" marT="45726" marB="4572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defTabSz="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Calibri" panose="020F0502020204030204" pitchFamily="34" charset="0"/>
                        </a:rPr>
                        <a:t>+++</a:t>
                      </a:r>
                    </a:p>
                  </a:txBody>
                  <a:tcPr marL="45728" marR="45728" marT="45726" marB="4572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00000"/>
                    </a:solidFill>
                  </a:tcPr>
                </a:tc>
                <a:tc>
                  <a:txBody>
                    <a:bodyPr/>
                    <a:lstStyle>
                      <a:lvl1pPr defTabSz="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Calibri" panose="020F0502020204030204" pitchFamily="34" charset="0"/>
                        </a:rPr>
                        <a:t>---</a:t>
                      </a:r>
                    </a:p>
                  </a:txBody>
                  <a:tcPr marL="45728" marR="45728" marT="45726" marB="4572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381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8000"/>
                    </a:solidFill>
                  </a:tcPr>
                </a:tc>
                <a:extLst>
                  <a:ext uri="{0D108BD9-81ED-4DB2-BD59-A6C34878D82A}">
                    <a16:rowId xmlns:a16="http://schemas.microsoft.com/office/drawing/2014/main" val="10001"/>
                  </a:ext>
                </a:extLst>
              </a:tr>
              <a:tr h="592131">
                <a:tc>
                  <a:txBody>
                    <a:bodyPr/>
                    <a:lstStyle>
                      <a:lvl1pPr defTabSz="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Calibri" panose="020F0502020204030204" pitchFamily="34" charset="0"/>
                        </a:rPr>
                        <a:t>Epidermoïdes cutanés </a:t>
                      </a:r>
                    </a:p>
                  </a:txBody>
                  <a:tcPr marL="45728" marR="45728" marT="45726" marB="4572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E9EDF4"/>
                    </a:solidFill>
                  </a:tcPr>
                </a:tc>
                <a:tc>
                  <a:txBody>
                    <a:bodyPr/>
                    <a:lstStyle>
                      <a:lvl1pPr defTabSz="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Calibri" panose="020F0502020204030204" pitchFamily="34" charset="0"/>
                        </a:rPr>
                        <a:t>+</a:t>
                      </a:r>
                    </a:p>
                  </a:txBody>
                  <a:tcPr marL="45728" marR="45728" marT="45726" marB="4572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6600"/>
                    </a:solidFill>
                  </a:tcPr>
                </a:tc>
                <a:tc>
                  <a:txBody>
                    <a:bodyPr/>
                    <a:lstStyle>
                      <a:lvl1pPr defTabSz="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Calibri" panose="020F0502020204030204" pitchFamily="34" charset="0"/>
                        </a:rPr>
                        <a:t>-</a:t>
                      </a:r>
                    </a:p>
                  </a:txBody>
                  <a:tcPr marL="45728" marR="45728" marT="45726" marB="4572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FF6600"/>
                    </a:solidFill>
                  </a:tcPr>
                </a:tc>
                <a:extLst>
                  <a:ext uri="{0D108BD9-81ED-4DB2-BD59-A6C34878D82A}">
                    <a16:rowId xmlns:a16="http://schemas.microsoft.com/office/drawing/2014/main" val="10002"/>
                  </a:ext>
                </a:extLst>
              </a:tr>
              <a:tr h="592131">
                <a:tc>
                  <a:txBody>
                    <a:bodyPr/>
                    <a:lstStyle>
                      <a:lvl1pPr defTabSz="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1400" b="0"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Calibri" panose="020F0502020204030204" pitchFamily="34" charset="0"/>
                        </a:rPr>
                        <a:t>Mélanomes</a:t>
                      </a:r>
                    </a:p>
                  </a:txBody>
                  <a:tcPr marL="45728" marR="45728" marT="45726" marB="4572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D0D8E8"/>
                    </a:solidFill>
                  </a:tcPr>
                </a:tc>
                <a:tc>
                  <a:txBody>
                    <a:bodyPr/>
                    <a:lstStyle>
                      <a:lvl1pPr defTabSz="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2800" b="1" i="0" u="none" strike="noStrike" cap="none" normalizeH="0" baseline="0">
                          <a:ln>
                            <a:noFill/>
                          </a:ln>
                          <a:solidFill>
                            <a:srgbClr val="000000"/>
                          </a:solidFill>
                          <a:effectLst/>
                          <a:latin typeface="Arial" panose="020B0604020202020204" pitchFamily="34" charset="0"/>
                          <a:cs typeface="Arial" panose="020B0604020202020204" pitchFamily="34" charset="0"/>
                          <a:sym typeface="Calibri" panose="020F0502020204030204" pitchFamily="34" charset="0"/>
                        </a:rPr>
                        <a:t>-</a:t>
                      </a:r>
                    </a:p>
                  </a:txBody>
                  <a:tcPr marL="45728" marR="45728" marT="45726" marB="4572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008000"/>
                    </a:solidFill>
                  </a:tcPr>
                </a:tc>
                <a:tc>
                  <a:txBody>
                    <a:bodyPr/>
                    <a:lstStyle>
                      <a:lvl1pPr defTabSz="457200">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457200">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457200">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457200">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457200"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fr-FR" altLang="fr-FR" sz="2800" b="1" i="0" u="none" strike="noStrike" cap="none" normalizeH="0" baseline="0" dirty="0">
                          <a:ln>
                            <a:noFill/>
                          </a:ln>
                          <a:solidFill>
                            <a:srgbClr val="000000"/>
                          </a:solidFill>
                          <a:effectLst/>
                          <a:latin typeface="Arial" panose="020B0604020202020204" pitchFamily="34" charset="0"/>
                          <a:cs typeface="Arial" panose="020B0604020202020204" pitchFamily="34" charset="0"/>
                          <a:sym typeface="Calibri" panose="020F0502020204030204" pitchFamily="34" charset="0"/>
                        </a:rPr>
                        <a:t>+</a:t>
                      </a:r>
                    </a:p>
                  </a:txBody>
                  <a:tcPr marL="45728" marR="45728" marT="45726" marB="45726" anchor="ctr" horzOverflow="overflow">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a:noFill/>
                    </a:lnTlToBr>
                    <a:lnBlToTr>
                      <a:noFill/>
                    </a:lnBlToTr>
                    <a:solidFill>
                      <a:srgbClr val="C00000"/>
                    </a:solidFill>
                  </a:tcPr>
                </a:tc>
                <a:extLst>
                  <a:ext uri="{0D108BD9-81ED-4DB2-BD59-A6C34878D82A}">
                    <a16:rowId xmlns:a16="http://schemas.microsoft.com/office/drawing/2014/main" val="10003"/>
                  </a:ext>
                </a:extLst>
              </a:tr>
            </a:tbl>
          </a:graphicData>
        </a:graphic>
      </p:graphicFrame>
      <p:sp>
        <p:nvSpPr>
          <p:cNvPr id="8220" name="ZoneTexte 12">
            <a:extLst>
              <a:ext uri="{FF2B5EF4-FFF2-40B4-BE49-F238E27FC236}">
                <a16:creationId xmlns:a16="http://schemas.microsoft.com/office/drawing/2014/main" id="{40D187EA-89CF-4ED6-990E-E6EEB3193B69}"/>
              </a:ext>
            </a:extLst>
          </p:cNvPr>
          <p:cNvSpPr txBox="1">
            <a:spLocks noChangeArrowheads="1"/>
          </p:cNvSpPr>
          <p:nvPr/>
        </p:nvSpPr>
        <p:spPr bwMode="auto">
          <a:xfrm>
            <a:off x="2000452" y="519112"/>
            <a:ext cx="7056437" cy="676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4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fr-FR" altLang="fr-FR" sz="2000"/>
              <a:t>La plupart des cancers cutanés ne sont pas des </a:t>
            </a:r>
            <a:r>
              <a:rPr lang="fr-FR" altLang="fr-FR" sz="2000" b="1">
                <a:solidFill>
                  <a:srgbClr val="E53664"/>
                </a:solidFill>
              </a:rPr>
              <a:t>mélanomes</a:t>
            </a:r>
          </a:p>
          <a:p>
            <a:pPr eaLnBrk="1" hangingPunct="1">
              <a:spcBef>
                <a:spcPct val="0"/>
              </a:spcBef>
              <a:buFontTx/>
              <a:buNone/>
            </a:pPr>
            <a:endParaRPr lang="fr-FR" altLang="fr-FR" sz="1800"/>
          </a:p>
        </p:txBody>
      </p:sp>
    </p:spTree>
    <p:extLst>
      <p:ext uri="{BB962C8B-B14F-4D97-AF65-F5344CB8AC3E}">
        <p14:creationId xmlns:p14="http://schemas.microsoft.com/office/powerpoint/2010/main" val="2324405954"/>
      </p:ext>
    </p:extLst>
  </p:cSld>
  <p:clrMapOvr>
    <a:masterClrMapping/>
  </p:clrMapOvr>
  <mc:AlternateContent xmlns:mc="http://schemas.openxmlformats.org/markup-compatibility/2006" xmlns:p14="http://schemas.microsoft.com/office/powerpoint/2010/main">
    <mc:Choice Requires="p14">
      <p:transition spd="slow" p14:dur="1250" advClick="0" advTm="13000">
        <p14:flythrough dir="out"/>
      </p:transition>
    </mc:Choice>
    <mc:Fallback xmlns="">
      <p:transition spd="slow" advClick="0" advTm="13000">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re 1">
            <a:extLst>
              <a:ext uri="{FF2B5EF4-FFF2-40B4-BE49-F238E27FC236}">
                <a16:creationId xmlns:a16="http://schemas.microsoft.com/office/drawing/2014/main" id="{D389C675-6727-42F4-9334-818FFBED87A3}"/>
              </a:ext>
            </a:extLst>
          </p:cNvPr>
          <p:cNvSpPr>
            <a:spLocks noGrp="1" noChangeArrowheads="1"/>
          </p:cNvSpPr>
          <p:nvPr>
            <p:ph type="title"/>
          </p:nvPr>
        </p:nvSpPr>
        <p:spPr/>
        <p:txBody>
          <a:bodyPr>
            <a:normAutofit/>
          </a:bodyPr>
          <a:lstStyle/>
          <a:p>
            <a:r>
              <a:rPr lang="fr-FR" altLang="fr-FR" sz="2400" dirty="0"/>
              <a:t>Mais bien que moins agressifs ces cancers peuvent être délabrants si on les laisse évoluer</a:t>
            </a:r>
          </a:p>
        </p:txBody>
      </p:sp>
      <p:pic>
        <p:nvPicPr>
          <p:cNvPr id="11267" name="Espace réservé du contenu 5" descr="Une image contenant intérieur, personne, tenant, main&#10;&#10;Description générée automatiquement">
            <a:extLst>
              <a:ext uri="{FF2B5EF4-FFF2-40B4-BE49-F238E27FC236}">
                <a16:creationId xmlns:a16="http://schemas.microsoft.com/office/drawing/2014/main" id="{7FB4096A-7912-43A6-B282-FA9036DBA3CA}"/>
              </a:ext>
            </a:extLst>
          </p:cNvPr>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6489576" y="2304598"/>
            <a:ext cx="4524203" cy="2545213"/>
          </a:xfrm>
        </p:spPr>
      </p:pic>
      <p:pic>
        <p:nvPicPr>
          <p:cNvPr id="5" name="Espace réservé du contenu 3">
            <a:extLst>
              <a:ext uri="{FF2B5EF4-FFF2-40B4-BE49-F238E27FC236}">
                <a16:creationId xmlns:a16="http://schemas.microsoft.com/office/drawing/2014/main" id="{203304BE-8C55-42A3-A576-786831BD78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a:xfrm>
            <a:off x="559294" y="2304598"/>
            <a:ext cx="1901054" cy="2545213"/>
          </a:xfrm>
          <a:prstGeom prst="rect">
            <a:avLst/>
          </a:prstGeom>
        </p:spPr>
      </p:pic>
      <p:pic>
        <p:nvPicPr>
          <p:cNvPr id="6" name="Image 4">
            <a:extLst>
              <a:ext uri="{FF2B5EF4-FFF2-40B4-BE49-F238E27FC236}">
                <a16:creationId xmlns:a16="http://schemas.microsoft.com/office/drawing/2014/main" id="{740354BA-9E5C-4D9F-9420-D59009445F2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460348" y="2304598"/>
            <a:ext cx="3406714" cy="2545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ZoneTexte 1">
            <a:extLst>
              <a:ext uri="{FF2B5EF4-FFF2-40B4-BE49-F238E27FC236}">
                <a16:creationId xmlns:a16="http://schemas.microsoft.com/office/drawing/2014/main" id="{D2929C8B-EBF2-44A1-BFFB-CACE47E1460E}"/>
              </a:ext>
            </a:extLst>
          </p:cNvPr>
          <p:cNvSpPr txBox="1"/>
          <p:nvPr/>
        </p:nvSpPr>
        <p:spPr>
          <a:xfrm>
            <a:off x="1429305" y="5459767"/>
            <a:ext cx="9206144" cy="369332"/>
          </a:xfrm>
          <a:prstGeom prst="rect">
            <a:avLst/>
          </a:prstGeom>
          <a:noFill/>
        </p:spPr>
        <p:txBody>
          <a:bodyPr wrap="square" rtlCol="0">
            <a:spAutoFit/>
          </a:bodyPr>
          <a:lstStyle/>
          <a:p>
            <a:r>
              <a:rPr lang="fr-FR" dirty="0"/>
              <a:t>L’immunothérapie est utilisée dans ces situations non opérables avec une efficacité notable </a:t>
            </a:r>
          </a:p>
        </p:txBody>
      </p:sp>
    </p:spTree>
    <p:extLst>
      <p:ext uri="{BB962C8B-B14F-4D97-AF65-F5344CB8AC3E}">
        <p14:creationId xmlns:p14="http://schemas.microsoft.com/office/powerpoint/2010/main" val="1258826279"/>
      </p:ext>
    </p:extLst>
  </p:cSld>
  <p:clrMapOvr>
    <a:masterClrMapping/>
  </p:clrMapOvr>
  <mc:AlternateContent xmlns:mc="http://schemas.openxmlformats.org/markup-compatibility/2006" xmlns:p14="http://schemas.microsoft.com/office/powerpoint/2010/main">
    <mc:Choice Requires="p14">
      <p:transition spd="slow" p14:dur="1250" advClick="0" advTm="6000">
        <p14:flythrough dir="out"/>
      </p:transition>
    </mc:Choice>
    <mc:Fallback xmlns="">
      <p:transition spd="slow" advClick="0" advTm="6000">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6851A935-99D1-4C68-AFC4-C75B4964526F}"/>
              </a:ext>
            </a:extLst>
          </p:cNvPr>
          <p:cNvGrpSpPr/>
          <p:nvPr/>
        </p:nvGrpSpPr>
        <p:grpSpPr>
          <a:xfrm>
            <a:off x="752168" y="785395"/>
            <a:ext cx="4393382" cy="1200329"/>
            <a:chOff x="752168" y="1187925"/>
            <a:chExt cx="4393382" cy="1200329"/>
          </a:xfrm>
        </p:grpSpPr>
        <p:sp>
          <p:nvSpPr>
            <p:cNvPr id="7" name="TextBox 6">
              <a:extLst>
                <a:ext uri="{FF2B5EF4-FFF2-40B4-BE49-F238E27FC236}">
                  <a16:creationId xmlns:a16="http://schemas.microsoft.com/office/drawing/2014/main" id="{BF74FC75-2F5F-48ED-9FAA-1E1AD5B78F49}"/>
                </a:ext>
              </a:extLst>
            </p:cNvPr>
            <p:cNvSpPr txBox="1"/>
            <p:nvPr/>
          </p:nvSpPr>
          <p:spPr>
            <a:xfrm>
              <a:off x="1063989" y="1316746"/>
              <a:ext cx="3398218" cy="261610"/>
            </a:xfrm>
            <a:prstGeom prst="rect">
              <a:avLst/>
            </a:prstGeom>
            <a:noFill/>
          </p:spPr>
          <p:txBody>
            <a:bodyPr wrap="square" rtlCol="0">
              <a:spAutoFit/>
            </a:bodyPr>
            <a:lstStyle/>
            <a:p>
              <a:endParaRPr lang="en-US" sz="1050" spc="300" dirty="0">
                <a:solidFill>
                  <a:schemeClr val="bg1">
                    <a:lumMod val="65000"/>
                  </a:schemeClr>
                </a:solidFill>
                <a:latin typeface="+mj-lt"/>
              </a:endParaRPr>
            </a:p>
          </p:txBody>
        </p:sp>
        <p:sp>
          <p:nvSpPr>
            <p:cNvPr id="9" name="TextBox 8">
              <a:extLst>
                <a:ext uri="{FF2B5EF4-FFF2-40B4-BE49-F238E27FC236}">
                  <a16:creationId xmlns:a16="http://schemas.microsoft.com/office/drawing/2014/main" id="{3E6CC23C-7BCB-40F9-90FA-37CFF1F7762E}"/>
                </a:ext>
              </a:extLst>
            </p:cNvPr>
            <p:cNvSpPr txBox="1"/>
            <p:nvPr/>
          </p:nvSpPr>
          <p:spPr>
            <a:xfrm>
              <a:off x="752168" y="1187925"/>
              <a:ext cx="4393382" cy="1200329"/>
            </a:xfrm>
            <a:prstGeom prst="rect">
              <a:avLst/>
            </a:prstGeom>
            <a:noFill/>
          </p:spPr>
          <p:txBody>
            <a:bodyPr wrap="square" rtlCol="0">
              <a:spAutoFit/>
            </a:bodyPr>
            <a:lstStyle/>
            <a:p>
              <a:r>
                <a:rPr lang="en-US" sz="3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Carcinome</a:t>
              </a:r>
              <a:br>
                <a:rPr lang="en-US" sz="3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br>
              <a:r>
                <a:rPr lang="en-US" sz="3600" dirty="0">
                  <a:solidFill>
                    <a:schemeClr val="tx1">
                      <a:lumMod val="65000"/>
                      <a:lumOff val="35000"/>
                    </a:schemeClr>
                  </a:solidFill>
                  <a:latin typeface="Trebuchet MS" panose="020B0703020202090204" pitchFamily="34" charset="0"/>
                </a:rPr>
                <a:t>à Cellules de Merkel</a:t>
              </a:r>
              <a:endParaRPr lang="en-US" sz="3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grpSp>
      <p:sp>
        <p:nvSpPr>
          <p:cNvPr id="2" name="Rectangle 1">
            <a:extLst>
              <a:ext uri="{FF2B5EF4-FFF2-40B4-BE49-F238E27FC236}">
                <a16:creationId xmlns:a16="http://schemas.microsoft.com/office/drawing/2014/main" id="{9A3423AC-D531-490B-A062-C0522951A990}"/>
              </a:ext>
            </a:extLst>
          </p:cNvPr>
          <p:cNvSpPr/>
          <p:nvPr/>
        </p:nvSpPr>
        <p:spPr>
          <a:xfrm>
            <a:off x="6096000" y="0"/>
            <a:ext cx="6096000" cy="6858000"/>
          </a:xfrm>
          <a:prstGeom prst="rect">
            <a:avLst/>
          </a:prstGeom>
          <a:solidFill>
            <a:srgbClr val="B0ECEB"/>
          </a:solidFill>
          <a:ln>
            <a:noFill/>
          </a:ln>
          <a:effectLst>
            <a:outerShdw blurRad="406400" dist="38100" dir="16200000" rotWithShape="0">
              <a:prstClr val="black">
                <a:alpha val="3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TextBox 3">
            <a:extLst>
              <a:ext uri="{FF2B5EF4-FFF2-40B4-BE49-F238E27FC236}">
                <a16:creationId xmlns:a16="http://schemas.microsoft.com/office/drawing/2014/main" id="{8A231377-1D2B-0B44-AEE3-41DE5729182B}"/>
              </a:ext>
            </a:extLst>
          </p:cNvPr>
          <p:cNvSpPr txBox="1"/>
          <p:nvPr/>
        </p:nvSpPr>
        <p:spPr>
          <a:xfrm>
            <a:off x="736126" y="2000395"/>
            <a:ext cx="5343162" cy="4550156"/>
          </a:xfrm>
          <a:prstGeom prst="rect">
            <a:avLst/>
          </a:prstGeom>
          <a:noFill/>
        </p:spPr>
        <p:txBody>
          <a:bodyPr wrap="square" rtlCol="0">
            <a:spAutoFit/>
          </a:bodyPr>
          <a:lstStyle/>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Cancer très rare: environ 250 nouveaux cas / an en France</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Plus fréquent chez les patients âgés, exposés au soleil ou immunodéprimés </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600" dirty="0" err="1">
                <a:solidFill>
                  <a:schemeClr val="tx1">
                    <a:lumMod val="65000"/>
                    <a:lumOff val="35000"/>
                  </a:schemeClr>
                </a:solidFill>
                <a:latin typeface="Helvetica" pitchFamily="2" charset="0"/>
              </a:rPr>
              <a:t>Agressif</a:t>
            </a:r>
            <a:r>
              <a:rPr lang="en-US" sz="1600" dirty="0">
                <a:solidFill>
                  <a:schemeClr val="tx1">
                    <a:lumMod val="65000"/>
                    <a:lumOff val="35000"/>
                  </a:schemeClr>
                </a:solidFill>
                <a:latin typeface="Helvetica" pitchFamily="2" charset="0"/>
              </a:rPr>
              <a:t> </a:t>
            </a:r>
            <a:r>
              <a:rPr lang="en-US" sz="1600" dirty="0" err="1">
                <a:solidFill>
                  <a:schemeClr val="tx1">
                    <a:lumMod val="65000"/>
                    <a:lumOff val="35000"/>
                  </a:schemeClr>
                </a:solidFill>
                <a:latin typeface="Helvetica" pitchFamily="2" charset="0"/>
              </a:rPr>
              <a:t>rapidement</a:t>
            </a:r>
            <a:r>
              <a:rPr lang="en-US" sz="1600" dirty="0">
                <a:solidFill>
                  <a:schemeClr val="tx1">
                    <a:lumMod val="65000"/>
                    <a:lumOff val="35000"/>
                  </a:schemeClr>
                </a:solidFill>
                <a:latin typeface="Helvetica" pitchFamily="2" charset="0"/>
              </a:rPr>
              <a:t>: prise en charge initiale faisant appel à la chirurgie et la radiothérapie</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latin typeface="Helvetica" pitchFamily="2" charset="0"/>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Lié dans la majorité des cas à un virus (polyomavirus) </a:t>
            </a:r>
            <a:r>
              <a:rPr lang="en-US" sz="1600" dirty="0" err="1">
                <a:solidFill>
                  <a:schemeClr val="tx1">
                    <a:lumMod val="65000"/>
                    <a:lumOff val="35000"/>
                  </a:schemeClr>
                </a:solidFill>
                <a:latin typeface="Helvetica" pitchFamily="2" charset="0"/>
              </a:rPr>
              <a:t>découvert</a:t>
            </a:r>
            <a:r>
              <a:rPr lang="en-US" sz="1600" dirty="0">
                <a:solidFill>
                  <a:schemeClr val="tx1">
                    <a:lumMod val="65000"/>
                    <a:lumOff val="35000"/>
                  </a:schemeClr>
                </a:solidFill>
                <a:latin typeface="Helvetica" pitchFamily="2" charset="0"/>
              </a:rPr>
              <a:t> en 2008</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latin typeface="Helvetica" pitchFamily="2" charset="0"/>
            </a:endParaRPr>
          </a:p>
          <a:p>
            <a:pPr>
              <a:lnSpc>
                <a:spcPct val="130000"/>
              </a:lnSpc>
              <a:buClr>
                <a:srgbClr val="FFCE06"/>
              </a:buClr>
            </a:pPr>
            <a:r>
              <a:rPr lang="en-US" sz="1600" dirty="0">
                <a:solidFill>
                  <a:schemeClr val="tx1">
                    <a:lumMod val="65000"/>
                    <a:lumOff val="35000"/>
                  </a:schemeClr>
                </a:solidFill>
                <a:latin typeface="Helvetica" pitchFamily="2" charset="0"/>
              </a:rPr>
              <a:t>Le mécanisme physiopathologique, viral, de ce cancer</a:t>
            </a:r>
            <a:br>
              <a:rPr lang="en-US" sz="1600" dirty="0">
                <a:solidFill>
                  <a:schemeClr val="tx1">
                    <a:lumMod val="65000"/>
                    <a:lumOff val="35000"/>
                  </a:schemeClr>
                </a:solidFill>
                <a:latin typeface="Helvetica" pitchFamily="2" charset="0"/>
              </a:rPr>
            </a:br>
            <a:r>
              <a:rPr lang="en-US" sz="1600" dirty="0">
                <a:solidFill>
                  <a:schemeClr val="tx1">
                    <a:lumMod val="65000"/>
                    <a:lumOff val="35000"/>
                  </a:schemeClr>
                </a:solidFill>
                <a:latin typeface="Helvetica" pitchFamily="2" charset="0"/>
              </a:rPr>
              <a:t>en fait un modèle pour comprendre l’immunothérapie.</a:t>
            </a:r>
          </a:p>
        </p:txBody>
      </p:sp>
      <p:grpSp>
        <p:nvGrpSpPr>
          <p:cNvPr id="19" name="Groupe 18">
            <a:extLst>
              <a:ext uri="{FF2B5EF4-FFF2-40B4-BE49-F238E27FC236}">
                <a16:creationId xmlns:a16="http://schemas.microsoft.com/office/drawing/2014/main" id="{CC6D8DA6-9A86-5942-88E9-3A2BB691AEAA}"/>
              </a:ext>
            </a:extLst>
          </p:cNvPr>
          <p:cNvGrpSpPr/>
          <p:nvPr/>
        </p:nvGrpSpPr>
        <p:grpSpPr>
          <a:xfrm>
            <a:off x="6095330" y="382912"/>
            <a:ext cx="6096670" cy="1950725"/>
            <a:chOff x="6095330" y="382912"/>
            <a:chExt cx="6096670" cy="1950725"/>
          </a:xfrm>
        </p:grpSpPr>
        <p:grpSp>
          <p:nvGrpSpPr>
            <p:cNvPr id="12" name="Groupe 11">
              <a:extLst>
                <a:ext uri="{FF2B5EF4-FFF2-40B4-BE49-F238E27FC236}">
                  <a16:creationId xmlns:a16="http://schemas.microsoft.com/office/drawing/2014/main" id="{71EC3BF5-63D9-514F-9AE0-6FB1F6035320}"/>
                </a:ext>
              </a:extLst>
            </p:cNvPr>
            <p:cNvGrpSpPr/>
            <p:nvPr/>
          </p:nvGrpSpPr>
          <p:grpSpPr>
            <a:xfrm>
              <a:off x="8218929" y="382912"/>
              <a:ext cx="1427664" cy="1354350"/>
              <a:chOff x="8023964" y="355504"/>
              <a:chExt cx="1969636" cy="1868490"/>
            </a:xfrm>
          </p:grpSpPr>
          <p:graphicFrame>
            <p:nvGraphicFramePr>
              <p:cNvPr id="40" name="Object 1">
                <a:extLst>
                  <a:ext uri="{FF2B5EF4-FFF2-40B4-BE49-F238E27FC236}">
                    <a16:creationId xmlns:a16="http://schemas.microsoft.com/office/drawing/2014/main" id="{3C325174-183A-0B4C-BEB6-2B4F1C883D8B}"/>
                  </a:ext>
                </a:extLst>
              </p:cNvPr>
              <p:cNvGraphicFramePr>
                <a:graphicFrameLocks noChangeAspect="1"/>
              </p:cNvGraphicFramePr>
              <p:nvPr/>
            </p:nvGraphicFramePr>
            <p:xfrm>
              <a:off x="8371921" y="669968"/>
              <a:ext cx="1544154" cy="1554026"/>
            </p:xfrm>
            <a:graphic>
              <a:graphicData uri="http://schemas.openxmlformats.org/presentationml/2006/ole">
                <mc:AlternateContent xmlns:mc="http://schemas.openxmlformats.org/markup-compatibility/2006">
                  <mc:Choice xmlns:v="urn:schemas-microsoft-com:vml" Requires="v">
                    <p:oleObj name="Image" r:id="rId2" imgW="2984500" imgH="2997200" progId="Photoshop.Image.11">
                      <p:embed/>
                    </p:oleObj>
                  </mc:Choice>
                  <mc:Fallback>
                    <p:oleObj name="Image" r:id="rId2" imgW="2984500" imgH="2997200" progId="Photoshop.Image.11">
                      <p:embed/>
                      <p:pic>
                        <p:nvPicPr>
                          <p:cNvPr id="40" name="Object 1">
                            <a:extLst>
                              <a:ext uri="{FF2B5EF4-FFF2-40B4-BE49-F238E27FC236}">
                                <a16:creationId xmlns:a16="http://schemas.microsoft.com/office/drawing/2014/main" id="{3C325174-183A-0B4C-BEB6-2B4F1C883D8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71921" y="669968"/>
                            <a:ext cx="1544154" cy="1554026"/>
                          </a:xfrm>
                          <a:prstGeom prst="rect">
                            <a:avLst/>
                          </a:prstGeom>
                          <a:solidFill>
                            <a:srgbClr val="B1ECEB"/>
                          </a:solidFill>
                          <a:ln>
                            <a:noFill/>
                          </a:ln>
                        </p:spPr>
                      </p:pic>
                    </p:oleObj>
                  </mc:Fallback>
                </mc:AlternateContent>
              </a:graphicData>
            </a:graphic>
          </p:graphicFrame>
          <p:graphicFrame>
            <p:nvGraphicFramePr>
              <p:cNvPr id="41" name="Object 35">
                <a:extLst>
                  <a:ext uri="{FF2B5EF4-FFF2-40B4-BE49-F238E27FC236}">
                    <a16:creationId xmlns:a16="http://schemas.microsoft.com/office/drawing/2014/main" id="{067064BB-9AF7-5D45-8615-4B5E14E6FEB8}"/>
                  </a:ext>
                </a:extLst>
              </p:cNvPr>
              <p:cNvGraphicFramePr>
                <a:graphicFrameLocks noChangeAspect="1"/>
              </p:cNvGraphicFramePr>
              <p:nvPr/>
            </p:nvGraphicFramePr>
            <p:xfrm>
              <a:off x="8023964" y="359674"/>
              <a:ext cx="876272" cy="871419"/>
            </p:xfrm>
            <a:graphic>
              <a:graphicData uri="http://schemas.openxmlformats.org/presentationml/2006/ole">
                <mc:AlternateContent xmlns:mc="http://schemas.openxmlformats.org/markup-compatibility/2006">
                  <mc:Choice xmlns:v="urn:schemas-microsoft-com:vml" Requires="v">
                    <p:oleObj name="Image" r:id="rId4" imgW="8686800" imgH="8661400" progId="Photoshop.Image.11">
                      <p:embed/>
                    </p:oleObj>
                  </mc:Choice>
                  <mc:Fallback>
                    <p:oleObj name="Image" r:id="rId4" imgW="8686800" imgH="8661400" progId="Photoshop.Image.11">
                      <p:embed/>
                      <p:pic>
                        <p:nvPicPr>
                          <p:cNvPr id="41" name="Object 35">
                            <a:extLst>
                              <a:ext uri="{FF2B5EF4-FFF2-40B4-BE49-F238E27FC236}">
                                <a16:creationId xmlns:a16="http://schemas.microsoft.com/office/drawing/2014/main" id="{067064BB-9AF7-5D45-8615-4B5E14E6FEB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23964" y="359674"/>
                            <a:ext cx="876272" cy="871419"/>
                          </a:xfrm>
                          <a:prstGeom prst="rect">
                            <a:avLst/>
                          </a:prstGeom>
                          <a:noFill/>
                          <a:ln>
                            <a:noFill/>
                          </a:ln>
                        </p:spPr>
                      </p:pic>
                    </p:oleObj>
                  </mc:Fallback>
                </mc:AlternateContent>
              </a:graphicData>
            </a:graphic>
          </p:graphicFrame>
          <p:graphicFrame>
            <p:nvGraphicFramePr>
              <p:cNvPr id="58" name="Object 35">
                <a:extLst>
                  <a:ext uri="{FF2B5EF4-FFF2-40B4-BE49-F238E27FC236}">
                    <a16:creationId xmlns:a16="http://schemas.microsoft.com/office/drawing/2014/main" id="{32A6A6C5-A4EF-7443-8F93-A7205BC8D60C}"/>
                  </a:ext>
                </a:extLst>
              </p:cNvPr>
              <p:cNvGraphicFramePr>
                <a:graphicFrameLocks noChangeAspect="1"/>
              </p:cNvGraphicFramePr>
              <p:nvPr/>
            </p:nvGraphicFramePr>
            <p:xfrm>
              <a:off x="9361170" y="355504"/>
              <a:ext cx="632430" cy="628927"/>
            </p:xfrm>
            <a:graphic>
              <a:graphicData uri="http://schemas.openxmlformats.org/presentationml/2006/ole">
                <mc:AlternateContent xmlns:mc="http://schemas.openxmlformats.org/markup-compatibility/2006">
                  <mc:Choice xmlns:v="urn:schemas-microsoft-com:vml" Requires="v">
                    <p:oleObj name="Image" r:id="rId6" imgW="8686800" imgH="8661400" progId="Photoshop.Image.11">
                      <p:embed/>
                    </p:oleObj>
                  </mc:Choice>
                  <mc:Fallback>
                    <p:oleObj name="Image" r:id="rId6" imgW="8686800" imgH="8661400" progId="Photoshop.Image.11">
                      <p:embed/>
                      <p:pic>
                        <p:nvPicPr>
                          <p:cNvPr id="58" name="Object 35">
                            <a:extLst>
                              <a:ext uri="{FF2B5EF4-FFF2-40B4-BE49-F238E27FC236}">
                                <a16:creationId xmlns:a16="http://schemas.microsoft.com/office/drawing/2014/main" id="{32A6A6C5-A4EF-7443-8F93-A7205BC8D6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61170" y="355504"/>
                            <a:ext cx="632430" cy="628927"/>
                          </a:xfrm>
                          <a:prstGeom prst="rect">
                            <a:avLst/>
                          </a:prstGeom>
                          <a:noFill/>
                          <a:ln>
                            <a:noFill/>
                          </a:ln>
                        </p:spPr>
                      </p:pic>
                    </p:oleObj>
                  </mc:Fallback>
                </mc:AlternateContent>
              </a:graphicData>
            </a:graphic>
          </p:graphicFrame>
        </p:grpSp>
        <p:sp>
          <p:nvSpPr>
            <p:cNvPr id="14" name="Demi-cadre 13">
              <a:extLst>
                <a:ext uri="{FF2B5EF4-FFF2-40B4-BE49-F238E27FC236}">
                  <a16:creationId xmlns:a16="http://schemas.microsoft.com/office/drawing/2014/main" id="{7101905C-75CF-E946-8BFD-86CA1C34906C}"/>
                </a:ext>
              </a:extLst>
            </p:cNvPr>
            <p:cNvSpPr/>
            <p:nvPr/>
          </p:nvSpPr>
          <p:spPr>
            <a:xfrm rot="13500000">
              <a:off x="8872302" y="1872720"/>
              <a:ext cx="460917" cy="460917"/>
            </a:xfrm>
            <a:prstGeom prst="half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7" name="TextBox 14">
              <a:extLst>
                <a:ext uri="{FF2B5EF4-FFF2-40B4-BE49-F238E27FC236}">
                  <a16:creationId xmlns:a16="http://schemas.microsoft.com/office/drawing/2014/main" id="{6C2EA076-0D23-654D-9A7F-F3D54F86F553}"/>
                </a:ext>
              </a:extLst>
            </p:cNvPr>
            <p:cNvSpPr txBox="1"/>
            <p:nvPr/>
          </p:nvSpPr>
          <p:spPr>
            <a:xfrm>
              <a:off x="6095330" y="1905591"/>
              <a:ext cx="6096670" cy="338554"/>
            </a:xfrm>
            <a:prstGeom prst="rect">
              <a:avLst/>
            </a:prstGeom>
            <a:solidFill>
              <a:schemeClr val="bg1"/>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342900"/>
              <a:r>
                <a:rPr lang="en-US" sz="1600" dirty="0">
                  <a:solidFill>
                    <a:schemeClr val="tx1">
                      <a:lumMod val="65000"/>
                      <a:lumOff val="35000"/>
                    </a:schemeClr>
                  </a:solidFill>
                  <a:latin typeface="Helvetica" pitchFamily="2" charset="0"/>
                  <a:ea typeface="MS PGothic" charset="-128"/>
                </a:rPr>
                <a:t>MCPyV</a:t>
              </a:r>
            </a:p>
          </p:txBody>
        </p:sp>
      </p:grpSp>
      <p:grpSp>
        <p:nvGrpSpPr>
          <p:cNvPr id="17" name="Groupe 16">
            <a:extLst>
              <a:ext uri="{FF2B5EF4-FFF2-40B4-BE49-F238E27FC236}">
                <a16:creationId xmlns:a16="http://schemas.microsoft.com/office/drawing/2014/main" id="{43D24565-873B-184F-8EB5-E2404F065763}"/>
              </a:ext>
            </a:extLst>
          </p:cNvPr>
          <p:cNvGrpSpPr/>
          <p:nvPr/>
        </p:nvGrpSpPr>
        <p:grpSpPr>
          <a:xfrm>
            <a:off x="6095330" y="1789773"/>
            <a:ext cx="6096670" cy="1911748"/>
            <a:chOff x="6095330" y="1789773"/>
            <a:chExt cx="6096670" cy="1911748"/>
          </a:xfrm>
        </p:grpSpPr>
        <p:grpSp>
          <p:nvGrpSpPr>
            <p:cNvPr id="15" name="Groupe 14">
              <a:extLst>
                <a:ext uri="{FF2B5EF4-FFF2-40B4-BE49-F238E27FC236}">
                  <a16:creationId xmlns:a16="http://schemas.microsoft.com/office/drawing/2014/main" id="{81CB0453-35E0-CF4B-8F59-42A572A519E6}"/>
                </a:ext>
              </a:extLst>
            </p:cNvPr>
            <p:cNvGrpSpPr/>
            <p:nvPr/>
          </p:nvGrpSpPr>
          <p:grpSpPr>
            <a:xfrm>
              <a:off x="8453344" y="1789773"/>
              <a:ext cx="2316146" cy="1461783"/>
              <a:chOff x="8609708" y="1810424"/>
              <a:chExt cx="2316146" cy="1461783"/>
            </a:xfrm>
          </p:grpSpPr>
          <p:grpSp>
            <p:nvGrpSpPr>
              <p:cNvPr id="13" name="Groupe 12">
                <a:extLst>
                  <a:ext uri="{FF2B5EF4-FFF2-40B4-BE49-F238E27FC236}">
                    <a16:creationId xmlns:a16="http://schemas.microsoft.com/office/drawing/2014/main" id="{9E958E53-3D4F-8148-ABAC-286D8D585CCD}"/>
                  </a:ext>
                </a:extLst>
              </p:cNvPr>
              <p:cNvGrpSpPr/>
              <p:nvPr/>
            </p:nvGrpSpPr>
            <p:grpSpPr>
              <a:xfrm>
                <a:off x="8609708" y="2205638"/>
                <a:ext cx="1888747" cy="1066569"/>
                <a:chOff x="5045148" y="4139719"/>
                <a:chExt cx="1888747" cy="1066569"/>
              </a:xfrm>
            </p:grpSpPr>
            <p:pic>
              <p:nvPicPr>
                <p:cNvPr id="59" name="Picture 71">
                  <a:extLst>
                    <a:ext uri="{FF2B5EF4-FFF2-40B4-BE49-F238E27FC236}">
                      <a16:creationId xmlns:a16="http://schemas.microsoft.com/office/drawing/2014/main" id="{B38EB823-3DEF-8042-AF80-E8AD73E810CF}"/>
                    </a:ext>
                  </a:extLst>
                </p:cNvPr>
                <p:cNvPicPr>
                  <a:picLocks noChangeAspect="1"/>
                </p:cNvPicPr>
                <p:nvPr/>
              </p:nvPicPr>
              <p:blipFill>
                <a:blip r:embed="rId7" cstate="print">
                  <a:extLst>
                    <a:ext uri="{28A0092B-C50C-407E-A947-70E740481C1C}">
                      <a14:useLocalDpi xmlns:a14="http://schemas.microsoft.com/office/drawing/2010/main" val="0"/>
                    </a:ext>
                  </a:extLst>
                </a:blip>
                <a:srcRect r="33022"/>
                <a:stretch>
                  <a:fillRect/>
                </a:stretch>
              </p:blipFill>
              <p:spPr bwMode="auto">
                <a:xfrm flipH="1">
                  <a:off x="5045148" y="4400234"/>
                  <a:ext cx="1346597" cy="806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 name="Cross 20">
                  <a:extLst>
                    <a:ext uri="{FF2B5EF4-FFF2-40B4-BE49-F238E27FC236}">
                      <a16:creationId xmlns:a16="http://schemas.microsoft.com/office/drawing/2014/main" id="{C8B60294-A134-B04F-915F-52C966E99657}"/>
                    </a:ext>
                  </a:extLst>
                </p:cNvPr>
                <p:cNvSpPr>
                  <a:spLocks noChangeAspect="1"/>
                </p:cNvSpPr>
                <p:nvPr/>
              </p:nvSpPr>
              <p:spPr>
                <a:xfrm rot="18931425">
                  <a:off x="5556340" y="4655317"/>
                  <a:ext cx="240818" cy="240030"/>
                </a:xfrm>
                <a:prstGeom prst="plus">
                  <a:avLst>
                    <a:gd name="adj" fmla="val 41667"/>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69" name="Cross 21">
                  <a:extLst>
                    <a:ext uri="{FF2B5EF4-FFF2-40B4-BE49-F238E27FC236}">
                      <a16:creationId xmlns:a16="http://schemas.microsoft.com/office/drawing/2014/main" id="{4DB1ABC1-0192-C74D-9E83-8410B6DFC521}"/>
                    </a:ext>
                  </a:extLst>
                </p:cNvPr>
                <p:cNvSpPr>
                  <a:spLocks noChangeAspect="1"/>
                </p:cNvSpPr>
                <p:nvPr/>
              </p:nvSpPr>
              <p:spPr>
                <a:xfrm rot="18931425">
                  <a:off x="5247792" y="4914346"/>
                  <a:ext cx="240818" cy="240030"/>
                </a:xfrm>
                <a:prstGeom prst="plus">
                  <a:avLst>
                    <a:gd name="adj" fmla="val 41667"/>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42900"/>
                  <a:endParaRPr lang="en-US" sz="1350" dirty="0">
                    <a:solidFill>
                      <a:prstClr val="white"/>
                    </a:solidFill>
                    <a:latin typeface="Calibri"/>
                  </a:endParaRPr>
                </a:p>
              </p:txBody>
            </p:sp>
            <p:sp>
              <p:nvSpPr>
                <p:cNvPr id="71" name="Down Arrow 29">
                  <a:extLst>
                    <a:ext uri="{FF2B5EF4-FFF2-40B4-BE49-F238E27FC236}">
                      <a16:creationId xmlns:a16="http://schemas.microsoft.com/office/drawing/2014/main" id="{0B57AB6D-9A2C-A047-8C47-FA7583D2F643}"/>
                    </a:ext>
                  </a:extLst>
                </p:cNvPr>
                <p:cNvSpPr/>
                <p:nvPr/>
              </p:nvSpPr>
              <p:spPr>
                <a:xfrm rot="3885737">
                  <a:off x="6484058" y="4018428"/>
                  <a:ext cx="293662" cy="606013"/>
                </a:xfrm>
                <a:prstGeom prst="downArrow">
                  <a:avLst/>
                </a:prstGeom>
                <a:gradFill>
                  <a:gsLst>
                    <a:gs pos="4000">
                      <a:srgbClr val="FFC000">
                        <a:alpha val="0"/>
                      </a:srgbClr>
                    </a:gs>
                    <a:gs pos="99000">
                      <a:srgbClr val="FFC000"/>
                    </a:gs>
                    <a:gs pos="100000">
                      <a:srgbClr val="FFFA00">
                        <a:alpha val="7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72" name="TextBox 31">
                  <a:extLst>
                    <a:ext uri="{FF2B5EF4-FFF2-40B4-BE49-F238E27FC236}">
                      <a16:creationId xmlns:a16="http://schemas.microsoft.com/office/drawing/2014/main" id="{3EFECD9D-6564-224B-9C5A-B7BCE36C461B}"/>
                    </a:ext>
                  </a:extLst>
                </p:cNvPr>
                <p:cNvSpPr txBox="1"/>
                <p:nvPr/>
              </p:nvSpPr>
              <p:spPr>
                <a:xfrm>
                  <a:off x="6452918" y="4139719"/>
                  <a:ext cx="355941" cy="369332"/>
                </a:xfrm>
                <a:prstGeom prst="rect">
                  <a:avLst/>
                </a:prstGeom>
                <a:noFill/>
              </p:spPr>
              <p:txBody>
                <a:bodyPr wrap="square" rtlCol="0">
                  <a:spAutoFit/>
                </a:bodyPr>
                <a:lstStyle/>
                <a:p>
                  <a:r>
                    <a:rPr lang="fr-FR" b="1" dirty="0">
                      <a:solidFill>
                        <a:schemeClr val="bg1"/>
                      </a:solidFill>
                      <a:latin typeface="Helvetica" pitchFamily="2" charset="0"/>
                      <a:cs typeface="Aharoni" panose="020F0502020204030204" pitchFamily="34" charset="0"/>
                    </a:rPr>
                    <a:t>?</a:t>
                  </a:r>
                </a:p>
              </p:txBody>
            </p:sp>
          </p:grpSp>
          <p:pic>
            <p:nvPicPr>
              <p:cNvPr id="1030" name="Picture 6" descr="Résultat de recherche d'images pour &quot;SUN ;PNG&quot;">
                <a:extLst>
                  <a:ext uri="{FF2B5EF4-FFF2-40B4-BE49-F238E27FC236}">
                    <a16:creationId xmlns:a16="http://schemas.microsoft.com/office/drawing/2014/main" id="{3F7D1645-99ED-1E4E-8603-A6ED5C4AF58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95449" y="1810424"/>
                <a:ext cx="730405" cy="730405"/>
              </a:xfrm>
              <a:prstGeom prst="rect">
                <a:avLst/>
              </a:prstGeom>
              <a:noFill/>
              <a:extLst>
                <a:ext uri="{909E8E84-426E-40DD-AFC4-6F175D3DCCD1}">
                  <a14:hiddenFill xmlns:a14="http://schemas.microsoft.com/office/drawing/2010/main">
                    <a:solidFill>
                      <a:srgbClr val="FFFFFF"/>
                    </a:solidFill>
                  </a14:hiddenFill>
                </a:ext>
              </a:extLst>
            </p:spPr>
          </p:pic>
        </p:grpSp>
        <p:sp>
          <p:nvSpPr>
            <p:cNvPr id="73" name="Demi-cadre 72">
              <a:extLst>
                <a:ext uri="{FF2B5EF4-FFF2-40B4-BE49-F238E27FC236}">
                  <a16:creationId xmlns:a16="http://schemas.microsoft.com/office/drawing/2014/main" id="{E4D8852D-6629-B049-8781-D81BCFB15FAF}"/>
                </a:ext>
              </a:extLst>
            </p:cNvPr>
            <p:cNvSpPr/>
            <p:nvPr/>
          </p:nvSpPr>
          <p:spPr>
            <a:xfrm rot="13500000">
              <a:off x="8872302" y="3240604"/>
              <a:ext cx="460917" cy="460917"/>
            </a:xfrm>
            <a:prstGeom prst="half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8" name="TextBox 22">
              <a:extLst>
                <a:ext uri="{FF2B5EF4-FFF2-40B4-BE49-F238E27FC236}">
                  <a16:creationId xmlns:a16="http://schemas.microsoft.com/office/drawing/2014/main" id="{08ADD093-68CE-BC44-8DFF-C849E6473700}"/>
                </a:ext>
              </a:extLst>
            </p:cNvPr>
            <p:cNvSpPr txBox="1"/>
            <p:nvPr/>
          </p:nvSpPr>
          <p:spPr>
            <a:xfrm>
              <a:off x="6095330" y="3276344"/>
              <a:ext cx="6096670" cy="338554"/>
            </a:xfrm>
            <a:prstGeom prst="rect">
              <a:avLst/>
            </a:prstGeom>
            <a:solidFill>
              <a:schemeClr val="bg1"/>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685800"/>
              <a:r>
                <a:rPr lang="en-US" sz="1600" dirty="0">
                  <a:solidFill>
                    <a:schemeClr val="tx1">
                      <a:lumMod val="65000"/>
                      <a:lumOff val="35000"/>
                    </a:schemeClr>
                  </a:solidFill>
                  <a:latin typeface="Helvetica" pitchFamily="2" charset="0"/>
                </a:rPr>
                <a:t>Intégration et mutation</a:t>
              </a:r>
            </a:p>
          </p:txBody>
        </p:sp>
      </p:grpSp>
      <p:grpSp>
        <p:nvGrpSpPr>
          <p:cNvPr id="16" name="Groupe 15">
            <a:extLst>
              <a:ext uri="{FF2B5EF4-FFF2-40B4-BE49-F238E27FC236}">
                <a16:creationId xmlns:a16="http://schemas.microsoft.com/office/drawing/2014/main" id="{6CE481E0-3EEB-4547-ADC7-2C91652F9E52}"/>
              </a:ext>
            </a:extLst>
          </p:cNvPr>
          <p:cNvGrpSpPr/>
          <p:nvPr/>
        </p:nvGrpSpPr>
        <p:grpSpPr>
          <a:xfrm>
            <a:off x="6095330" y="3924216"/>
            <a:ext cx="6096670" cy="1115452"/>
            <a:chOff x="6095330" y="3924216"/>
            <a:chExt cx="6096670" cy="1115452"/>
          </a:xfrm>
        </p:grpSpPr>
        <p:graphicFrame>
          <p:nvGraphicFramePr>
            <p:cNvPr id="43" name="Object 28">
              <a:extLst>
                <a:ext uri="{FF2B5EF4-FFF2-40B4-BE49-F238E27FC236}">
                  <a16:creationId xmlns:a16="http://schemas.microsoft.com/office/drawing/2014/main" id="{782A4F63-4C21-F841-BA77-AD124321B64B}"/>
                </a:ext>
              </a:extLst>
            </p:cNvPr>
            <p:cNvGraphicFramePr>
              <a:graphicFrameLocks noChangeAspect="1"/>
            </p:cNvGraphicFramePr>
            <p:nvPr/>
          </p:nvGraphicFramePr>
          <p:xfrm>
            <a:off x="8503840" y="3924216"/>
            <a:ext cx="1228849" cy="563032"/>
          </p:xfrm>
          <a:graphic>
            <a:graphicData uri="http://schemas.openxmlformats.org/presentationml/2006/ole">
              <mc:AlternateContent xmlns:mc="http://schemas.openxmlformats.org/markup-compatibility/2006">
                <mc:Choice xmlns:v="urn:schemas-microsoft-com:vml" Requires="v">
                  <p:oleObj name="Image" r:id="rId9" imgW="5562600" imgH="2565400" progId="Photoshop.Image.11">
                    <p:embed/>
                  </p:oleObj>
                </mc:Choice>
                <mc:Fallback>
                  <p:oleObj name="Image" r:id="rId9" imgW="5562600" imgH="2565400" progId="Photoshop.Image.11">
                    <p:embed/>
                    <p:pic>
                      <p:nvPicPr>
                        <p:cNvPr id="43" name="Object 28">
                          <a:extLst>
                            <a:ext uri="{FF2B5EF4-FFF2-40B4-BE49-F238E27FC236}">
                              <a16:creationId xmlns:a16="http://schemas.microsoft.com/office/drawing/2014/main" id="{782A4F63-4C21-F841-BA77-AD124321B64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503840" y="3924216"/>
                          <a:ext cx="1228849" cy="563032"/>
                        </a:xfrm>
                        <a:prstGeom prst="rect">
                          <a:avLst/>
                        </a:prstGeom>
                        <a:noFill/>
                        <a:ln>
                          <a:noFill/>
                        </a:ln>
                      </p:spPr>
                    </p:pic>
                  </p:oleObj>
                </mc:Fallback>
              </mc:AlternateContent>
            </a:graphicData>
          </a:graphic>
        </p:graphicFrame>
        <p:sp>
          <p:nvSpPr>
            <p:cNvPr id="74" name="Demi-cadre 73">
              <a:extLst>
                <a:ext uri="{FF2B5EF4-FFF2-40B4-BE49-F238E27FC236}">
                  <a16:creationId xmlns:a16="http://schemas.microsoft.com/office/drawing/2014/main" id="{184FF185-B52F-094C-B553-895354A0AFC7}"/>
                </a:ext>
              </a:extLst>
            </p:cNvPr>
            <p:cNvSpPr/>
            <p:nvPr/>
          </p:nvSpPr>
          <p:spPr>
            <a:xfrm rot="13500000">
              <a:off x="8872303" y="4578751"/>
              <a:ext cx="460917" cy="460917"/>
            </a:xfrm>
            <a:prstGeom prst="halfFram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39" name="TextBox 19">
              <a:extLst>
                <a:ext uri="{FF2B5EF4-FFF2-40B4-BE49-F238E27FC236}">
                  <a16:creationId xmlns:a16="http://schemas.microsoft.com/office/drawing/2014/main" id="{5BA99821-FF64-3841-A6A7-3A89F62C721D}"/>
                </a:ext>
              </a:extLst>
            </p:cNvPr>
            <p:cNvSpPr txBox="1"/>
            <p:nvPr/>
          </p:nvSpPr>
          <p:spPr>
            <a:xfrm>
              <a:off x="6095330" y="4612763"/>
              <a:ext cx="6096670" cy="338554"/>
            </a:xfrm>
            <a:prstGeom prst="rect">
              <a:avLst/>
            </a:prstGeom>
            <a:solidFill>
              <a:schemeClr val="bg1"/>
            </a:solid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algn="ctr" defTabSz="342900"/>
              <a:r>
                <a:rPr lang="en-US" sz="1600" dirty="0">
                  <a:solidFill>
                    <a:schemeClr val="tx1">
                      <a:lumMod val="65000"/>
                      <a:lumOff val="35000"/>
                    </a:schemeClr>
                  </a:solidFill>
                  <a:latin typeface="Helvetica" pitchFamily="2" charset="0"/>
                  <a:ea typeface="MS PGothic" charset="-128"/>
                </a:rPr>
                <a:t>Protéines virales</a:t>
              </a:r>
            </a:p>
          </p:txBody>
        </p:sp>
      </p:grpSp>
      <p:pic>
        <p:nvPicPr>
          <p:cNvPr id="44" name="Picture 18">
            <a:extLst>
              <a:ext uri="{FF2B5EF4-FFF2-40B4-BE49-F238E27FC236}">
                <a16:creationId xmlns:a16="http://schemas.microsoft.com/office/drawing/2014/main" id="{AB592E4B-676A-FC4A-B6DB-95B3820C8947}"/>
              </a:ext>
            </a:extLst>
          </p:cNvPr>
          <p:cNvPicPr>
            <a:picLocks noChangeAspect="1"/>
          </p:cNvPicPr>
          <p:nvPr/>
        </p:nvPicPr>
        <p:blipFill>
          <a:blip r:embed="rId11"/>
          <a:stretch>
            <a:fillRect/>
          </a:stretch>
        </p:blipFill>
        <p:spPr>
          <a:xfrm>
            <a:off x="8103025" y="5301723"/>
            <a:ext cx="2028872" cy="1438290"/>
          </a:xfrm>
          <a:prstGeom prst="rect">
            <a:avLst/>
          </a:prstGeom>
        </p:spPr>
      </p:pic>
    </p:spTree>
    <p:extLst>
      <p:ext uri="{BB962C8B-B14F-4D97-AF65-F5344CB8AC3E}">
        <p14:creationId xmlns:p14="http://schemas.microsoft.com/office/powerpoint/2010/main" val="2052843465"/>
      </p:ext>
    </p:extLst>
  </p:cSld>
  <p:clrMapOvr>
    <a:masterClrMapping/>
  </p:clrMapOvr>
  <mc:AlternateContent xmlns:mc="http://schemas.openxmlformats.org/markup-compatibility/2006" xmlns:p14="http://schemas.microsoft.com/office/powerpoint/2010/main">
    <mc:Choice Requires="p14">
      <p:transition spd="slow" p14:dur="1250" advClick="0" advTm="15000">
        <p14:flythrough dir="out"/>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10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1000" fill="hold"/>
                                        <p:tgtEl>
                                          <p:spTgt spid="6"/>
                                        </p:tgtEl>
                                        <p:attrNameLst>
                                          <p:attrName>ppt_x</p:attrName>
                                        </p:attrNameLst>
                                      </p:cBhvr>
                                      <p:tavLst>
                                        <p:tav tm="0">
                                          <p:val>
                                            <p:strVal val="0-#ppt_w/2"/>
                                          </p:val>
                                        </p:tav>
                                        <p:tav tm="100000">
                                          <p:val>
                                            <p:strVal val="#ppt_x"/>
                                          </p:val>
                                        </p:tav>
                                      </p:tavLst>
                                    </p:anim>
                                    <p:anim calcmode="lin" valueType="num">
                                      <p:cBhvr additive="base">
                                        <p:cTn id="8" dur="1000" fill="hold"/>
                                        <p:tgtEl>
                                          <p:spTgt spid="6"/>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750"/>
                                  </p:stCondLst>
                                  <p:childTnLst>
                                    <p:set>
                                      <p:cBhvr>
                                        <p:cTn id="10" dur="1" fill="hold">
                                          <p:stCondLst>
                                            <p:cond delay="0"/>
                                          </p:stCondLst>
                                        </p:cTn>
                                        <p:tgtEl>
                                          <p:spTgt spid="35"/>
                                        </p:tgtEl>
                                        <p:attrNameLst>
                                          <p:attrName>style.visibility</p:attrName>
                                        </p:attrNameLst>
                                      </p:cBhvr>
                                      <p:to>
                                        <p:strVal val="visible"/>
                                      </p:to>
                                    </p:set>
                                    <p:animEffect transition="in" filter="wipe(left)">
                                      <p:cBhvr>
                                        <p:cTn id="11" dur="750"/>
                                        <p:tgtEl>
                                          <p:spTgt spid="35"/>
                                        </p:tgtEl>
                                      </p:cBhvr>
                                    </p:animEffect>
                                  </p:childTnLst>
                                </p:cTn>
                              </p:par>
                              <p:par>
                                <p:cTn id="12" presetID="2" presetClass="entr" presetSubtype="4" decel="5000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750" fill="hold"/>
                                        <p:tgtEl>
                                          <p:spTgt spid="2"/>
                                        </p:tgtEl>
                                        <p:attrNameLst>
                                          <p:attrName>ppt_x</p:attrName>
                                        </p:attrNameLst>
                                      </p:cBhvr>
                                      <p:tavLst>
                                        <p:tav tm="0">
                                          <p:val>
                                            <p:strVal val="#ppt_x"/>
                                          </p:val>
                                        </p:tav>
                                        <p:tav tm="100000">
                                          <p:val>
                                            <p:strVal val="#ppt_x"/>
                                          </p:val>
                                        </p:tav>
                                      </p:tavLst>
                                    </p:anim>
                                    <p:anim calcmode="lin" valueType="num">
                                      <p:cBhvr additive="base">
                                        <p:cTn id="15" dur="750" fill="hold"/>
                                        <p:tgtEl>
                                          <p:spTgt spid="2"/>
                                        </p:tgtEl>
                                        <p:attrNameLst>
                                          <p:attrName>ppt_y</p:attrName>
                                        </p:attrNameLst>
                                      </p:cBhvr>
                                      <p:tavLst>
                                        <p:tav tm="0">
                                          <p:val>
                                            <p:strVal val="1+#ppt_h/2"/>
                                          </p:val>
                                        </p:tav>
                                        <p:tav tm="100000">
                                          <p:val>
                                            <p:strVal val="#ppt_y"/>
                                          </p:val>
                                        </p:tav>
                                      </p:tavLst>
                                    </p:anim>
                                  </p:childTnLst>
                                </p:cTn>
                              </p:par>
                              <p:par>
                                <p:cTn id="16" presetID="2" presetClass="entr" presetSubtype="4" decel="50000" fill="hold" nodeType="withEffect">
                                  <p:stCondLst>
                                    <p:cond delay="0"/>
                                  </p:stCondLst>
                                  <p:childTnLst>
                                    <p:set>
                                      <p:cBhvr>
                                        <p:cTn id="17" dur="1" fill="hold">
                                          <p:stCondLst>
                                            <p:cond delay="0"/>
                                          </p:stCondLst>
                                        </p:cTn>
                                        <p:tgtEl>
                                          <p:spTgt spid="19"/>
                                        </p:tgtEl>
                                        <p:attrNameLst>
                                          <p:attrName>style.visibility</p:attrName>
                                        </p:attrNameLst>
                                      </p:cBhvr>
                                      <p:to>
                                        <p:strVal val="visible"/>
                                      </p:to>
                                    </p:set>
                                    <p:anim calcmode="lin" valueType="num">
                                      <p:cBhvr additive="base">
                                        <p:cTn id="18" dur="750" fill="hold"/>
                                        <p:tgtEl>
                                          <p:spTgt spid="19"/>
                                        </p:tgtEl>
                                        <p:attrNameLst>
                                          <p:attrName>ppt_x</p:attrName>
                                        </p:attrNameLst>
                                      </p:cBhvr>
                                      <p:tavLst>
                                        <p:tav tm="0">
                                          <p:val>
                                            <p:strVal val="#ppt_x"/>
                                          </p:val>
                                        </p:tav>
                                        <p:tav tm="100000">
                                          <p:val>
                                            <p:strVal val="#ppt_x"/>
                                          </p:val>
                                        </p:tav>
                                      </p:tavLst>
                                    </p:anim>
                                    <p:anim calcmode="lin" valueType="num">
                                      <p:cBhvr additive="base">
                                        <p:cTn id="19" dur="750" fill="hold"/>
                                        <p:tgtEl>
                                          <p:spTgt spid="19"/>
                                        </p:tgtEl>
                                        <p:attrNameLst>
                                          <p:attrName>ppt_y</p:attrName>
                                        </p:attrNameLst>
                                      </p:cBhvr>
                                      <p:tavLst>
                                        <p:tav tm="0">
                                          <p:val>
                                            <p:strVal val="1+#ppt_h/2"/>
                                          </p:val>
                                        </p:tav>
                                        <p:tav tm="100000">
                                          <p:val>
                                            <p:strVal val="#ppt_y"/>
                                          </p:val>
                                        </p:tav>
                                      </p:tavLst>
                                    </p:anim>
                                  </p:childTnLst>
                                </p:cTn>
                              </p:par>
                              <p:par>
                                <p:cTn id="20" presetID="2" presetClass="entr" presetSubtype="4" decel="50000"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750" fill="hold"/>
                                        <p:tgtEl>
                                          <p:spTgt spid="17"/>
                                        </p:tgtEl>
                                        <p:attrNameLst>
                                          <p:attrName>ppt_x</p:attrName>
                                        </p:attrNameLst>
                                      </p:cBhvr>
                                      <p:tavLst>
                                        <p:tav tm="0">
                                          <p:val>
                                            <p:strVal val="#ppt_x"/>
                                          </p:val>
                                        </p:tav>
                                        <p:tav tm="100000">
                                          <p:val>
                                            <p:strVal val="#ppt_x"/>
                                          </p:val>
                                        </p:tav>
                                      </p:tavLst>
                                    </p:anim>
                                    <p:anim calcmode="lin" valueType="num">
                                      <p:cBhvr additive="base">
                                        <p:cTn id="23" dur="750" fill="hold"/>
                                        <p:tgtEl>
                                          <p:spTgt spid="17"/>
                                        </p:tgtEl>
                                        <p:attrNameLst>
                                          <p:attrName>ppt_y</p:attrName>
                                        </p:attrNameLst>
                                      </p:cBhvr>
                                      <p:tavLst>
                                        <p:tav tm="0">
                                          <p:val>
                                            <p:strVal val="1+#ppt_h/2"/>
                                          </p:val>
                                        </p:tav>
                                        <p:tav tm="100000">
                                          <p:val>
                                            <p:strVal val="#ppt_y"/>
                                          </p:val>
                                        </p:tav>
                                      </p:tavLst>
                                    </p:anim>
                                  </p:childTnLst>
                                </p:cTn>
                              </p:par>
                              <p:par>
                                <p:cTn id="24" presetID="2" presetClass="entr" presetSubtype="4" decel="5000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 calcmode="lin" valueType="num">
                                      <p:cBhvr additive="base">
                                        <p:cTn id="26" dur="750" fill="hold"/>
                                        <p:tgtEl>
                                          <p:spTgt spid="16"/>
                                        </p:tgtEl>
                                        <p:attrNameLst>
                                          <p:attrName>ppt_x</p:attrName>
                                        </p:attrNameLst>
                                      </p:cBhvr>
                                      <p:tavLst>
                                        <p:tav tm="0">
                                          <p:val>
                                            <p:strVal val="#ppt_x"/>
                                          </p:val>
                                        </p:tav>
                                        <p:tav tm="100000">
                                          <p:val>
                                            <p:strVal val="#ppt_x"/>
                                          </p:val>
                                        </p:tav>
                                      </p:tavLst>
                                    </p:anim>
                                    <p:anim calcmode="lin" valueType="num">
                                      <p:cBhvr additive="base">
                                        <p:cTn id="27" dur="750" fill="hold"/>
                                        <p:tgtEl>
                                          <p:spTgt spid="16"/>
                                        </p:tgtEl>
                                        <p:attrNameLst>
                                          <p:attrName>ppt_y</p:attrName>
                                        </p:attrNameLst>
                                      </p:cBhvr>
                                      <p:tavLst>
                                        <p:tav tm="0">
                                          <p:val>
                                            <p:strVal val="1+#ppt_h/2"/>
                                          </p:val>
                                        </p:tav>
                                        <p:tav tm="100000">
                                          <p:val>
                                            <p:strVal val="#ppt_y"/>
                                          </p:val>
                                        </p:tav>
                                      </p:tavLst>
                                    </p:anim>
                                  </p:childTnLst>
                                </p:cTn>
                              </p:par>
                              <p:par>
                                <p:cTn id="28" presetID="2" presetClass="entr" presetSubtype="4" decel="50000" fill="hold" nodeType="withEffect">
                                  <p:stCondLst>
                                    <p:cond delay="0"/>
                                  </p:stCondLst>
                                  <p:childTnLst>
                                    <p:set>
                                      <p:cBhvr>
                                        <p:cTn id="29" dur="1" fill="hold">
                                          <p:stCondLst>
                                            <p:cond delay="0"/>
                                          </p:stCondLst>
                                        </p:cTn>
                                        <p:tgtEl>
                                          <p:spTgt spid="44"/>
                                        </p:tgtEl>
                                        <p:attrNameLst>
                                          <p:attrName>style.visibility</p:attrName>
                                        </p:attrNameLst>
                                      </p:cBhvr>
                                      <p:to>
                                        <p:strVal val="visible"/>
                                      </p:to>
                                    </p:set>
                                    <p:anim calcmode="lin" valueType="num">
                                      <p:cBhvr additive="base">
                                        <p:cTn id="30" dur="750" fill="hold"/>
                                        <p:tgtEl>
                                          <p:spTgt spid="44"/>
                                        </p:tgtEl>
                                        <p:attrNameLst>
                                          <p:attrName>ppt_x</p:attrName>
                                        </p:attrNameLst>
                                      </p:cBhvr>
                                      <p:tavLst>
                                        <p:tav tm="0">
                                          <p:val>
                                            <p:strVal val="#ppt_x"/>
                                          </p:val>
                                        </p:tav>
                                        <p:tav tm="100000">
                                          <p:val>
                                            <p:strVal val="#ppt_x"/>
                                          </p:val>
                                        </p:tav>
                                      </p:tavLst>
                                    </p:anim>
                                    <p:anim calcmode="lin" valueType="num">
                                      <p:cBhvr additive="base">
                                        <p:cTn id="31" dur="750" fill="hold"/>
                                        <p:tgtEl>
                                          <p:spTgt spid="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5"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58BA3888-7F25-47A0-9217-97C9D480A8FD}"/>
              </a:ext>
            </a:extLst>
          </p:cNvPr>
          <p:cNvGrpSpPr/>
          <p:nvPr/>
        </p:nvGrpSpPr>
        <p:grpSpPr>
          <a:xfrm>
            <a:off x="923754" y="1565499"/>
            <a:ext cx="9636092" cy="1531120"/>
            <a:chOff x="1514168" y="524409"/>
            <a:chExt cx="9163664" cy="1531120"/>
          </a:xfrm>
        </p:grpSpPr>
        <p:sp>
          <p:nvSpPr>
            <p:cNvPr id="37" name="TextBox 36">
              <a:extLst>
                <a:ext uri="{FF2B5EF4-FFF2-40B4-BE49-F238E27FC236}">
                  <a16:creationId xmlns:a16="http://schemas.microsoft.com/office/drawing/2014/main" id="{C9272BC3-9D69-4754-9B73-C8ECB5EE335D}"/>
                </a:ext>
              </a:extLst>
            </p:cNvPr>
            <p:cNvSpPr txBox="1"/>
            <p:nvPr/>
          </p:nvSpPr>
          <p:spPr>
            <a:xfrm>
              <a:off x="1514168" y="762867"/>
              <a:ext cx="9163664" cy="1292662"/>
            </a:xfrm>
            <a:prstGeom prst="rect">
              <a:avLst/>
            </a:prstGeom>
            <a:noFill/>
          </p:spPr>
          <p:txBody>
            <a:bodyPr wrap="square" rtlCol="0">
              <a:spAutoFit/>
            </a:bodyPr>
            <a:lstStyle/>
            <a:p>
              <a:r>
                <a:rPr lang="en-US" sz="2600" dirty="0">
                  <a:solidFill>
                    <a:schemeClr val="tx1">
                      <a:lumMod val="65000"/>
                      <a:lumOff val="35000"/>
                    </a:schemeClr>
                  </a:solidFill>
                  <a:latin typeface="Trebuchet MS" panose="020B0703020202090204" pitchFamily="34" charset="0"/>
                </a:rPr>
                <a:t>Avancée</a:t>
              </a:r>
            </a:p>
            <a:p>
              <a:r>
                <a:rPr lang="en-US" sz="2600" dirty="0">
                  <a:solidFill>
                    <a:schemeClr val="tx1">
                      <a:lumMod val="65000"/>
                      <a:lumOff val="35000"/>
                    </a:schemeClr>
                  </a:solidFill>
                  <a:latin typeface="Trebuchet MS" panose="020B0703020202090204" pitchFamily="34" charset="0"/>
                </a:rPr>
                <a:t>Thérapeutique</a:t>
              </a:r>
            </a:p>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récente</a:t>
              </a:r>
            </a:p>
          </p:txBody>
        </p:sp>
        <p:sp>
          <p:nvSpPr>
            <p:cNvPr id="38" name="TextBox 37">
              <a:extLst>
                <a:ext uri="{FF2B5EF4-FFF2-40B4-BE49-F238E27FC236}">
                  <a16:creationId xmlns:a16="http://schemas.microsoft.com/office/drawing/2014/main" id="{4E3C220C-7782-416C-BA55-E20CD8FB035D}"/>
                </a:ext>
              </a:extLst>
            </p:cNvPr>
            <p:cNvSpPr txBox="1"/>
            <p:nvPr/>
          </p:nvSpPr>
          <p:spPr>
            <a:xfrm>
              <a:off x="1514168" y="524409"/>
              <a:ext cx="9163664" cy="261610"/>
            </a:xfrm>
            <a:prstGeom prst="rect">
              <a:avLst/>
            </a:prstGeom>
            <a:noFill/>
          </p:spPr>
          <p:txBody>
            <a:bodyPr wrap="square" rtlCol="0">
              <a:spAutoFit/>
            </a:bodyPr>
            <a:lstStyle/>
            <a:p>
              <a:pPr algn="ctr"/>
              <a:endParaRPr lang="en-US" sz="1050" spc="300" dirty="0">
                <a:solidFill>
                  <a:schemeClr val="bg1">
                    <a:lumMod val="65000"/>
                  </a:schemeClr>
                </a:solidFill>
                <a:latin typeface="+mj-lt"/>
              </a:endParaRPr>
            </a:p>
          </p:txBody>
        </p:sp>
      </p:grpSp>
      <p:sp>
        <p:nvSpPr>
          <p:cNvPr id="36" name="TextBox 6">
            <a:extLst>
              <a:ext uri="{FF2B5EF4-FFF2-40B4-BE49-F238E27FC236}">
                <a16:creationId xmlns:a16="http://schemas.microsoft.com/office/drawing/2014/main" id="{37AC5955-6FA2-1742-9546-CE99C56CC332}"/>
              </a:ext>
            </a:extLst>
          </p:cNvPr>
          <p:cNvSpPr txBox="1"/>
          <p:nvPr/>
        </p:nvSpPr>
        <p:spPr>
          <a:xfrm>
            <a:off x="923753" y="3096619"/>
            <a:ext cx="2528266" cy="2629631"/>
          </a:xfrm>
          <a:prstGeom prst="rect">
            <a:avLst/>
          </a:prstGeom>
          <a:noFill/>
        </p:spPr>
        <p:txBody>
          <a:bodyPr wrap="square" rtlCol="0">
            <a:spAutoFit/>
          </a:bodyPr>
          <a:lstStyle/>
          <a:p>
            <a:pPr>
              <a:lnSpc>
                <a:spcPct val="130000"/>
              </a:lnSpc>
            </a:pPr>
            <a:r>
              <a:rPr lang="en-US" sz="1600" dirty="0">
                <a:solidFill>
                  <a:schemeClr val="tx1">
                    <a:lumMod val="65000"/>
                    <a:lumOff val="35000"/>
                  </a:schemeClr>
                </a:solidFill>
                <a:latin typeface="Helvetica" pitchFamily="2" charset="0"/>
              </a:rPr>
              <a:t>Dans le carcinome à cellules de Merkel métastatique inopérable</a:t>
            </a:r>
          </a:p>
          <a:p>
            <a:pPr>
              <a:lnSpc>
                <a:spcPct val="130000"/>
              </a:lnSpc>
            </a:pPr>
            <a:endParaRPr lang="en-US" sz="1600" dirty="0">
              <a:solidFill>
                <a:schemeClr val="tx1">
                  <a:lumMod val="65000"/>
                  <a:lumOff val="35000"/>
                </a:schemeClr>
              </a:solidFill>
              <a:latin typeface="Helvetica" pitchFamily="2" charset="0"/>
            </a:endParaRPr>
          </a:p>
          <a:p>
            <a:pPr>
              <a:lnSpc>
                <a:spcPct val="130000"/>
              </a:lnSpc>
            </a:pPr>
            <a:r>
              <a:rPr lang="en-US" sz="1600" dirty="0">
                <a:solidFill>
                  <a:schemeClr val="tx1">
                    <a:lumMod val="65000"/>
                    <a:lumOff val="35000"/>
                  </a:schemeClr>
                </a:solidFill>
                <a:latin typeface="Helvetica" pitchFamily="2" charset="0"/>
              </a:rPr>
              <a:t>2 essais thérapeutiques montrent une </a:t>
            </a:r>
            <a:r>
              <a:rPr lang="en-US" sz="1600" u="sng" dirty="0">
                <a:solidFill>
                  <a:schemeClr val="tx1">
                    <a:lumMod val="65000"/>
                    <a:lumOff val="35000"/>
                  </a:schemeClr>
                </a:solidFill>
                <a:latin typeface="Helvetica" pitchFamily="2" charset="0"/>
              </a:rPr>
              <a:t>efficacité spectaculaire de l’immunothérapie</a:t>
            </a:r>
          </a:p>
        </p:txBody>
      </p:sp>
      <p:pic>
        <p:nvPicPr>
          <p:cNvPr id="41" name="Picture 7">
            <a:extLst>
              <a:ext uri="{FF2B5EF4-FFF2-40B4-BE49-F238E27FC236}">
                <a16:creationId xmlns:a16="http://schemas.microsoft.com/office/drawing/2014/main" id="{EF3A7017-E124-F843-BD87-42988C509192}"/>
              </a:ext>
              <a:ext uri="{C183D7F6-B498-43B3-948B-1728B52AA6E4}">
                <adec:decorative xmlns:adec="http://schemas.microsoft.com/office/drawing/2017/decorative" val="1"/>
              </a:ext>
            </a:extLst>
          </p:cNvPr>
          <p:cNvPicPr>
            <a:picLocks noChangeAspect="1"/>
          </p:cNvPicPr>
          <p:nvPr/>
        </p:nvPicPr>
        <p:blipFill>
          <a:blip r:embed="rId2"/>
          <a:stretch>
            <a:fillRect/>
          </a:stretch>
        </p:blipFill>
        <p:spPr>
          <a:xfrm>
            <a:off x="3452019" y="1885705"/>
            <a:ext cx="8739981" cy="3406796"/>
          </a:xfrm>
          <a:prstGeom prst="rect">
            <a:avLst/>
          </a:prstGeom>
        </p:spPr>
      </p:pic>
    </p:spTree>
    <p:extLst>
      <p:ext uri="{BB962C8B-B14F-4D97-AF65-F5344CB8AC3E}">
        <p14:creationId xmlns:p14="http://schemas.microsoft.com/office/powerpoint/2010/main" val="3242377711"/>
      </p:ext>
    </p:extLst>
  </p:cSld>
  <p:clrMapOvr>
    <a:masterClrMapping/>
  </p:clrMapOvr>
  <mc:AlternateContent xmlns:mc="http://schemas.openxmlformats.org/markup-compatibility/2006" xmlns:p14="http://schemas.microsoft.com/office/powerpoint/2010/main">
    <mc:Choice Requires="p14">
      <p:transition spd="slow" p14:dur="1250" advClick="0" advTm="10000">
        <p14:flythrough dir="ou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750" fill="hold"/>
                                        <p:tgtEl>
                                          <p:spTgt spid="3"/>
                                        </p:tgtEl>
                                        <p:attrNameLst>
                                          <p:attrName>ppt_x</p:attrName>
                                        </p:attrNameLst>
                                      </p:cBhvr>
                                      <p:tavLst>
                                        <p:tav tm="0">
                                          <p:val>
                                            <p:strVal val="#ppt_x"/>
                                          </p:val>
                                        </p:tav>
                                        <p:tav tm="100000">
                                          <p:val>
                                            <p:strVal val="#ppt_x"/>
                                          </p:val>
                                        </p:tav>
                                      </p:tavLst>
                                    </p:anim>
                                    <p:anim calcmode="lin" valueType="num">
                                      <p:cBhvr additive="base">
                                        <p:cTn id="8" dur="750" fill="hold"/>
                                        <p:tgtEl>
                                          <p:spTgt spid="3"/>
                                        </p:tgtEl>
                                        <p:attrNameLst>
                                          <p:attrName>ppt_y</p:attrName>
                                        </p:attrNameLst>
                                      </p:cBhvr>
                                      <p:tavLst>
                                        <p:tav tm="0">
                                          <p:val>
                                            <p:strVal val="0-#ppt_h/2"/>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36"/>
                                        </p:tgtEl>
                                        <p:attrNameLst>
                                          <p:attrName>style.visibility</p:attrName>
                                        </p:attrNameLst>
                                      </p:cBhvr>
                                      <p:to>
                                        <p:strVal val="visible"/>
                                      </p:to>
                                    </p:set>
                                    <p:animEffect transition="in" filter="wipe(left)">
                                      <p:cBhvr>
                                        <p:cTn id="11" dur="750"/>
                                        <p:tgtEl>
                                          <p:spTgt spid="36"/>
                                        </p:tgtEl>
                                      </p:cBhvr>
                                    </p:animEffect>
                                  </p:childTnLst>
                                </p:cTn>
                              </p:par>
                              <p:par>
                                <p:cTn id="12" presetID="2" presetClass="entr" presetSubtype="4" decel="50000" fill="hold" nodeType="withEffect">
                                  <p:stCondLst>
                                    <p:cond delay="0"/>
                                  </p:stCondLst>
                                  <p:childTnLst>
                                    <p:set>
                                      <p:cBhvr>
                                        <p:cTn id="13" dur="1" fill="hold">
                                          <p:stCondLst>
                                            <p:cond delay="0"/>
                                          </p:stCondLst>
                                        </p:cTn>
                                        <p:tgtEl>
                                          <p:spTgt spid="41"/>
                                        </p:tgtEl>
                                        <p:attrNameLst>
                                          <p:attrName>style.visibility</p:attrName>
                                        </p:attrNameLst>
                                      </p:cBhvr>
                                      <p:to>
                                        <p:strVal val="visible"/>
                                      </p:to>
                                    </p:set>
                                    <p:anim calcmode="lin" valueType="num">
                                      <p:cBhvr additive="base">
                                        <p:cTn id="14" dur="750" fill="hold"/>
                                        <p:tgtEl>
                                          <p:spTgt spid="41"/>
                                        </p:tgtEl>
                                        <p:attrNameLst>
                                          <p:attrName>ppt_x</p:attrName>
                                        </p:attrNameLst>
                                      </p:cBhvr>
                                      <p:tavLst>
                                        <p:tav tm="0">
                                          <p:val>
                                            <p:strVal val="#ppt_x"/>
                                          </p:val>
                                        </p:tav>
                                        <p:tav tm="100000">
                                          <p:val>
                                            <p:strVal val="#ppt_x"/>
                                          </p:val>
                                        </p:tav>
                                      </p:tavLst>
                                    </p:anim>
                                    <p:anim calcmode="lin" valueType="num">
                                      <p:cBhvr additive="base">
                                        <p:cTn id="15" dur="75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62B4164-0F7D-4F38-9063-1D4BBC4B961A}"/>
              </a:ext>
            </a:extLst>
          </p:cNvPr>
          <p:cNvGrpSpPr/>
          <p:nvPr/>
        </p:nvGrpSpPr>
        <p:grpSpPr>
          <a:xfrm>
            <a:off x="894997" y="979052"/>
            <a:ext cx="4060723" cy="884789"/>
            <a:chOff x="1101471" y="1177314"/>
            <a:chExt cx="4060723" cy="884789"/>
          </a:xfrm>
        </p:grpSpPr>
        <p:sp>
          <p:nvSpPr>
            <p:cNvPr id="5" name="TextBox 4">
              <a:extLst>
                <a:ext uri="{FF2B5EF4-FFF2-40B4-BE49-F238E27FC236}">
                  <a16:creationId xmlns:a16="http://schemas.microsoft.com/office/drawing/2014/main" id="{A413CD75-60B2-405B-8C55-215AD3F3D64B}"/>
                </a:ext>
              </a:extLst>
            </p:cNvPr>
            <p:cNvSpPr txBox="1"/>
            <p:nvPr/>
          </p:nvSpPr>
          <p:spPr>
            <a:xfrm>
              <a:off x="1101472" y="1415772"/>
              <a:ext cx="4060722" cy="646331"/>
            </a:xfrm>
            <a:prstGeom prst="rect">
              <a:avLst/>
            </a:prstGeom>
            <a:noFill/>
          </p:spPr>
          <p:txBody>
            <a:bodyPr wrap="square" rtlCol="0">
              <a:spAutoFit/>
            </a:bodyPr>
            <a:lstStyle/>
            <a:p>
              <a:r>
                <a:rPr lang="en-US" sz="3600" b="1" dirty="0">
                  <a:solidFill>
                    <a:schemeClr val="bg1"/>
                  </a:solidFill>
                  <a:latin typeface="Trebuchet MS" panose="020B0703020202090204" pitchFamily="34" charset="0"/>
                </a:rPr>
                <a:t>CARADERM</a:t>
              </a:r>
            </a:p>
          </p:txBody>
        </p:sp>
        <p:sp>
          <p:nvSpPr>
            <p:cNvPr id="6" name="TextBox 5">
              <a:extLst>
                <a:ext uri="{FF2B5EF4-FFF2-40B4-BE49-F238E27FC236}">
                  <a16:creationId xmlns:a16="http://schemas.microsoft.com/office/drawing/2014/main" id="{06BB39B2-AD87-4ADE-85EF-7B23F1290B1B}"/>
                </a:ext>
              </a:extLst>
            </p:cNvPr>
            <p:cNvSpPr txBox="1"/>
            <p:nvPr/>
          </p:nvSpPr>
          <p:spPr>
            <a:xfrm>
              <a:off x="1101471" y="1177314"/>
              <a:ext cx="4060723" cy="261610"/>
            </a:xfrm>
            <a:prstGeom prst="rect">
              <a:avLst/>
            </a:prstGeom>
            <a:noFill/>
          </p:spPr>
          <p:txBody>
            <a:bodyPr wrap="square" rtlCol="0">
              <a:spAutoFit/>
            </a:bodyPr>
            <a:lstStyle/>
            <a:p>
              <a:endParaRPr lang="en-US" sz="1050" spc="300" dirty="0">
                <a:solidFill>
                  <a:schemeClr val="bg1"/>
                </a:solidFill>
                <a:latin typeface="+mj-lt"/>
              </a:endParaRPr>
            </a:p>
          </p:txBody>
        </p:sp>
      </p:grpSp>
      <p:sp>
        <p:nvSpPr>
          <p:cNvPr id="7" name="TextBox 6">
            <a:extLst>
              <a:ext uri="{FF2B5EF4-FFF2-40B4-BE49-F238E27FC236}">
                <a16:creationId xmlns:a16="http://schemas.microsoft.com/office/drawing/2014/main" id="{FB97FA96-048E-4597-BC78-E99ACE434F43}"/>
              </a:ext>
            </a:extLst>
          </p:cNvPr>
          <p:cNvSpPr txBox="1"/>
          <p:nvPr/>
        </p:nvSpPr>
        <p:spPr>
          <a:xfrm>
            <a:off x="894996" y="2043868"/>
            <a:ext cx="5387820" cy="1669368"/>
          </a:xfrm>
          <a:prstGeom prst="rect">
            <a:avLst/>
          </a:prstGeom>
          <a:noFill/>
        </p:spPr>
        <p:txBody>
          <a:bodyPr wrap="square" rtlCol="0">
            <a:spAutoFit/>
          </a:bodyPr>
          <a:lstStyle/>
          <a:p>
            <a:pPr>
              <a:lnSpc>
                <a:spcPct val="130000"/>
              </a:lnSpc>
            </a:pPr>
            <a:r>
              <a:rPr lang="en-US" sz="1600" b="1" dirty="0">
                <a:solidFill>
                  <a:schemeClr val="bg1"/>
                </a:solidFill>
                <a:latin typeface="Helvetica" pitchFamily="2" charset="0"/>
                <a:ea typeface="Open Sans" panose="020B0606030504020204" pitchFamily="34" charset="0"/>
                <a:cs typeface="Open Sans" panose="020B0606030504020204" pitchFamily="34" charset="0"/>
              </a:rPr>
              <a:t>Réseau national “Cancers Rares” labellisé par l’INCA</a:t>
            </a:r>
          </a:p>
          <a:p>
            <a:pPr>
              <a:lnSpc>
                <a:spcPct val="130000"/>
              </a:lnSpc>
            </a:pPr>
            <a:endParaRPr lang="en-US" sz="1600" dirty="0">
              <a:solidFill>
                <a:schemeClr val="bg1"/>
              </a:solidFill>
              <a:latin typeface="Helvetica" pitchFamily="2" charset="0"/>
              <a:ea typeface="Open Sans" panose="020B0606030504020204" pitchFamily="34" charset="0"/>
              <a:cs typeface="Open Sans" panose="020B0606030504020204" pitchFamily="34" charset="0"/>
            </a:endParaRPr>
          </a:p>
          <a:p>
            <a:pPr>
              <a:lnSpc>
                <a:spcPct val="130000"/>
              </a:lnSpc>
            </a:pPr>
            <a:r>
              <a:rPr lang="en-US" sz="1600" b="1" dirty="0">
                <a:solidFill>
                  <a:schemeClr val="bg1"/>
                </a:solidFill>
                <a:latin typeface="Helvetica" pitchFamily="2" charset="0"/>
                <a:ea typeface="Open Sans" panose="020B0606030504020204" pitchFamily="34" charset="0"/>
                <a:cs typeface="Open Sans" panose="020B0606030504020204" pitchFamily="34" charset="0"/>
              </a:rPr>
              <a:t>Objectif : </a:t>
            </a:r>
            <a:r>
              <a:rPr lang="en-US" sz="1600" dirty="0">
                <a:solidFill>
                  <a:schemeClr val="bg1"/>
                </a:solidFill>
                <a:latin typeface="Helvetica" pitchFamily="2" charset="0"/>
                <a:ea typeface="Open Sans" panose="020B0606030504020204" pitchFamily="34" charset="0"/>
                <a:cs typeface="Open Sans" panose="020B0606030504020204" pitchFamily="34" charset="0"/>
              </a:rPr>
              <a:t>permettre à tout patient français porteur d’un </a:t>
            </a:r>
            <a:r>
              <a:rPr lang="en-US" sz="1600" b="1" dirty="0">
                <a:solidFill>
                  <a:schemeClr val="bg1"/>
                </a:solidFill>
                <a:latin typeface="Helvetica" pitchFamily="2" charset="0"/>
                <a:ea typeface="Open Sans" panose="020B0606030504020204" pitchFamily="34" charset="0"/>
                <a:cs typeface="Open Sans" panose="020B0606030504020204" pitchFamily="34" charset="0"/>
              </a:rPr>
              <a:t>cancer cutané rare</a:t>
            </a:r>
            <a:r>
              <a:rPr lang="en-US" sz="1600" dirty="0">
                <a:solidFill>
                  <a:schemeClr val="bg1"/>
                </a:solidFill>
                <a:latin typeface="Helvetica" pitchFamily="2" charset="0"/>
                <a:ea typeface="Open Sans" panose="020B0606030504020204" pitchFamily="34" charset="0"/>
                <a:cs typeface="Open Sans" panose="020B0606030504020204" pitchFamily="34" charset="0"/>
              </a:rPr>
              <a:t> de bénéficier d’un traitement optimal</a:t>
            </a:r>
          </a:p>
          <a:p>
            <a:pPr>
              <a:lnSpc>
                <a:spcPct val="130000"/>
              </a:lnSpc>
            </a:pPr>
            <a:endParaRPr lang="en-US" sz="1600" dirty="0">
              <a:solidFill>
                <a:schemeClr val="bg1"/>
              </a:solidFill>
              <a:latin typeface="Helvetica" pitchFamily="2" charset="0"/>
              <a:ea typeface="Open Sans" panose="020B0606030504020204" pitchFamily="34" charset="0"/>
              <a:cs typeface="Open Sans" panose="020B0606030504020204" pitchFamily="34" charset="0"/>
            </a:endParaRPr>
          </a:p>
        </p:txBody>
      </p:sp>
      <p:grpSp>
        <p:nvGrpSpPr>
          <p:cNvPr id="3" name="Group 2">
            <a:extLst>
              <a:ext uri="{FF2B5EF4-FFF2-40B4-BE49-F238E27FC236}">
                <a16:creationId xmlns:a16="http://schemas.microsoft.com/office/drawing/2014/main" id="{9229494C-1861-46B3-A2F9-7700204462C0}"/>
              </a:ext>
            </a:extLst>
          </p:cNvPr>
          <p:cNvGrpSpPr/>
          <p:nvPr/>
        </p:nvGrpSpPr>
        <p:grpSpPr>
          <a:xfrm>
            <a:off x="366120" y="2066464"/>
            <a:ext cx="5195251" cy="2290046"/>
            <a:chOff x="3211428" y="3469252"/>
            <a:chExt cx="2315454" cy="2290046"/>
          </a:xfrm>
        </p:grpSpPr>
        <p:sp>
          <p:nvSpPr>
            <p:cNvPr id="16" name="Rectangle: Rounded Corners 15">
              <a:extLst>
                <a:ext uri="{FF2B5EF4-FFF2-40B4-BE49-F238E27FC236}">
                  <a16:creationId xmlns:a16="http://schemas.microsoft.com/office/drawing/2014/main" id="{39CD6CD6-7444-4EFF-A70B-850D340E932D}"/>
                </a:ext>
              </a:extLst>
            </p:cNvPr>
            <p:cNvSpPr/>
            <p:nvPr/>
          </p:nvSpPr>
          <p:spPr>
            <a:xfrm>
              <a:off x="3211428" y="3469252"/>
              <a:ext cx="2315454" cy="2098664"/>
            </a:xfrm>
            <a:prstGeom prst="roundRect">
              <a:avLst>
                <a:gd name="adj" fmla="val 3174"/>
              </a:avLst>
            </a:prstGeom>
            <a:solidFill>
              <a:schemeClr val="bg1"/>
            </a:solidFill>
            <a:ln w="12700">
              <a:noFill/>
            </a:ln>
            <a:effectLst>
              <a:outerShdw blurRad="723900" dist="241300" dir="4200000" sx="95000" sy="95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2" name="TextBox 11">
              <a:extLst>
                <a:ext uri="{FF2B5EF4-FFF2-40B4-BE49-F238E27FC236}">
                  <a16:creationId xmlns:a16="http://schemas.microsoft.com/office/drawing/2014/main" id="{66E0BFE4-0BEB-4006-A30F-2354F454B84D}"/>
                </a:ext>
              </a:extLst>
            </p:cNvPr>
            <p:cNvSpPr txBox="1"/>
            <p:nvPr/>
          </p:nvSpPr>
          <p:spPr>
            <a:xfrm>
              <a:off x="3412234" y="4092431"/>
              <a:ext cx="1959633" cy="1666867"/>
            </a:xfrm>
            <a:prstGeom prst="rect">
              <a:avLst/>
            </a:prstGeom>
            <a:noFill/>
          </p:spPr>
          <p:txBody>
            <a:bodyPr wrap="square" rtlCol="0">
              <a:spAutoFit/>
            </a:bodyPr>
            <a:lstStyle/>
            <a:p>
              <a:pPr marL="171450" indent="-1714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Le carcinome à cellules de Merkel</a:t>
              </a:r>
            </a:p>
            <a:p>
              <a:pPr marL="171450" indent="-1714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Le carcinome basocellulaire avancé inopérable ou métastatique</a:t>
              </a:r>
            </a:p>
            <a:p>
              <a:pPr marL="171450" indent="-1714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Les carcinomes annexiels cutanés</a:t>
              </a:r>
            </a:p>
            <a:p>
              <a:pPr marL="171450" indent="-171450">
                <a:lnSpc>
                  <a:spcPct val="130000"/>
                </a:lnSpc>
                <a:buClr>
                  <a:srgbClr val="FFCE06"/>
                </a:buClr>
                <a:buFont typeface="Arial" panose="020B0604020202020204" pitchFamily="34" charset="0"/>
                <a:buChar char="•"/>
              </a:pPr>
              <a:endParaRPr lang="en-US" sz="1600" dirty="0">
                <a:solidFill>
                  <a:schemeClr val="bg1">
                    <a:lumMod val="65000"/>
                  </a:schemeClr>
                </a:solidFill>
              </a:endParaRPr>
            </a:p>
          </p:txBody>
        </p:sp>
        <p:sp>
          <p:nvSpPr>
            <p:cNvPr id="13" name="TextBox 12">
              <a:extLst>
                <a:ext uri="{FF2B5EF4-FFF2-40B4-BE49-F238E27FC236}">
                  <a16:creationId xmlns:a16="http://schemas.microsoft.com/office/drawing/2014/main" id="{5EA668E1-E834-4952-AC2F-2006DD3C2A42}"/>
                </a:ext>
              </a:extLst>
            </p:cNvPr>
            <p:cNvSpPr txBox="1"/>
            <p:nvPr/>
          </p:nvSpPr>
          <p:spPr>
            <a:xfrm>
              <a:off x="3463671" y="3746183"/>
              <a:ext cx="1959633" cy="338554"/>
            </a:xfrm>
            <a:prstGeom prst="rect">
              <a:avLst/>
            </a:prstGeom>
            <a:noFill/>
          </p:spPr>
          <p:txBody>
            <a:bodyPr wrap="square" rtlCol="0">
              <a:spAutoFit/>
            </a:bodyPr>
            <a:lstStyle/>
            <a:p>
              <a:r>
                <a:rPr lang="en-US" sz="1600" b="1" dirty="0">
                  <a:solidFill>
                    <a:schemeClr val="tx1">
                      <a:lumMod val="65000"/>
                      <a:lumOff val="35000"/>
                    </a:schemeClr>
                  </a:solidFill>
                  <a:latin typeface="Helvetica" pitchFamily="2" charset="0"/>
                </a:rPr>
                <a:t>3 cancers concernés :</a:t>
              </a:r>
            </a:p>
          </p:txBody>
        </p:sp>
      </p:grpSp>
      <p:pic>
        <p:nvPicPr>
          <p:cNvPr id="20" name="Espace réservé pour une image  19" descr="Une image contenant capture d’écran, homme&#10;&#10;Description générée automatiquement">
            <a:extLst>
              <a:ext uri="{FF2B5EF4-FFF2-40B4-BE49-F238E27FC236}">
                <a16:creationId xmlns:a16="http://schemas.microsoft.com/office/drawing/2014/main" id="{12A98BD2-359C-9C4F-A8FB-7AB94C22836F}"/>
              </a:ext>
            </a:extLst>
          </p:cNvPr>
          <p:cNvPicPr>
            <a:picLocks noGrp="1" noChangeAspect="1"/>
          </p:cNvPicPr>
          <p:nvPr>
            <p:ph type="pic" sz="quarter" idx="4294967295"/>
          </p:nvPr>
        </p:nvPicPr>
        <p:blipFill>
          <a:blip r:embed="rId2" cstate="print">
            <a:extLst>
              <a:ext uri="{28A0092B-C50C-407E-A947-70E740481C1C}">
                <a14:useLocalDpi xmlns:a14="http://schemas.microsoft.com/office/drawing/2010/main" val="0"/>
              </a:ext>
            </a:extLst>
          </a:blip>
          <a:srcRect t="981" b="981"/>
          <a:stretch>
            <a:fillRect/>
          </a:stretch>
        </p:blipFill>
        <p:spPr>
          <a:xfrm>
            <a:off x="5909184" y="1617185"/>
            <a:ext cx="5802360" cy="3623629"/>
          </a:xfrm>
          <a:prstGeom prst="rect">
            <a:avLst/>
          </a:prstGeom>
        </p:spPr>
      </p:pic>
      <p:sp>
        <p:nvSpPr>
          <p:cNvPr id="4" name="ZoneTexte 3">
            <a:extLst>
              <a:ext uri="{FF2B5EF4-FFF2-40B4-BE49-F238E27FC236}">
                <a16:creationId xmlns:a16="http://schemas.microsoft.com/office/drawing/2014/main" id="{C2A35FF4-0532-4EE1-839C-0E136820A702}"/>
              </a:ext>
            </a:extLst>
          </p:cNvPr>
          <p:cNvSpPr txBox="1"/>
          <p:nvPr/>
        </p:nvSpPr>
        <p:spPr>
          <a:xfrm>
            <a:off x="2139518" y="514905"/>
            <a:ext cx="7847861" cy="646331"/>
          </a:xfrm>
          <a:prstGeom prst="rect">
            <a:avLst/>
          </a:prstGeom>
          <a:noFill/>
        </p:spPr>
        <p:txBody>
          <a:bodyPr wrap="square" rtlCol="0">
            <a:spAutoFit/>
          </a:bodyPr>
          <a:lstStyle/>
          <a:p>
            <a:r>
              <a:rPr lang="fr-FR" dirty="0"/>
              <a:t>Le RESEAU CARADERM</a:t>
            </a:r>
          </a:p>
          <a:p>
            <a:r>
              <a:rPr lang="fr-FR" dirty="0"/>
              <a:t>Prise en charge des Cancers Rares </a:t>
            </a:r>
          </a:p>
        </p:txBody>
      </p:sp>
    </p:spTree>
    <p:extLst>
      <p:ext uri="{BB962C8B-B14F-4D97-AF65-F5344CB8AC3E}">
        <p14:creationId xmlns:p14="http://schemas.microsoft.com/office/powerpoint/2010/main" val="3198404226"/>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0-#ppt_w/2"/>
                                          </p:val>
                                        </p:tav>
                                        <p:tav tm="100000">
                                          <p:val>
                                            <p:strVal val="#ppt_x"/>
                                          </p:val>
                                        </p:tav>
                                      </p:tavLst>
                                    </p:anim>
                                    <p:anim calcmode="lin" valueType="num">
                                      <p:cBhvr additive="base">
                                        <p:cTn id="8" dur="1000" fill="hold"/>
                                        <p:tgtEl>
                                          <p:spTgt spid="2"/>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par>
                                <p:cTn id="12" presetID="2" presetClass="entr" presetSubtype="4" decel="100000" fill="hold" nodeType="withEffect">
                                  <p:stCondLst>
                                    <p:cond delay="150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ppt_x"/>
                                          </p:val>
                                        </p:tav>
                                        <p:tav tm="100000">
                                          <p:val>
                                            <p:strVal val="#ppt_x"/>
                                          </p:val>
                                        </p:tav>
                                      </p:tavLst>
                                    </p:anim>
                                    <p:anim calcmode="lin" valueType="num">
                                      <p:cBhvr additive="base">
                                        <p:cTn id="15" dur="1000" fill="hold"/>
                                        <p:tgtEl>
                                          <p:spTgt spid="3"/>
                                        </p:tgtEl>
                                        <p:attrNameLst>
                                          <p:attrName>ppt_y</p:attrName>
                                        </p:attrNameLst>
                                      </p:cBhvr>
                                      <p:tavLst>
                                        <p:tav tm="0">
                                          <p:val>
                                            <p:strVal val="1+#ppt_h/2"/>
                                          </p:val>
                                        </p:tav>
                                        <p:tav tm="100000">
                                          <p:val>
                                            <p:strVal val="#ppt_y"/>
                                          </p:val>
                                        </p:tav>
                                      </p:tavLst>
                                    </p:anim>
                                  </p:childTnLst>
                                </p:cTn>
                              </p:par>
                            </p:childTnLst>
                          </p:cTn>
                        </p:par>
                        <p:par>
                          <p:cTn id="16" fill="hold">
                            <p:stCondLst>
                              <p:cond delay="2500"/>
                            </p:stCondLst>
                            <p:childTnLst>
                              <p:par>
                                <p:cTn id="17" presetID="2" presetClass="entr" presetSubtype="2"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750" fill="hold"/>
                                        <p:tgtEl>
                                          <p:spTgt spid="20"/>
                                        </p:tgtEl>
                                        <p:attrNameLst>
                                          <p:attrName>ppt_x</p:attrName>
                                        </p:attrNameLst>
                                      </p:cBhvr>
                                      <p:tavLst>
                                        <p:tav tm="0">
                                          <p:val>
                                            <p:strVal val="1+#ppt_w/2"/>
                                          </p:val>
                                        </p:tav>
                                        <p:tav tm="100000">
                                          <p:val>
                                            <p:strVal val="#ppt_x"/>
                                          </p:val>
                                        </p:tav>
                                      </p:tavLst>
                                    </p:anim>
                                    <p:anim calcmode="lin" valueType="num">
                                      <p:cBhvr additive="base">
                                        <p:cTn id="20" dur="75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e 1">
            <a:extLst>
              <a:ext uri="{FF2B5EF4-FFF2-40B4-BE49-F238E27FC236}">
                <a16:creationId xmlns:a16="http://schemas.microsoft.com/office/drawing/2014/main" id="{6C5D5B04-64DF-244B-8D82-4800247DFBB6}"/>
              </a:ext>
            </a:extLst>
          </p:cNvPr>
          <p:cNvGrpSpPr/>
          <p:nvPr/>
        </p:nvGrpSpPr>
        <p:grpSpPr>
          <a:xfrm>
            <a:off x="7020232" y="0"/>
            <a:ext cx="3628103" cy="6858000"/>
            <a:chOff x="7020232" y="0"/>
            <a:chExt cx="3628103" cy="6858000"/>
          </a:xfrm>
        </p:grpSpPr>
        <p:sp>
          <p:nvSpPr>
            <p:cNvPr id="4" name="Rectangle 3">
              <a:extLst>
                <a:ext uri="{FF2B5EF4-FFF2-40B4-BE49-F238E27FC236}">
                  <a16:creationId xmlns:a16="http://schemas.microsoft.com/office/drawing/2014/main" id="{8CFEAB62-D2A1-41E5-A696-648E21154523}"/>
                </a:ext>
              </a:extLst>
            </p:cNvPr>
            <p:cNvSpPr/>
            <p:nvPr/>
          </p:nvSpPr>
          <p:spPr>
            <a:xfrm>
              <a:off x="7020232" y="0"/>
              <a:ext cx="3628103" cy="6858000"/>
            </a:xfrm>
            <a:prstGeom prst="rect">
              <a:avLst/>
            </a:prstGeom>
            <a:gradFill flip="none" rotWithShape="1">
              <a:gsLst>
                <a:gs pos="0">
                  <a:schemeClr val="accent1"/>
                </a:gs>
                <a:gs pos="90000">
                  <a:schemeClr val="accent2"/>
                </a:gs>
              </a:gsLst>
              <a:path path="circle">
                <a:fillToRect r="100000" b="100000"/>
              </a:path>
              <a:tileRect l="-100000" t="-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4" name="TextBox 4">
              <a:extLst>
                <a:ext uri="{FF2B5EF4-FFF2-40B4-BE49-F238E27FC236}">
                  <a16:creationId xmlns:a16="http://schemas.microsoft.com/office/drawing/2014/main" id="{187FA4FF-7CF8-6B4D-8BC7-023C61A481F3}"/>
                </a:ext>
              </a:extLst>
            </p:cNvPr>
            <p:cNvSpPr txBox="1"/>
            <p:nvPr/>
          </p:nvSpPr>
          <p:spPr>
            <a:xfrm>
              <a:off x="7020232" y="5838864"/>
              <a:ext cx="3628103" cy="461665"/>
            </a:xfrm>
            <a:prstGeom prst="rect">
              <a:avLst/>
            </a:prstGeom>
            <a:noFill/>
          </p:spPr>
          <p:txBody>
            <a:bodyPr wrap="square" rtlCol="0">
              <a:spAutoFit/>
            </a:bodyPr>
            <a:lstStyle/>
            <a:p>
              <a:pPr algn="ctr"/>
              <a:r>
                <a:rPr lang="en-US" sz="2400" b="1" dirty="0">
                  <a:solidFill>
                    <a:schemeClr val="bg1"/>
                  </a:solidFill>
                  <a:latin typeface="Trebuchet MS" panose="020B0703020202090204" pitchFamily="34" charset="0"/>
                </a:rPr>
                <a:t>37 centres</a:t>
              </a:r>
            </a:p>
          </p:txBody>
        </p:sp>
      </p:grpSp>
      <p:sp>
        <p:nvSpPr>
          <p:cNvPr id="5" name="TextBox 4">
            <a:extLst>
              <a:ext uri="{FF2B5EF4-FFF2-40B4-BE49-F238E27FC236}">
                <a16:creationId xmlns:a16="http://schemas.microsoft.com/office/drawing/2014/main" id="{78547B86-81DE-4682-9183-B40F3147F4B7}"/>
              </a:ext>
            </a:extLst>
          </p:cNvPr>
          <p:cNvSpPr txBox="1"/>
          <p:nvPr/>
        </p:nvSpPr>
        <p:spPr>
          <a:xfrm>
            <a:off x="627737" y="573339"/>
            <a:ext cx="4400055" cy="892552"/>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CARADERM</a:t>
            </a:r>
          </a:p>
          <a:p>
            <a:r>
              <a:rPr lang="en-US" sz="2600" dirty="0">
                <a:solidFill>
                  <a:schemeClr val="tx1">
                    <a:lumMod val="65000"/>
                    <a:lumOff val="35000"/>
                  </a:schemeClr>
                </a:solidFill>
                <a:latin typeface="Trebuchet MS" panose="020B0703020202090204" pitchFamily="34" charset="0"/>
              </a:rPr>
              <a:t>en pratique</a:t>
            </a:r>
            <a:endPar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sp>
        <p:nvSpPr>
          <p:cNvPr id="7" name="TextBox 6">
            <a:extLst>
              <a:ext uri="{FF2B5EF4-FFF2-40B4-BE49-F238E27FC236}">
                <a16:creationId xmlns:a16="http://schemas.microsoft.com/office/drawing/2014/main" id="{FD961DEC-6BDB-4C31-8ECF-849E9C271C91}"/>
              </a:ext>
            </a:extLst>
          </p:cNvPr>
          <p:cNvSpPr txBox="1"/>
          <p:nvPr/>
        </p:nvSpPr>
        <p:spPr>
          <a:xfrm>
            <a:off x="627737" y="1750373"/>
            <a:ext cx="5600073" cy="4550156"/>
          </a:xfrm>
          <a:prstGeom prst="rect">
            <a:avLst/>
          </a:prstGeom>
          <a:noFill/>
        </p:spPr>
        <p:txBody>
          <a:bodyPr wrap="square" rtlCol="0">
            <a:spAutoFit/>
          </a:bodyPr>
          <a:lstStyle/>
          <a:p>
            <a:pPr>
              <a:lnSpc>
                <a:spcPct val="130000"/>
              </a:lnSpc>
            </a:pPr>
            <a:r>
              <a:rPr lang="en-US" sz="1600" b="1" dirty="0">
                <a:solidFill>
                  <a:schemeClr val="tx1">
                    <a:lumMod val="65000"/>
                    <a:lumOff val="35000"/>
                  </a:schemeClr>
                </a:solidFill>
                <a:latin typeface="Helvetica" pitchFamily="2" charset="0"/>
              </a:rPr>
              <a:t>Améliorer le diagnostic</a:t>
            </a:r>
          </a:p>
          <a:p>
            <a:pPr>
              <a:lnSpc>
                <a:spcPct val="130000"/>
              </a:lnSpc>
              <a:buClr>
                <a:srgbClr val="FFCE06"/>
              </a:buClr>
            </a:pPr>
            <a:r>
              <a:rPr lang="en-US" sz="1600" dirty="0">
                <a:solidFill>
                  <a:schemeClr val="tx1">
                    <a:lumMod val="65000"/>
                    <a:lumOff val="35000"/>
                  </a:schemeClr>
                </a:solidFill>
                <a:latin typeface="Helvetica" pitchFamily="2" charset="0"/>
              </a:rPr>
              <a:t>2ème lecture histologique pour les carcinomes annexiels</a:t>
            </a:r>
          </a:p>
          <a:p>
            <a:pPr>
              <a:lnSpc>
                <a:spcPct val="130000"/>
              </a:lnSpc>
              <a:buClr>
                <a:srgbClr val="FFCE06"/>
              </a:buClr>
            </a:pPr>
            <a:endParaRPr lang="en-US" sz="1600" dirty="0">
              <a:solidFill>
                <a:schemeClr val="tx1">
                  <a:lumMod val="65000"/>
                  <a:lumOff val="35000"/>
                </a:schemeClr>
              </a:solidFill>
              <a:latin typeface="Helvetica" pitchFamily="2" charset="0"/>
            </a:endParaRPr>
          </a:p>
          <a:p>
            <a:pPr>
              <a:lnSpc>
                <a:spcPct val="130000"/>
              </a:lnSpc>
              <a:buClr>
                <a:srgbClr val="FFCE06"/>
              </a:buClr>
            </a:pPr>
            <a:r>
              <a:rPr lang="en-US" sz="1600" b="1" dirty="0">
                <a:solidFill>
                  <a:schemeClr val="tx1">
                    <a:lumMod val="65000"/>
                    <a:lumOff val="35000"/>
                  </a:schemeClr>
                </a:solidFill>
                <a:latin typeface="Helvetica" pitchFamily="2" charset="0"/>
              </a:rPr>
              <a:t>Améliorer la prise en charge</a:t>
            </a: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Rédaction de référentiels de prise en charge</a:t>
            </a: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Formation des soignants (congrès, publications, FMC)</a:t>
            </a: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latin typeface="Helvetica" pitchFamily="2" charset="0"/>
              </a:rPr>
              <a:t>Discussion de cas compliqués en RCP de recours nationale</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latin typeface="Helvetica" pitchFamily="2" charset="0"/>
            </a:endParaRPr>
          </a:p>
          <a:p>
            <a:pPr>
              <a:lnSpc>
                <a:spcPct val="130000"/>
              </a:lnSpc>
              <a:buClr>
                <a:srgbClr val="FFCE06"/>
              </a:buClr>
            </a:pPr>
            <a:r>
              <a:rPr lang="en-US" sz="1600" b="1" dirty="0">
                <a:solidFill>
                  <a:schemeClr val="tx1">
                    <a:lumMod val="65000"/>
                    <a:lumOff val="35000"/>
                  </a:schemeClr>
                </a:solidFill>
                <a:latin typeface="Helvetica" pitchFamily="2" charset="0"/>
              </a:rPr>
              <a:t>Améliorer les connaissances sur ces cancers rares</a:t>
            </a:r>
          </a:p>
          <a:p>
            <a:pPr>
              <a:lnSpc>
                <a:spcPct val="130000"/>
              </a:lnSpc>
              <a:buClr>
                <a:srgbClr val="FFCE06"/>
              </a:buClr>
            </a:pPr>
            <a:r>
              <a:rPr lang="en-US" sz="1600" dirty="0">
                <a:solidFill>
                  <a:schemeClr val="tx1">
                    <a:lumMod val="65000"/>
                    <a:lumOff val="35000"/>
                  </a:schemeClr>
                </a:solidFill>
                <a:latin typeface="Helvetica" pitchFamily="2" charset="0"/>
              </a:rPr>
              <a:t>Base de données anonymisée </a:t>
            </a:r>
            <a:r>
              <a:rPr lang="en-US" sz="1600" b="1" dirty="0">
                <a:solidFill>
                  <a:schemeClr val="tx1">
                    <a:lumMod val="65000"/>
                    <a:lumOff val="35000"/>
                  </a:schemeClr>
                </a:solidFill>
                <a:latin typeface="Helvetica" pitchFamily="2" charset="0"/>
              </a:rPr>
              <a:t>&gt; 3500 cas</a:t>
            </a:r>
          </a:p>
          <a:p>
            <a:pPr>
              <a:lnSpc>
                <a:spcPct val="130000"/>
              </a:lnSpc>
              <a:buClr>
                <a:srgbClr val="FFCE06"/>
              </a:buClr>
            </a:pPr>
            <a:endParaRPr lang="en-US" sz="1600" dirty="0">
              <a:solidFill>
                <a:schemeClr val="tx1">
                  <a:lumMod val="65000"/>
                  <a:lumOff val="35000"/>
                </a:schemeClr>
              </a:solidFill>
              <a:latin typeface="Helvetica" pitchFamily="2" charset="0"/>
            </a:endParaRPr>
          </a:p>
          <a:p>
            <a:pPr>
              <a:lnSpc>
                <a:spcPct val="130000"/>
              </a:lnSpc>
              <a:buClr>
                <a:srgbClr val="FFCE06"/>
              </a:buClr>
            </a:pPr>
            <a:r>
              <a:rPr lang="en-US" sz="1600" b="1" dirty="0">
                <a:solidFill>
                  <a:schemeClr val="tx1">
                    <a:lumMod val="65000"/>
                    <a:lumOff val="35000"/>
                  </a:schemeClr>
                </a:solidFill>
                <a:latin typeface="Helvetica" pitchFamily="2" charset="0"/>
              </a:rPr>
              <a:t>Informer les patients et le grand public</a:t>
            </a:r>
          </a:p>
          <a:p>
            <a:pPr>
              <a:lnSpc>
                <a:spcPct val="130000"/>
              </a:lnSpc>
              <a:buClr>
                <a:srgbClr val="FFCE06"/>
              </a:buClr>
            </a:pPr>
            <a:r>
              <a:rPr lang="en-US" sz="1600" dirty="0">
                <a:solidFill>
                  <a:schemeClr val="tx1">
                    <a:lumMod val="65000"/>
                    <a:lumOff val="35000"/>
                  </a:schemeClr>
                </a:solidFill>
                <a:latin typeface="Helvetica" pitchFamily="2" charset="0"/>
              </a:rPr>
              <a:t>Site web: www.caraderm.org</a:t>
            </a:r>
          </a:p>
        </p:txBody>
      </p:sp>
      <p:pic>
        <p:nvPicPr>
          <p:cNvPr id="13" name="Image 78">
            <a:extLst>
              <a:ext uri="{FF2B5EF4-FFF2-40B4-BE49-F238E27FC236}">
                <a16:creationId xmlns:a16="http://schemas.microsoft.com/office/drawing/2014/main" id="{36E78896-790B-8349-B181-BCA2A6A284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96486" y="1019615"/>
            <a:ext cx="4875595" cy="466756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380361946"/>
      </p:ext>
    </p:extLst>
  </p:cSld>
  <p:clrMapOvr>
    <a:masterClrMapping/>
  </p:clrMapOvr>
  <mc:AlternateContent xmlns:mc="http://schemas.openxmlformats.org/markup-compatibility/2006" xmlns:p14="http://schemas.microsoft.com/office/powerpoint/2010/main">
    <mc:Choice Requires="p14">
      <p:transition spd="slow" p14:dur="1250" advClick="0" advTm="15000">
        <p14:flythrough dir="out"/>
      </p:transition>
    </mc:Choice>
    <mc:Fallback xmlns="">
      <p:transition spd="slow" advClick="0" advTm="1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75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750"/>
                                        <p:tgtEl>
                                          <p:spTgt spid="7"/>
                                        </p:tgtEl>
                                      </p:cBhvr>
                                    </p:animEffect>
                                  </p:childTnLst>
                                </p:cTn>
                              </p:par>
                              <p:par>
                                <p:cTn id="12" presetID="2" presetClass="entr" presetSubtype="2" decel="50000" fill="hold" nodeType="with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additive="base">
                                        <p:cTn id="14" dur="750" fill="hold"/>
                                        <p:tgtEl>
                                          <p:spTgt spid="13"/>
                                        </p:tgtEl>
                                        <p:attrNameLst>
                                          <p:attrName>ppt_x</p:attrName>
                                        </p:attrNameLst>
                                      </p:cBhvr>
                                      <p:tavLst>
                                        <p:tav tm="0">
                                          <p:val>
                                            <p:strVal val="1+#ppt_w/2"/>
                                          </p:val>
                                        </p:tav>
                                        <p:tav tm="100000">
                                          <p:val>
                                            <p:strVal val="#ppt_x"/>
                                          </p:val>
                                        </p:tav>
                                      </p:tavLst>
                                    </p:anim>
                                    <p:anim calcmode="lin" valueType="num">
                                      <p:cBhvr additive="base">
                                        <p:cTn id="15" dur="750" fill="hold"/>
                                        <p:tgtEl>
                                          <p:spTgt spid="13"/>
                                        </p:tgtEl>
                                        <p:attrNameLst>
                                          <p:attrName>ppt_y</p:attrName>
                                        </p:attrNameLst>
                                      </p:cBhvr>
                                      <p:tavLst>
                                        <p:tav tm="0">
                                          <p:val>
                                            <p:strVal val="#ppt_y"/>
                                          </p:val>
                                        </p:tav>
                                        <p:tav tm="100000">
                                          <p:val>
                                            <p:strVal val="#ppt_y"/>
                                          </p:val>
                                        </p:tav>
                                      </p:tavLst>
                                    </p:anim>
                                  </p:childTnLst>
                                </p:cTn>
                              </p:par>
                              <p:par>
                                <p:cTn id="16" presetID="2" presetClass="entr" presetSubtype="2" decel="50000" fill="hold" nodeType="with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750" fill="hold"/>
                                        <p:tgtEl>
                                          <p:spTgt spid="2"/>
                                        </p:tgtEl>
                                        <p:attrNameLst>
                                          <p:attrName>ppt_x</p:attrName>
                                        </p:attrNameLst>
                                      </p:cBhvr>
                                      <p:tavLst>
                                        <p:tav tm="0">
                                          <p:val>
                                            <p:strVal val="1+#ppt_w/2"/>
                                          </p:val>
                                        </p:tav>
                                        <p:tav tm="100000">
                                          <p:val>
                                            <p:strVal val="#ppt_x"/>
                                          </p:val>
                                        </p:tav>
                                      </p:tavLst>
                                    </p:anim>
                                    <p:anim calcmode="lin" valueType="num">
                                      <p:cBhvr additive="base">
                                        <p:cTn id="19" dur="75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FADD202D-979C-1543-B1FC-2D47D9D4B8B0}"/>
              </a:ext>
            </a:extLst>
          </p:cNvPr>
          <p:cNvSpPr/>
          <p:nvPr/>
        </p:nvSpPr>
        <p:spPr>
          <a:xfrm>
            <a:off x="5233646" y="0"/>
            <a:ext cx="6958354" cy="6858000"/>
          </a:xfrm>
          <a:prstGeom prst="rect">
            <a:avLst/>
          </a:prstGeom>
          <a:gradFill flip="none" rotWithShape="1">
            <a:gsLst>
              <a:gs pos="0">
                <a:schemeClr val="accent1"/>
              </a:gs>
              <a:gs pos="90000">
                <a:schemeClr val="accent2"/>
              </a:gs>
            </a:gsLst>
            <a:path path="circle">
              <a:fillToRect r="100000" b="100000"/>
            </a:path>
            <a:tileRect l="-100000" t="-100000"/>
          </a:gra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 name="TextBox 4">
            <a:extLst>
              <a:ext uri="{FF2B5EF4-FFF2-40B4-BE49-F238E27FC236}">
                <a16:creationId xmlns:a16="http://schemas.microsoft.com/office/drawing/2014/main" id="{78547B86-81DE-4682-9183-B40F3147F4B7}"/>
              </a:ext>
            </a:extLst>
          </p:cNvPr>
          <p:cNvSpPr txBox="1"/>
          <p:nvPr/>
        </p:nvSpPr>
        <p:spPr>
          <a:xfrm>
            <a:off x="1101213" y="2455269"/>
            <a:ext cx="3165988" cy="861774"/>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Trombinoscope</a:t>
            </a:r>
          </a:p>
          <a:p>
            <a:endParaRPr lang="en-US" sz="24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grpSp>
        <p:nvGrpSpPr>
          <p:cNvPr id="8" name="Groupe 7">
            <a:extLst>
              <a:ext uri="{FF2B5EF4-FFF2-40B4-BE49-F238E27FC236}">
                <a16:creationId xmlns:a16="http://schemas.microsoft.com/office/drawing/2014/main" id="{56B56AEB-7519-994A-8B19-FC9740ABD25A}"/>
              </a:ext>
            </a:extLst>
          </p:cNvPr>
          <p:cNvGrpSpPr/>
          <p:nvPr/>
        </p:nvGrpSpPr>
        <p:grpSpPr>
          <a:xfrm>
            <a:off x="6080755" y="627449"/>
            <a:ext cx="5658895" cy="5603102"/>
            <a:chOff x="5231151" y="285878"/>
            <a:chExt cx="6435353" cy="6371904"/>
          </a:xfrm>
        </p:grpSpPr>
        <p:pic>
          <p:nvPicPr>
            <p:cNvPr id="9" name="Image 8">
              <a:extLst>
                <a:ext uri="{FF2B5EF4-FFF2-40B4-BE49-F238E27FC236}">
                  <a16:creationId xmlns:a16="http://schemas.microsoft.com/office/drawing/2014/main" id="{3F1B25CE-25A7-0D42-AFAC-B40A31145E76}"/>
                </a:ext>
              </a:extLst>
            </p:cNvPr>
            <p:cNvPicPr>
              <a:picLocks noChangeAspect="1"/>
            </p:cNvPicPr>
            <p:nvPr/>
          </p:nvPicPr>
          <p:blipFill>
            <a:blip r:embed="rId2" cstate="hqprint">
              <a:extLst>
                <a:ext uri="{28A0092B-C50C-407E-A947-70E740481C1C}">
                  <a14:useLocalDpi xmlns:a14="http://schemas.microsoft.com/office/drawing/2010/main"/>
                </a:ext>
              </a:extLst>
            </a:blip>
            <a:stretch>
              <a:fillRect/>
            </a:stretch>
          </p:blipFill>
          <p:spPr>
            <a:xfrm>
              <a:off x="5761717" y="1428124"/>
              <a:ext cx="5041224" cy="3975750"/>
            </a:xfrm>
            <a:prstGeom prst="rect">
              <a:avLst/>
            </a:prstGeom>
          </p:spPr>
        </p:pic>
        <p:sp>
          <p:nvSpPr>
            <p:cNvPr id="10" name="ZoneTexte 9">
              <a:extLst>
                <a:ext uri="{FF2B5EF4-FFF2-40B4-BE49-F238E27FC236}">
                  <a16:creationId xmlns:a16="http://schemas.microsoft.com/office/drawing/2014/main" id="{8E081A99-195C-EC4F-8E67-2B54F9239B5F}"/>
                </a:ext>
              </a:extLst>
            </p:cNvPr>
            <p:cNvSpPr txBox="1"/>
            <p:nvPr/>
          </p:nvSpPr>
          <p:spPr>
            <a:xfrm>
              <a:off x="9313087" y="790678"/>
              <a:ext cx="290214" cy="280005"/>
            </a:xfrm>
            <a:prstGeom prst="rect">
              <a:avLst/>
            </a:prstGeom>
            <a:noFill/>
          </p:spPr>
          <p:txBody>
            <a:bodyPr wrap="none" rtlCol="0">
              <a:spAutoFit/>
            </a:bodyPr>
            <a:lstStyle/>
            <a:p>
              <a:r>
                <a:rPr lang="fr-FR" sz="1000" b="1" dirty="0">
                  <a:latin typeface="Helvetica Neue" panose="02000503000000020004" pitchFamily="2" charset="0"/>
                  <a:ea typeface="Helvetica Neue" panose="02000503000000020004" pitchFamily="2" charset="0"/>
                  <a:cs typeface="Helvetica Neue" panose="02000503000000020004" pitchFamily="2" charset="0"/>
                </a:rPr>
                <a:t>1</a:t>
              </a:r>
            </a:p>
          </p:txBody>
        </p:sp>
        <p:sp>
          <p:nvSpPr>
            <p:cNvPr id="11" name="Text Box 7">
              <a:extLst>
                <a:ext uri="{FF2B5EF4-FFF2-40B4-BE49-F238E27FC236}">
                  <a16:creationId xmlns:a16="http://schemas.microsoft.com/office/drawing/2014/main" id="{8D784F67-3D96-E04C-9FE8-5F331ED0DF9C}"/>
                </a:ext>
              </a:extLst>
            </p:cNvPr>
            <p:cNvSpPr txBox="1">
              <a:spLocks noChangeArrowheads="1"/>
            </p:cNvSpPr>
            <p:nvPr/>
          </p:nvSpPr>
          <p:spPr bwMode="auto">
            <a:xfrm>
              <a:off x="5231151" y="1292656"/>
              <a:ext cx="1092133" cy="245005"/>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Diététiciennes</a:t>
              </a:r>
            </a:p>
          </p:txBody>
        </p:sp>
        <p:pic>
          <p:nvPicPr>
            <p:cNvPr id="12" name="Image 11">
              <a:extLst>
                <a:ext uri="{FF2B5EF4-FFF2-40B4-BE49-F238E27FC236}">
                  <a16:creationId xmlns:a16="http://schemas.microsoft.com/office/drawing/2014/main" id="{961E2237-2CE0-4D43-96BC-A6F52CC04EE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80433" y="285878"/>
              <a:ext cx="793570" cy="1009600"/>
            </a:xfrm>
            <a:prstGeom prst="rect">
              <a:avLst/>
            </a:prstGeom>
          </p:spPr>
        </p:pic>
        <p:sp>
          <p:nvSpPr>
            <p:cNvPr id="16" name="Text Box 7">
              <a:extLst>
                <a:ext uri="{FF2B5EF4-FFF2-40B4-BE49-F238E27FC236}">
                  <a16:creationId xmlns:a16="http://schemas.microsoft.com/office/drawing/2014/main" id="{1777674D-6D0B-B144-8DA7-999EF5048415}"/>
                </a:ext>
              </a:extLst>
            </p:cNvPr>
            <p:cNvSpPr txBox="1">
              <a:spLocks noChangeArrowheads="1"/>
            </p:cNvSpPr>
            <p:nvPr/>
          </p:nvSpPr>
          <p:spPr bwMode="auto">
            <a:xfrm>
              <a:off x="6538962" y="1292656"/>
              <a:ext cx="1092133" cy="420008"/>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Médecins</a:t>
              </a:r>
            </a:p>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hospitalier</a:t>
              </a:r>
            </a:p>
          </p:txBody>
        </p:sp>
        <p:pic>
          <p:nvPicPr>
            <p:cNvPr id="17" name="Image 16">
              <a:extLst>
                <a:ext uri="{FF2B5EF4-FFF2-40B4-BE49-F238E27FC236}">
                  <a16:creationId xmlns:a16="http://schemas.microsoft.com/office/drawing/2014/main" id="{AD7ED3E9-15BC-A24B-B8B1-58ADEB9C0A5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6688244" y="285878"/>
              <a:ext cx="793570" cy="1009600"/>
            </a:xfrm>
            <a:prstGeom prst="rect">
              <a:avLst/>
            </a:prstGeom>
          </p:spPr>
        </p:pic>
        <p:sp>
          <p:nvSpPr>
            <p:cNvPr id="18" name="Text Box 7">
              <a:extLst>
                <a:ext uri="{FF2B5EF4-FFF2-40B4-BE49-F238E27FC236}">
                  <a16:creationId xmlns:a16="http://schemas.microsoft.com/office/drawing/2014/main" id="{753638F1-C44C-9340-BE06-B0CCAA7ECAB9}"/>
                </a:ext>
              </a:extLst>
            </p:cNvPr>
            <p:cNvSpPr txBox="1">
              <a:spLocks noChangeArrowheads="1"/>
            </p:cNvSpPr>
            <p:nvPr/>
          </p:nvSpPr>
          <p:spPr bwMode="auto">
            <a:xfrm>
              <a:off x="7848249" y="1292656"/>
              <a:ext cx="1092133" cy="420008"/>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Pharmaciens</a:t>
              </a:r>
            </a:p>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hospitalier</a:t>
              </a:r>
            </a:p>
          </p:txBody>
        </p:sp>
        <p:pic>
          <p:nvPicPr>
            <p:cNvPr id="19" name="Image 18">
              <a:extLst>
                <a:ext uri="{FF2B5EF4-FFF2-40B4-BE49-F238E27FC236}">
                  <a16:creationId xmlns:a16="http://schemas.microsoft.com/office/drawing/2014/main" id="{C6A8260C-6366-C346-86DD-655ABDAF70BC}"/>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997531" y="285878"/>
              <a:ext cx="793570" cy="1009600"/>
            </a:xfrm>
            <a:prstGeom prst="rect">
              <a:avLst/>
            </a:prstGeom>
          </p:spPr>
        </p:pic>
        <p:sp>
          <p:nvSpPr>
            <p:cNvPr id="20" name="Text Box 7">
              <a:extLst>
                <a:ext uri="{FF2B5EF4-FFF2-40B4-BE49-F238E27FC236}">
                  <a16:creationId xmlns:a16="http://schemas.microsoft.com/office/drawing/2014/main" id="{DDEA09D9-0B66-0341-997E-22A860B87CD5}"/>
                </a:ext>
              </a:extLst>
            </p:cNvPr>
            <p:cNvSpPr txBox="1">
              <a:spLocks noChangeArrowheads="1"/>
            </p:cNvSpPr>
            <p:nvPr/>
          </p:nvSpPr>
          <p:spPr bwMode="auto">
            <a:xfrm>
              <a:off x="9157536" y="1292656"/>
              <a:ext cx="1092133" cy="245005"/>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Pharmaciens</a:t>
              </a:r>
            </a:p>
          </p:txBody>
        </p:sp>
        <p:pic>
          <p:nvPicPr>
            <p:cNvPr id="21" name="Image 20">
              <a:extLst>
                <a:ext uri="{FF2B5EF4-FFF2-40B4-BE49-F238E27FC236}">
                  <a16:creationId xmlns:a16="http://schemas.microsoft.com/office/drawing/2014/main" id="{142B6472-BEEE-D642-9068-B99646C4A24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9306818" y="285878"/>
              <a:ext cx="793570" cy="1009600"/>
            </a:xfrm>
            <a:prstGeom prst="rect">
              <a:avLst/>
            </a:prstGeom>
          </p:spPr>
        </p:pic>
        <p:sp>
          <p:nvSpPr>
            <p:cNvPr id="22" name="Text Box 7">
              <a:extLst>
                <a:ext uri="{FF2B5EF4-FFF2-40B4-BE49-F238E27FC236}">
                  <a16:creationId xmlns:a16="http://schemas.microsoft.com/office/drawing/2014/main" id="{E7E919F7-B276-3449-97A4-968B24AC9152}"/>
                </a:ext>
              </a:extLst>
            </p:cNvPr>
            <p:cNvSpPr txBox="1">
              <a:spLocks noChangeArrowheads="1"/>
            </p:cNvSpPr>
            <p:nvPr/>
          </p:nvSpPr>
          <p:spPr bwMode="auto">
            <a:xfrm>
              <a:off x="10466823" y="1292656"/>
              <a:ext cx="1092133" cy="420008"/>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Médecins</a:t>
              </a:r>
            </a:p>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traitants</a:t>
              </a:r>
            </a:p>
          </p:txBody>
        </p:sp>
        <p:pic>
          <p:nvPicPr>
            <p:cNvPr id="23" name="Image 22">
              <a:extLst>
                <a:ext uri="{FF2B5EF4-FFF2-40B4-BE49-F238E27FC236}">
                  <a16:creationId xmlns:a16="http://schemas.microsoft.com/office/drawing/2014/main" id="{480A6FC9-66F5-E545-93AF-2D878A1BF2AE}"/>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16105" y="285878"/>
              <a:ext cx="793570" cy="1009600"/>
            </a:xfrm>
            <a:prstGeom prst="rect">
              <a:avLst/>
            </a:prstGeom>
          </p:spPr>
        </p:pic>
        <p:sp>
          <p:nvSpPr>
            <p:cNvPr id="24" name="Text Box 7">
              <a:extLst>
                <a:ext uri="{FF2B5EF4-FFF2-40B4-BE49-F238E27FC236}">
                  <a16:creationId xmlns:a16="http://schemas.microsoft.com/office/drawing/2014/main" id="{6A090BD5-84D6-5944-93B5-B01C733201B5}"/>
                </a:ext>
              </a:extLst>
            </p:cNvPr>
            <p:cNvSpPr txBox="1">
              <a:spLocks noChangeArrowheads="1"/>
            </p:cNvSpPr>
            <p:nvPr/>
          </p:nvSpPr>
          <p:spPr bwMode="auto">
            <a:xfrm>
              <a:off x="5231151" y="2943324"/>
              <a:ext cx="1092133" cy="245005"/>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Secrétaire</a:t>
              </a:r>
            </a:p>
          </p:txBody>
        </p:sp>
        <p:pic>
          <p:nvPicPr>
            <p:cNvPr id="25" name="Image 24">
              <a:extLst>
                <a:ext uri="{FF2B5EF4-FFF2-40B4-BE49-F238E27FC236}">
                  <a16:creationId xmlns:a16="http://schemas.microsoft.com/office/drawing/2014/main" id="{47345CB3-91AD-2641-AC0E-95423FBE674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80433" y="1936546"/>
              <a:ext cx="793570" cy="1009600"/>
            </a:xfrm>
            <a:prstGeom prst="rect">
              <a:avLst/>
            </a:prstGeom>
          </p:spPr>
        </p:pic>
        <p:sp>
          <p:nvSpPr>
            <p:cNvPr id="26" name="Text Box 7">
              <a:extLst>
                <a:ext uri="{FF2B5EF4-FFF2-40B4-BE49-F238E27FC236}">
                  <a16:creationId xmlns:a16="http://schemas.microsoft.com/office/drawing/2014/main" id="{79A421DE-9B37-824F-81A9-EB548F17ED9E}"/>
                </a:ext>
              </a:extLst>
            </p:cNvPr>
            <p:cNvSpPr txBox="1">
              <a:spLocks noChangeArrowheads="1"/>
            </p:cNvSpPr>
            <p:nvPr/>
          </p:nvSpPr>
          <p:spPr bwMode="auto">
            <a:xfrm>
              <a:off x="5231151" y="4591959"/>
              <a:ext cx="1092133" cy="245005"/>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Psychologues</a:t>
              </a:r>
            </a:p>
          </p:txBody>
        </p:sp>
        <p:pic>
          <p:nvPicPr>
            <p:cNvPr id="27" name="Image 26">
              <a:extLst>
                <a:ext uri="{FF2B5EF4-FFF2-40B4-BE49-F238E27FC236}">
                  <a16:creationId xmlns:a16="http://schemas.microsoft.com/office/drawing/2014/main" id="{A4247D17-8EA9-A44D-8040-EB9690D59DC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80433" y="3585182"/>
              <a:ext cx="793570" cy="1009600"/>
            </a:xfrm>
            <a:prstGeom prst="rect">
              <a:avLst/>
            </a:prstGeom>
          </p:spPr>
        </p:pic>
        <p:sp>
          <p:nvSpPr>
            <p:cNvPr id="28" name="Text Box 7">
              <a:extLst>
                <a:ext uri="{FF2B5EF4-FFF2-40B4-BE49-F238E27FC236}">
                  <a16:creationId xmlns:a16="http://schemas.microsoft.com/office/drawing/2014/main" id="{6DBD98FE-83CC-EE44-93D1-835C9535E338}"/>
                </a:ext>
              </a:extLst>
            </p:cNvPr>
            <p:cNvSpPr txBox="1">
              <a:spLocks noChangeArrowheads="1"/>
            </p:cNvSpPr>
            <p:nvPr/>
          </p:nvSpPr>
          <p:spPr bwMode="auto">
            <a:xfrm>
              <a:off x="5231151" y="6237774"/>
              <a:ext cx="1092133" cy="420008"/>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Equipe</a:t>
              </a:r>
            </a:p>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de la douleur</a:t>
              </a:r>
            </a:p>
          </p:txBody>
        </p:sp>
        <p:pic>
          <p:nvPicPr>
            <p:cNvPr id="29" name="Image 28">
              <a:extLst>
                <a:ext uri="{FF2B5EF4-FFF2-40B4-BE49-F238E27FC236}">
                  <a16:creationId xmlns:a16="http://schemas.microsoft.com/office/drawing/2014/main" id="{BDDA9D67-A34A-1043-AC49-82DF750AA0E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380433" y="5230996"/>
              <a:ext cx="793570" cy="1009600"/>
            </a:xfrm>
            <a:prstGeom prst="rect">
              <a:avLst/>
            </a:prstGeom>
          </p:spPr>
        </p:pic>
        <p:pic>
          <p:nvPicPr>
            <p:cNvPr id="30" name="Image 29">
              <a:extLst>
                <a:ext uri="{FF2B5EF4-FFF2-40B4-BE49-F238E27FC236}">
                  <a16:creationId xmlns:a16="http://schemas.microsoft.com/office/drawing/2014/main" id="{10B7A889-87B5-0848-BC9F-E3BBD950AA94}"/>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53660" y="1936546"/>
              <a:ext cx="793570" cy="1009600"/>
            </a:xfrm>
            <a:prstGeom prst="rect">
              <a:avLst/>
            </a:prstGeom>
          </p:spPr>
        </p:pic>
        <p:sp>
          <p:nvSpPr>
            <p:cNvPr id="31" name="Text Box 7">
              <a:extLst>
                <a:ext uri="{FF2B5EF4-FFF2-40B4-BE49-F238E27FC236}">
                  <a16:creationId xmlns:a16="http://schemas.microsoft.com/office/drawing/2014/main" id="{28CFB5D2-D788-0F48-AB7A-8F878A9B679A}"/>
                </a:ext>
              </a:extLst>
            </p:cNvPr>
            <p:cNvSpPr txBox="1">
              <a:spLocks noChangeArrowheads="1"/>
            </p:cNvSpPr>
            <p:nvPr/>
          </p:nvSpPr>
          <p:spPr bwMode="auto">
            <a:xfrm>
              <a:off x="10504378" y="4591960"/>
              <a:ext cx="1092133" cy="245005"/>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Infirmières</a:t>
              </a:r>
            </a:p>
          </p:txBody>
        </p:sp>
        <p:pic>
          <p:nvPicPr>
            <p:cNvPr id="32" name="Image 31">
              <a:extLst>
                <a:ext uri="{FF2B5EF4-FFF2-40B4-BE49-F238E27FC236}">
                  <a16:creationId xmlns:a16="http://schemas.microsoft.com/office/drawing/2014/main" id="{EE3FCD7E-E5C3-AA43-AEA1-9DF69624C793}"/>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53660" y="3585182"/>
              <a:ext cx="793570" cy="1009600"/>
            </a:xfrm>
            <a:prstGeom prst="rect">
              <a:avLst/>
            </a:prstGeom>
          </p:spPr>
        </p:pic>
        <p:sp>
          <p:nvSpPr>
            <p:cNvPr id="33" name="Text Box 7">
              <a:extLst>
                <a:ext uri="{FF2B5EF4-FFF2-40B4-BE49-F238E27FC236}">
                  <a16:creationId xmlns:a16="http://schemas.microsoft.com/office/drawing/2014/main" id="{6AE65736-453A-4D4F-8751-D4F89486EC6D}"/>
                </a:ext>
              </a:extLst>
            </p:cNvPr>
            <p:cNvSpPr txBox="1">
              <a:spLocks noChangeArrowheads="1"/>
            </p:cNvSpPr>
            <p:nvPr/>
          </p:nvSpPr>
          <p:spPr bwMode="auto">
            <a:xfrm>
              <a:off x="10504378" y="6237774"/>
              <a:ext cx="1092133" cy="420008"/>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Cadres de santé</a:t>
              </a:r>
            </a:p>
          </p:txBody>
        </p:sp>
        <p:pic>
          <p:nvPicPr>
            <p:cNvPr id="34" name="Image 33">
              <a:extLst>
                <a:ext uri="{FF2B5EF4-FFF2-40B4-BE49-F238E27FC236}">
                  <a16:creationId xmlns:a16="http://schemas.microsoft.com/office/drawing/2014/main" id="{9948A791-40EA-D04F-82CD-0786212D5B5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10653660" y="5230996"/>
              <a:ext cx="793570" cy="1009600"/>
            </a:xfrm>
            <a:prstGeom prst="rect">
              <a:avLst/>
            </a:prstGeom>
          </p:spPr>
        </p:pic>
        <p:sp>
          <p:nvSpPr>
            <p:cNvPr id="35" name="Text Box 7">
              <a:extLst>
                <a:ext uri="{FF2B5EF4-FFF2-40B4-BE49-F238E27FC236}">
                  <a16:creationId xmlns:a16="http://schemas.microsoft.com/office/drawing/2014/main" id="{C6B92852-CF8E-354D-BB77-DDEDDF6FF037}"/>
                </a:ext>
              </a:extLst>
            </p:cNvPr>
            <p:cNvSpPr txBox="1">
              <a:spLocks noChangeArrowheads="1"/>
            </p:cNvSpPr>
            <p:nvPr/>
          </p:nvSpPr>
          <p:spPr bwMode="auto">
            <a:xfrm>
              <a:off x="6930596" y="6237774"/>
              <a:ext cx="1092133" cy="420008"/>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Soins</a:t>
              </a:r>
            </a:p>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de support</a:t>
              </a:r>
            </a:p>
          </p:txBody>
        </p:sp>
        <p:pic>
          <p:nvPicPr>
            <p:cNvPr id="36" name="Image 35">
              <a:extLst>
                <a:ext uri="{FF2B5EF4-FFF2-40B4-BE49-F238E27FC236}">
                  <a16:creationId xmlns:a16="http://schemas.microsoft.com/office/drawing/2014/main" id="{E1C8B751-8EF9-DF40-9A92-BA2ABFA24068}"/>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7079878" y="5230996"/>
              <a:ext cx="793570" cy="1009600"/>
            </a:xfrm>
            <a:prstGeom prst="rect">
              <a:avLst/>
            </a:prstGeom>
          </p:spPr>
        </p:pic>
        <p:sp>
          <p:nvSpPr>
            <p:cNvPr id="37" name="Text Box 7">
              <a:extLst>
                <a:ext uri="{FF2B5EF4-FFF2-40B4-BE49-F238E27FC236}">
                  <a16:creationId xmlns:a16="http://schemas.microsoft.com/office/drawing/2014/main" id="{FDE4F32B-FE28-C144-8BB5-B1A3CA520883}"/>
                </a:ext>
              </a:extLst>
            </p:cNvPr>
            <p:cNvSpPr txBox="1">
              <a:spLocks noChangeArrowheads="1"/>
            </p:cNvSpPr>
            <p:nvPr/>
          </p:nvSpPr>
          <p:spPr bwMode="auto">
            <a:xfrm>
              <a:off x="8651914" y="6237774"/>
              <a:ext cx="1092133" cy="420008"/>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Assistantes</a:t>
              </a:r>
            </a:p>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Sociales</a:t>
              </a:r>
            </a:p>
          </p:txBody>
        </p:sp>
        <p:pic>
          <p:nvPicPr>
            <p:cNvPr id="38" name="Image 37">
              <a:extLst>
                <a:ext uri="{FF2B5EF4-FFF2-40B4-BE49-F238E27FC236}">
                  <a16:creationId xmlns:a16="http://schemas.microsoft.com/office/drawing/2014/main" id="{9C584D7B-A29E-864F-8E5B-55E108133DA1}"/>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801197" y="5230996"/>
              <a:ext cx="793570" cy="1009600"/>
            </a:xfrm>
            <a:prstGeom prst="rect">
              <a:avLst/>
            </a:prstGeom>
          </p:spPr>
        </p:pic>
        <p:sp>
          <p:nvSpPr>
            <p:cNvPr id="39" name="Text Box 7">
              <a:extLst>
                <a:ext uri="{FF2B5EF4-FFF2-40B4-BE49-F238E27FC236}">
                  <a16:creationId xmlns:a16="http://schemas.microsoft.com/office/drawing/2014/main" id="{CEABA7FA-516C-B94A-8D9B-6B6203334744}"/>
                </a:ext>
              </a:extLst>
            </p:cNvPr>
            <p:cNvSpPr txBox="1">
              <a:spLocks noChangeArrowheads="1"/>
            </p:cNvSpPr>
            <p:nvPr/>
          </p:nvSpPr>
          <p:spPr bwMode="auto">
            <a:xfrm>
              <a:off x="10439080" y="2943324"/>
              <a:ext cx="1227424" cy="245005"/>
            </a:xfrm>
            <a:prstGeom prst="rect">
              <a:avLst/>
            </a:prstGeom>
            <a:noFill/>
            <a:ln w="9525">
              <a:noFill/>
              <a:miter lim="800000"/>
              <a:headEnd/>
              <a:tailEnd/>
            </a:ln>
          </p:spPr>
          <p:txBody>
            <a:bodyPr wrap="square" lIns="60960" tIns="30480" rIns="60960" bIns="30480">
              <a:spAutoFit/>
            </a:bodyPr>
            <a:lstStyle/>
            <a:p>
              <a:pPr algn="ctr"/>
              <a:r>
                <a:rPr lang="fr-FR" sz="1000" dirty="0">
                  <a:latin typeface="Helvetica Neue" panose="02000503000000020004" pitchFamily="2" charset="0"/>
                  <a:ea typeface="Helvetica Neue" panose="02000503000000020004" pitchFamily="2" charset="0"/>
                  <a:cs typeface="Helvetica Neue" panose="02000503000000020004" pitchFamily="2" charset="0"/>
                </a:rPr>
                <a:t>Dermatologues</a:t>
              </a:r>
            </a:p>
          </p:txBody>
        </p:sp>
      </p:grpSp>
    </p:spTree>
    <p:extLst>
      <p:ext uri="{BB962C8B-B14F-4D97-AF65-F5344CB8AC3E}">
        <p14:creationId xmlns:p14="http://schemas.microsoft.com/office/powerpoint/2010/main" val="3010822312"/>
      </p:ext>
    </p:extLst>
  </p:cSld>
  <p:clrMapOvr>
    <a:masterClrMapping/>
  </p:clrMapOvr>
  <mc:AlternateContent xmlns:mc="http://schemas.openxmlformats.org/markup-compatibility/2006" xmlns:p14="http://schemas.microsoft.com/office/powerpoint/2010/main">
    <mc:Choice Requires="p14">
      <p:transition spd="slow" p14:dur="1250" advClick="0" advTm="21000">
        <p14:flythrough dir="out"/>
      </p:transition>
    </mc:Choice>
    <mc:Fallback xmlns="">
      <p:transition spd="slow" advClick="0" advTm="2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decel="5000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750" fill="hold"/>
                                        <p:tgtEl>
                                          <p:spTgt spid="8"/>
                                        </p:tgtEl>
                                        <p:attrNameLst>
                                          <p:attrName>ppt_x</p:attrName>
                                        </p:attrNameLst>
                                      </p:cBhvr>
                                      <p:tavLst>
                                        <p:tav tm="0">
                                          <p:val>
                                            <p:strVal val="1+#ppt_w/2"/>
                                          </p:val>
                                        </p:tav>
                                        <p:tav tm="100000">
                                          <p:val>
                                            <p:strVal val="#ppt_x"/>
                                          </p:val>
                                        </p:tav>
                                      </p:tavLst>
                                    </p:anim>
                                    <p:anim calcmode="lin" valueType="num">
                                      <p:cBhvr additive="base">
                                        <p:cTn id="12" dur="750" fill="hold"/>
                                        <p:tgtEl>
                                          <p:spTgt spid="8"/>
                                        </p:tgtEl>
                                        <p:attrNameLst>
                                          <p:attrName>ppt_y</p:attrName>
                                        </p:attrNameLst>
                                      </p:cBhvr>
                                      <p:tavLst>
                                        <p:tav tm="0">
                                          <p:val>
                                            <p:strVal val="#ppt_y"/>
                                          </p:val>
                                        </p:tav>
                                        <p:tav tm="100000">
                                          <p:val>
                                            <p:strVal val="#ppt_y"/>
                                          </p:val>
                                        </p:tav>
                                      </p:tavLst>
                                    </p:anim>
                                  </p:childTnLst>
                                </p:cTn>
                              </p:par>
                              <p:par>
                                <p:cTn id="13" presetID="2" presetClass="entr" presetSubtype="2" decel="50000" fill="hold" grpId="0"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additive="base">
                                        <p:cTn id="15" dur="750" fill="hold"/>
                                        <p:tgtEl>
                                          <p:spTgt spid="41"/>
                                        </p:tgtEl>
                                        <p:attrNameLst>
                                          <p:attrName>ppt_x</p:attrName>
                                        </p:attrNameLst>
                                      </p:cBhvr>
                                      <p:tavLst>
                                        <p:tav tm="0">
                                          <p:val>
                                            <p:strVal val="1+#ppt_w/2"/>
                                          </p:val>
                                        </p:tav>
                                        <p:tav tm="100000">
                                          <p:val>
                                            <p:strVal val="#ppt_x"/>
                                          </p:val>
                                        </p:tav>
                                      </p:tavLst>
                                    </p:anim>
                                    <p:anim calcmode="lin" valueType="num">
                                      <p:cBhvr additive="base">
                                        <p:cTn id="16" dur="75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0C176E0D-4844-49FA-A10F-6774AE9E2FE7}"/>
              </a:ext>
            </a:extLst>
          </p:cNvPr>
          <p:cNvSpPr txBox="1"/>
          <p:nvPr/>
        </p:nvSpPr>
        <p:spPr>
          <a:xfrm>
            <a:off x="1101212" y="2644170"/>
            <a:ext cx="3942735" cy="1692771"/>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Différents facteurs </a:t>
            </a:r>
            <a:r>
              <a:rPr lang="en-US" sz="2600" dirty="0">
                <a:solidFill>
                  <a:schemeClr val="tx1">
                    <a:lumMod val="65000"/>
                    <a:lumOff val="35000"/>
                  </a:schemeClr>
                </a:solidFill>
                <a:latin typeface="Trebuchet MS" panose="020B0703020202090204" pitchFamily="34" charset="0"/>
              </a:rPr>
              <a:t>biologiques </a:t>
            </a:r>
            <a:r>
              <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rPr>
              <a:t>concourent</a:t>
            </a:r>
            <a:r>
              <a:rPr lang="en-US" sz="2600" dirty="0">
                <a:solidFill>
                  <a:schemeClr val="tx1">
                    <a:lumMod val="65000"/>
                    <a:lumOff val="35000"/>
                  </a:schemeClr>
                </a:solidFill>
                <a:latin typeface="Trebuchet MS" panose="020B0703020202090204" pitchFamily="34" charset="0"/>
              </a:rPr>
              <a:t> au développement du mélanome </a:t>
            </a:r>
            <a:endParaRPr lang="en-US" sz="2600" b="1" dirty="0">
              <a:gradFill flip="none" rotWithShape="1">
                <a:gsLst>
                  <a:gs pos="0">
                    <a:schemeClr val="accent1"/>
                  </a:gs>
                  <a:gs pos="100000">
                    <a:schemeClr val="accent1">
                      <a:lumMod val="75000"/>
                    </a:schemeClr>
                  </a:gs>
                </a:gsLst>
                <a:lin ang="0" scaled="1"/>
                <a:tileRect/>
              </a:gradFill>
              <a:latin typeface="Trebuchet MS" panose="020B0703020202090204" pitchFamily="34" charset="0"/>
            </a:endParaRPr>
          </a:p>
        </p:txBody>
      </p:sp>
      <p:pic>
        <p:nvPicPr>
          <p:cNvPr id="17" name="Espace réservé pour une image  16">
            <a:extLst>
              <a:ext uri="{FF2B5EF4-FFF2-40B4-BE49-F238E27FC236}">
                <a16:creationId xmlns:a16="http://schemas.microsoft.com/office/drawing/2014/main" id="{0183AC53-FFBE-4F43-AF05-9B36C937DF9B}"/>
              </a:ext>
            </a:extLst>
          </p:cNvPr>
          <p:cNvPicPr>
            <a:picLocks noGrp="1" noChangeAspect="1"/>
          </p:cNvPicPr>
          <p:nvPr>
            <p:ph type="pic" sz="quarter" idx="10"/>
          </p:nvPr>
        </p:nvPicPr>
        <p:blipFill rotWithShape="1">
          <a:blip r:embed="rId2"/>
          <a:srcRect l="43582" t="-9119" r="-817" b="-5353"/>
          <a:stretch/>
        </p:blipFill>
        <p:spPr>
          <a:xfrm>
            <a:off x="6096000" y="0"/>
            <a:ext cx="6096000" cy="6858000"/>
          </a:xfrm>
          <a:prstGeom prst="rect">
            <a:avLst/>
          </a:prstGeom>
        </p:spPr>
      </p:pic>
      <p:grpSp>
        <p:nvGrpSpPr>
          <p:cNvPr id="20" name="Groupe 19">
            <a:extLst>
              <a:ext uri="{FF2B5EF4-FFF2-40B4-BE49-F238E27FC236}">
                <a16:creationId xmlns:a16="http://schemas.microsoft.com/office/drawing/2014/main" id="{608E87D7-CBC4-E445-808B-A4F3A400113B}"/>
              </a:ext>
            </a:extLst>
          </p:cNvPr>
          <p:cNvGrpSpPr/>
          <p:nvPr/>
        </p:nvGrpSpPr>
        <p:grpSpPr>
          <a:xfrm>
            <a:off x="-14250" y="6306255"/>
            <a:ext cx="11604250" cy="369332"/>
            <a:chOff x="-14250" y="6306255"/>
            <a:chExt cx="11604250" cy="369332"/>
          </a:xfrm>
        </p:grpSpPr>
        <p:cxnSp>
          <p:nvCxnSpPr>
            <p:cNvPr id="21" name="Connecteur droit 20">
              <a:extLst>
                <a:ext uri="{FF2B5EF4-FFF2-40B4-BE49-F238E27FC236}">
                  <a16:creationId xmlns:a16="http://schemas.microsoft.com/office/drawing/2014/main" id="{C58425E8-ACFB-5944-8591-755F6ADE471D}"/>
                </a:ext>
              </a:extLst>
            </p:cNvPr>
            <p:cNvCxnSpPr>
              <a:cxnSpLocks/>
            </p:cNvCxnSpPr>
            <p:nvPr/>
          </p:nvCxnSpPr>
          <p:spPr>
            <a:xfrm flipH="1">
              <a:off x="-14250" y="6507678"/>
              <a:ext cx="8706988"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22" name="TextBox 3">
              <a:extLst>
                <a:ext uri="{FF2B5EF4-FFF2-40B4-BE49-F238E27FC236}">
                  <a16:creationId xmlns:a16="http://schemas.microsoft.com/office/drawing/2014/main" id="{982DCC7F-AF80-5344-919A-F2749E4CD35B}"/>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COMPRENDRE LE CANCER</a:t>
              </a:r>
            </a:p>
          </p:txBody>
        </p:sp>
      </p:grpSp>
    </p:spTree>
    <p:extLst>
      <p:ext uri="{BB962C8B-B14F-4D97-AF65-F5344CB8AC3E}">
        <p14:creationId xmlns:p14="http://schemas.microsoft.com/office/powerpoint/2010/main" val="4173788044"/>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0-#ppt_w/2"/>
                                          </p:val>
                                        </p:tav>
                                        <p:tav tm="100000">
                                          <p:val>
                                            <p:strVal val="#ppt_x"/>
                                          </p:val>
                                        </p:tav>
                                      </p:tavLst>
                                    </p:anim>
                                    <p:anim calcmode="lin" valueType="num">
                                      <p:cBhvr additive="base">
                                        <p:cTn id="8" dur="75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1B5432E-DDF2-461E-BDAE-0E178E752A06}"/>
              </a:ext>
            </a:extLst>
          </p:cNvPr>
          <p:cNvSpPr/>
          <p:nvPr/>
        </p:nvSpPr>
        <p:spPr>
          <a:xfrm>
            <a:off x="6995886" y="0"/>
            <a:ext cx="5196114" cy="6858000"/>
          </a:xfrm>
          <a:prstGeom prst="rect">
            <a:avLst/>
          </a:prstGeom>
          <a:solidFill>
            <a:schemeClr val="bg1">
              <a:lumMod val="95000"/>
            </a:schemeClr>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13" name="TextBox 12">
            <a:extLst>
              <a:ext uri="{FF2B5EF4-FFF2-40B4-BE49-F238E27FC236}">
                <a16:creationId xmlns:a16="http://schemas.microsoft.com/office/drawing/2014/main" id="{F42A0036-8ACC-4908-9193-588E49C3E3E8}"/>
              </a:ext>
            </a:extLst>
          </p:cNvPr>
          <p:cNvSpPr txBox="1"/>
          <p:nvPr/>
        </p:nvSpPr>
        <p:spPr>
          <a:xfrm>
            <a:off x="1101213" y="1764175"/>
            <a:ext cx="3398218" cy="492443"/>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mj-lt"/>
              </a:rPr>
              <a:t>Photobiologie</a:t>
            </a:r>
          </a:p>
        </p:txBody>
      </p:sp>
      <p:sp>
        <p:nvSpPr>
          <p:cNvPr id="15" name="TextBox 14">
            <a:extLst>
              <a:ext uri="{FF2B5EF4-FFF2-40B4-BE49-F238E27FC236}">
                <a16:creationId xmlns:a16="http://schemas.microsoft.com/office/drawing/2014/main" id="{6AAF07ED-8BC2-4437-B993-7E804BD93E4F}"/>
              </a:ext>
            </a:extLst>
          </p:cNvPr>
          <p:cNvSpPr txBox="1"/>
          <p:nvPr/>
        </p:nvSpPr>
        <p:spPr>
          <a:xfrm>
            <a:off x="1101212" y="2644170"/>
            <a:ext cx="4512357" cy="2800767"/>
          </a:xfrm>
          <a:prstGeom prst="rect">
            <a:avLst/>
          </a:prstGeom>
          <a:noFill/>
        </p:spPr>
        <p:txBody>
          <a:bodyPr wrap="square" rtlCol="0">
            <a:spAutoFit/>
          </a:bodyPr>
          <a:lstStyle/>
          <a:p>
            <a:pPr marL="285750" indent="-285750" defTabSz="1450904">
              <a:buClr>
                <a:srgbClr val="FFCE06"/>
              </a:buClr>
              <a:buFont typeface="Arial" charset="0"/>
              <a:buChar char="•"/>
            </a:pPr>
            <a:r>
              <a:rPr lang="en-US" sz="1600" dirty="0">
                <a:solidFill>
                  <a:schemeClr val="tx1">
                    <a:lumMod val="65000"/>
                    <a:lumOff val="35000"/>
                  </a:schemeClr>
                </a:solidFill>
                <a:latin typeface="Helvetica" charset="0"/>
                <a:ea typeface="Helvetica" charset="0"/>
                <a:cs typeface="Helvetica" charset="0"/>
              </a:rPr>
              <a:t>L’exposition aux rayons UV est la principale cause de cancers de la peau. 70 à 90% des cancers cutanés seraient liés au soleil.</a:t>
            </a:r>
          </a:p>
          <a:p>
            <a:pPr marL="285750" indent="-285750" defTabSz="1450904">
              <a:buClr>
                <a:srgbClr val="FFCE06"/>
              </a:buClr>
              <a:buFont typeface="Arial" charset="0"/>
              <a:buChar char="•"/>
            </a:pPr>
            <a:endParaRPr lang="en-US" sz="1600" dirty="0">
              <a:solidFill>
                <a:schemeClr val="tx1">
                  <a:lumMod val="65000"/>
                  <a:lumOff val="35000"/>
                </a:schemeClr>
              </a:solidFill>
              <a:latin typeface="Helvetica" charset="0"/>
              <a:ea typeface="Helvetica" charset="0"/>
              <a:cs typeface="Helvetica" charset="0"/>
            </a:endParaRPr>
          </a:p>
          <a:p>
            <a:pPr marL="285750" indent="-285750" defTabSz="1450904">
              <a:buClr>
                <a:srgbClr val="FFCE06"/>
              </a:buClr>
              <a:buFont typeface="Arial" charset="0"/>
              <a:buChar char="•"/>
            </a:pPr>
            <a:r>
              <a:rPr lang="en-US" sz="1600" dirty="0">
                <a:solidFill>
                  <a:schemeClr val="tx1">
                    <a:lumMod val="65000"/>
                    <a:lumOff val="35000"/>
                  </a:schemeClr>
                </a:solidFill>
                <a:latin typeface="Helvetica" charset="0"/>
                <a:ea typeface="Helvetica" charset="0"/>
                <a:cs typeface="Helvetica" charset="0"/>
              </a:rPr>
              <a:t>L’exposition solaire est classée cancérigène par le Centre International de Recherche sur le Cancer (OMS) depuis 1992.</a:t>
            </a:r>
          </a:p>
          <a:p>
            <a:pPr marL="285750" indent="-285750" defTabSz="1450904">
              <a:buClr>
                <a:srgbClr val="FFCE06"/>
              </a:buClr>
              <a:buFont typeface="Arial" charset="0"/>
              <a:buChar char="•"/>
            </a:pPr>
            <a:endParaRPr lang="en-US" sz="1600" dirty="0">
              <a:solidFill>
                <a:schemeClr val="tx1">
                  <a:lumMod val="65000"/>
                  <a:lumOff val="35000"/>
                </a:schemeClr>
              </a:solidFill>
              <a:latin typeface="Helvetica" charset="0"/>
              <a:ea typeface="Helvetica" charset="0"/>
              <a:cs typeface="Helvetica" charset="0"/>
            </a:endParaRPr>
          </a:p>
          <a:p>
            <a:pPr marL="285750" indent="-285750" defTabSz="1450904">
              <a:buClr>
                <a:srgbClr val="FFCE06"/>
              </a:buClr>
              <a:buFont typeface="Arial" charset="0"/>
              <a:buChar char="•"/>
            </a:pPr>
            <a:r>
              <a:rPr lang="en-US" sz="1600" dirty="0">
                <a:solidFill>
                  <a:schemeClr val="tx1">
                    <a:lumMod val="65000"/>
                    <a:lumOff val="35000"/>
                  </a:schemeClr>
                </a:solidFill>
                <a:latin typeface="Helvetica" charset="0"/>
                <a:ea typeface="Helvetica" charset="0"/>
                <a:cs typeface="Helvetica" charset="0"/>
              </a:rPr>
              <a:t>L’exposition aux UV artificiels (UVB et UVA) est classée cancérigène pour l’homme depuis 2009.</a:t>
            </a:r>
          </a:p>
        </p:txBody>
      </p:sp>
      <p:pic>
        <p:nvPicPr>
          <p:cNvPr id="16" name="Espace réservé pour une image  15">
            <a:extLst>
              <a:ext uri="{FF2B5EF4-FFF2-40B4-BE49-F238E27FC236}">
                <a16:creationId xmlns:a16="http://schemas.microsoft.com/office/drawing/2014/main" id="{AF932535-CB2F-A44B-85FC-961DE74C652E}"/>
              </a:ext>
            </a:extLst>
          </p:cNvPr>
          <p:cNvPicPr>
            <a:picLocks noGrp="1" noChangeAspect="1"/>
          </p:cNvPicPr>
          <p:nvPr>
            <p:ph type="pic" sz="quarter" idx="10"/>
          </p:nvPr>
        </p:nvPicPr>
        <p:blipFill rotWithShape="1">
          <a:blip r:embed="rId2"/>
          <a:srcRect l="50000" t="-2626" r="1302" b="-11640"/>
          <a:stretch/>
        </p:blipFill>
        <p:spPr>
          <a:xfrm>
            <a:off x="6995886" y="5435"/>
            <a:ext cx="5196114" cy="6858000"/>
          </a:xfrm>
          <a:prstGeom prst="rect">
            <a:avLst/>
          </a:prstGeom>
        </p:spPr>
      </p:pic>
      <p:grpSp>
        <p:nvGrpSpPr>
          <p:cNvPr id="18" name="Groupe 17">
            <a:extLst>
              <a:ext uri="{FF2B5EF4-FFF2-40B4-BE49-F238E27FC236}">
                <a16:creationId xmlns:a16="http://schemas.microsoft.com/office/drawing/2014/main" id="{CF4DE2A5-8F90-C74E-8B4A-9FF64B26E70B}"/>
              </a:ext>
            </a:extLst>
          </p:cNvPr>
          <p:cNvGrpSpPr/>
          <p:nvPr/>
        </p:nvGrpSpPr>
        <p:grpSpPr>
          <a:xfrm>
            <a:off x="-14250" y="6306255"/>
            <a:ext cx="11604250" cy="369332"/>
            <a:chOff x="-14250" y="6306255"/>
            <a:chExt cx="11604250" cy="369332"/>
          </a:xfrm>
        </p:grpSpPr>
        <p:cxnSp>
          <p:nvCxnSpPr>
            <p:cNvPr id="19" name="Connecteur droit 18">
              <a:extLst>
                <a:ext uri="{FF2B5EF4-FFF2-40B4-BE49-F238E27FC236}">
                  <a16:creationId xmlns:a16="http://schemas.microsoft.com/office/drawing/2014/main" id="{AEC5544E-22D4-0A44-8AFC-014E24FAA25C}"/>
                </a:ext>
              </a:extLst>
            </p:cNvPr>
            <p:cNvCxnSpPr>
              <a:cxnSpLocks/>
            </p:cNvCxnSpPr>
            <p:nvPr/>
          </p:nvCxnSpPr>
          <p:spPr>
            <a:xfrm flipH="1">
              <a:off x="-14250" y="6507678"/>
              <a:ext cx="8629613"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25" name="TextBox 3">
              <a:extLst>
                <a:ext uri="{FF2B5EF4-FFF2-40B4-BE49-F238E27FC236}">
                  <a16:creationId xmlns:a16="http://schemas.microsoft.com/office/drawing/2014/main" id="{3FA557F6-50B1-164F-AF8E-C59C23C08976}"/>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IDENTIFIER LE MÉLANOME</a:t>
              </a:r>
            </a:p>
          </p:txBody>
        </p:sp>
      </p:grpSp>
      <p:grpSp>
        <p:nvGrpSpPr>
          <p:cNvPr id="3" name="Group 2">
            <a:extLst>
              <a:ext uri="{FF2B5EF4-FFF2-40B4-BE49-F238E27FC236}">
                <a16:creationId xmlns:a16="http://schemas.microsoft.com/office/drawing/2014/main" id="{DE8D5E3A-CFF8-4973-B1D3-D52CC1B96F52}"/>
              </a:ext>
            </a:extLst>
          </p:cNvPr>
          <p:cNvGrpSpPr/>
          <p:nvPr/>
        </p:nvGrpSpPr>
        <p:grpSpPr>
          <a:xfrm>
            <a:off x="6714780" y="1995055"/>
            <a:ext cx="542436" cy="2895884"/>
            <a:chOff x="6714780" y="1995055"/>
            <a:chExt cx="542436" cy="2895884"/>
          </a:xfrm>
        </p:grpSpPr>
        <p:sp>
          <p:nvSpPr>
            <p:cNvPr id="23" name="Rectangle: Rounded Corners 22">
              <a:extLst>
                <a:ext uri="{FF2B5EF4-FFF2-40B4-BE49-F238E27FC236}">
                  <a16:creationId xmlns:a16="http://schemas.microsoft.com/office/drawing/2014/main" id="{2FFB808F-EE7D-4A5F-AA3C-5157997E0D06}"/>
                </a:ext>
              </a:extLst>
            </p:cNvPr>
            <p:cNvSpPr/>
            <p:nvPr/>
          </p:nvSpPr>
          <p:spPr>
            <a:xfrm>
              <a:off x="6714780" y="1995055"/>
              <a:ext cx="542436" cy="2895884"/>
            </a:xfrm>
            <a:prstGeom prst="roundRect">
              <a:avLst>
                <a:gd name="adj" fmla="val 50000"/>
              </a:avLst>
            </a:prstGeom>
            <a:solidFill>
              <a:schemeClr val="bg1"/>
            </a:solidFill>
            <a:ln w="12700">
              <a:noFill/>
            </a:ln>
            <a:effectLst>
              <a:outerShdw blurRad="508000" dist="304800" dir="5400000" sx="92000" sy="92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24" name="TextBox 23">
              <a:extLst>
                <a:ext uri="{FF2B5EF4-FFF2-40B4-BE49-F238E27FC236}">
                  <a16:creationId xmlns:a16="http://schemas.microsoft.com/office/drawing/2014/main" id="{9CC17467-394A-4A7D-A97D-DBAAC4434A45}"/>
                </a:ext>
              </a:extLst>
            </p:cNvPr>
            <p:cNvSpPr txBox="1"/>
            <p:nvPr/>
          </p:nvSpPr>
          <p:spPr>
            <a:xfrm>
              <a:off x="6767952" y="2288835"/>
              <a:ext cx="393659" cy="2308324"/>
            </a:xfrm>
            <a:prstGeom prst="rect">
              <a:avLst/>
            </a:prstGeom>
            <a:noFill/>
          </p:spPr>
          <p:txBody>
            <a:bodyPr vert="horz" wrap="square" rtlCol="0">
              <a:spAutoFit/>
            </a:bodyPr>
            <a:lstStyle/>
            <a:p>
              <a:pPr algn="ctr"/>
              <a:r>
                <a:rPr lang="en-US" sz="2400" b="1" dirty="0">
                  <a:gradFill>
                    <a:gsLst>
                      <a:gs pos="0">
                        <a:schemeClr val="accent1"/>
                      </a:gs>
                      <a:gs pos="90000">
                        <a:schemeClr val="accent1">
                          <a:lumMod val="75000"/>
                        </a:schemeClr>
                      </a:gs>
                    </a:gsLst>
                    <a:path path="circle">
                      <a:fillToRect r="100000" b="100000"/>
                    </a:path>
                  </a:gradFill>
                  <a:latin typeface="+mj-lt"/>
                </a:rPr>
                <a:t>EFFETS</a:t>
              </a:r>
            </a:p>
          </p:txBody>
        </p:sp>
      </p:grpSp>
    </p:spTree>
    <p:extLst>
      <p:ext uri="{BB962C8B-B14F-4D97-AF65-F5344CB8AC3E}">
        <p14:creationId xmlns:p14="http://schemas.microsoft.com/office/powerpoint/2010/main" val="4235901744"/>
      </p:ext>
    </p:extLst>
  </p:cSld>
  <p:clrMapOvr>
    <a:masterClrMapping/>
  </p:clrMapOvr>
  <mc:AlternateContent xmlns:mc="http://schemas.openxmlformats.org/markup-compatibility/2006" xmlns:p14="http://schemas.microsoft.com/office/powerpoint/2010/main">
    <mc:Choice Requires="p14">
      <p:transition spd="slow" p14:dur="1250" advClick="0" advTm="8000">
        <p14:flythrough dir="ou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decel="100000" fill="hold" grpId="0" nodeType="withEffect">
                                  <p:stCondLst>
                                    <p:cond delay="5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1+#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2" presetClass="entr" presetSubtype="8" fill="hold" grpId="0" nodeType="withEffect">
                                  <p:stCondLst>
                                    <p:cond delay="1250"/>
                                  </p:stCondLst>
                                  <p:childTnLst>
                                    <p:set>
                                      <p:cBhvr>
                                        <p:cTn id="10" dur="1" fill="hold">
                                          <p:stCondLst>
                                            <p:cond delay="0"/>
                                          </p:stCondLst>
                                        </p:cTn>
                                        <p:tgtEl>
                                          <p:spTgt spid="15"/>
                                        </p:tgtEl>
                                        <p:attrNameLst>
                                          <p:attrName>style.visibility</p:attrName>
                                        </p:attrNameLst>
                                      </p:cBhvr>
                                      <p:to>
                                        <p:strVal val="visible"/>
                                      </p:to>
                                    </p:set>
                                    <p:animEffect transition="in" filter="wipe(left)">
                                      <p:cBhvr>
                                        <p:cTn id="11" dur="750"/>
                                        <p:tgtEl>
                                          <p:spTgt spid="15"/>
                                        </p:tgtEl>
                                      </p:cBhvr>
                                    </p:animEffect>
                                  </p:childTnLst>
                                </p:cTn>
                              </p:par>
                              <p:par>
                                <p:cTn id="12" presetID="2" presetClass="entr" presetSubtype="1" decel="100000" fill="hold" nodeType="withEffect">
                                  <p:stCondLst>
                                    <p:cond delay="1750"/>
                                  </p:stCondLst>
                                  <p:childTnLst>
                                    <p:set>
                                      <p:cBhvr>
                                        <p:cTn id="13" dur="1" fill="hold">
                                          <p:stCondLst>
                                            <p:cond delay="0"/>
                                          </p:stCondLst>
                                        </p:cTn>
                                        <p:tgtEl>
                                          <p:spTgt spid="3"/>
                                        </p:tgtEl>
                                        <p:attrNameLst>
                                          <p:attrName>style.visibility</p:attrName>
                                        </p:attrNameLst>
                                      </p:cBhvr>
                                      <p:to>
                                        <p:strVal val="visible"/>
                                      </p:to>
                                    </p:set>
                                    <p:anim calcmode="lin" valueType="num">
                                      <p:cBhvr additive="base">
                                        <p:cTn id="14" dur="1000" fill="hold"/>
                                        <p:tgtEl>
                                          <p:spTgt spid="3"/>
                                        </p:tgtEl>
                                        <p:attrNameLst>
                                          <p:attrName>ppt_x</p:attrName>
                                        </p:attrNameLst>
                                      </p:cBhvr>
                                      <p:tavLst>
                                        <p:tav tm="0">
                                          <p:val>
                                            <p:strVal val="#ppt_x"/>
                                          </p:val>
                                        </p:tav>
                                        <p:tav tm="100000">
                                          <p:val>
                                            <p:strVal val="#ppt_x"/>
                                          </p:val>
                                        </p:tav>
                                      </p:tavLst>
                                    </p:anim>
                                    <p:anim calcmode="lin" valueType="num">
                                      <p:cBhvr additive="base">
                                        <p:cTn id="15" dur="1000" fill="hold"/>
                                        <p:tgtEl>
                                          <p:spTgt spid="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DA53DEB1-0D08-2E42-9DCB-8AC55530BA4A}"/>
              </a:ext>
            </a:extLst>
          </p:cNvPr>
          <p:cNvSpPr/>
          <p:nvPr/>
        </p:nvSpPr>
        <p:spPr>
          <a:xfrm>
            <a:off x="0" y="0"/>
            <a:ext cx="5950857"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11" name="TextBox 10">
            <a:extLst>
              <a:ext uri="{FF2B5EF4-FFF2-40B4-BE49-F238E27FC236}">
                <a16:creationId xmlns:a16="http://schemas.microsoft.com/office/drawing/2014/main" id="{BAB77F59-06DB-4E77-BFDD-176FF4DDD7E7}"/>
              </a:ext>
            </a:extLst>
          </p:cNvPr>
          <p:cNvSpPr txBox="1"/>
          <p:nvPr/>
        </p:nvSpPr>
        <p:spPr>
          <a:xfrm>
            <a:off x="6916253" y="1419236"/>
            <a:ext cx="4867707" cy="2307042"/>
          </a:xfrm>
          <a:prstGeom prst="rect">
            <a:avLst/>
          </a:prstGeom>
          <a:noFill/>
        </p:spPr>
        <p:txBody>
          <a:bodyPr wrap="square" rtlCol="0">
            <a:spAutoFit/>
          </a:bodyPr>
          <a:lstStyle/>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Pénètrent plus profondément</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Diminuent les défenses immunitaires</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Altèrent les cellules et entraînent la formation de radicaux libres</a:t>
            </a:r>
          </a:p>
          <a:p>
            <a:pPr>
              <a:lnSpc>
                <a:spcPct val="130000"/>
              </a:lnSpc>
            </a:pPr>
            <a:endParaRPr lang="en-US" sz="1600" dirty="0">
              <a:solidFill>
                <a:schemeClr val="bg1">
                  <a:lumMod val="65000"/>
                </a:schemeClr>
              </a:solidFill>
            </a:endParaRPr>
          </a:p>
        </p:txBody>
      </p:sp>
      <p:sp>
        <p:nvSpPr>
          <p:cNvPr id="36" name="TextBox 35">
            <a:extLst>
              <a:ext uri="{FF2B5EF4-FFF2-40B4-BE49-F238E27FC236}">
                <a16:creationId xmlns:a16="http://schemas.microsoft.com/office/drawing/2014/main" id="{AE7D38BF-3984-45CC-AB3B-9186E8CCB18A}"/>
              </a:ext>
            </a:extLst>
          </p:cNvPr>
          <p:cNvSpPr txBox="1"/>
          <p:nvPr/>
        </p:nvSpPr>
        <p:spPr>
          <a:xfrm>
            <a:off x="6916254" y="906886"/>
            <a:ext cx="3398218" cy="492443"/>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mj-lt"/>
              </a:rPr>
              <a:t>UVA</a:t>
            </a:r>
          </a:p>
        </p:txBody>
      </p:sp>
      <p:sp>
        <p:nvSpPr>
          <p:cNvPr id="37" name="TextBox 10">
            <a:extLst>
              <a:ext uri="{FF2B5EF4-FFF2-40B4-BE49-F238E27FC236}">
                <a16:creationId xmlns:a16="http://schemas.microsoft.com/office/drawing/2014/main" id="{C0C71B69-6CF6-A84A-8767-629E103DE842}"/>
              </a:ext>
            </a:extLst>
          </p:cNvPr>
          <p:cNvSpPr txBox="1"/>
          <p:nvPr/>
        </p:nvSpPr>
        <p:spPr>
          <a:xfrm>
            <a:off x="6916254" y="4095979"/>
            <a:ext cx="4867706" cy="1666867"/>
          </a:xfrm>
          <a:prstGeom prst="rect">
            <a:avLst/>
          </a:prstGeom>
          <a:noFill/>
        </p:spPr>
        <p:txBody>
          <a:bodyPr wrap="square" rtlCol="0">
            <a:spAutoFit/>
          </a:bodyPr>
          <a:lstStyle/>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Bloqués par les couches superficielles de l’épiderme</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Responsables du coup de soleil</a:t>
            </a:r>
          </a:p>
          <a:p>
            <a:pPr marL="285750" indent="-285750">
              <a:lnSpc>
                <a:spcPct val="130000"/>
              </a:lnSpc>
              <a:buClr>
                <a:srgbClr val="FFCE06"/>
              </a:buClr>
              <a:buFont typeface="Arial" panose="020B0604020202020204" pitchFamily="34" charset="0"/>
              <a:buChar char="•"/>
            </a:pPr>
            <a:endParaRPr lang="en-US" sz="1600" dirty="0">
              <a:solidFill>
                <a:schemeClr val="tx1">
                  <a:lumMod val="65000"/>
                  <a:lumOff val="35000"/>
                </a:schemeClr>
              </a:solidFill>
            </a:endParaRPr>
          </a:p>
          <a:p>
            <a:pPr marL="285750" indent="-285750">
              <a:lnSpc>
                <a:spcPct val="130000"/>
              </a:lnSpc>
              <a:buClr>
                <a:srgbClr val="FFCE06"/>
              </a:buClr>
              <a:buFont typeface="Arial" panose="020B0604020202020204" pitchFamily="34" charset="0"/>
              <a:buChar char="•"/>
            </a:pPr>
            <a:r>
              <a:rPr lang="en-US" sz="1600" dirty="0">
                <a:solidFill>
                  <a:schemeClr val="tx1">
                    <a:lumMod val="65000"/>
                    <a:lumOff val="35000"/>
                  </a:schemeClr>
                </a:solidFill>
              </a:rPr>
              <a:t>Induisent des altérations de l’ADN</a:t>
            </a:r>
          </a:p>
        </p:txBody>
      </p:sp>
      <p:sp>
        <p:nvSpPr>
          <p:cNvPr id="38" name="TextBox 35">
            <a:extLst>
              <a:ext uri="{FF2B5EF4-FFF2-40B4-BE49-F238E27FC236}">
                <a16:creationId xmlns:a16="http://schemas.microsoft.com/office/drawing/2014/main" id="{BBC40DB1-3CE4-9D4C-A447-1EDF4F373569}"/>
              </a:ext>
            </a:extLst>
          </p:cNvPr>
          <p:cNvSpPr txBox="1"/>
          <p:nvPr/>
        </p:nvSpPr>
        <p:spPr>
          <a:xfrm>
            <a:off x="6916254" y="3567947"/>
            <a:ext cx="3398218" cy="492443"/>
          </a:xfrm>
          <a:prstGeom prst="rect">
            <a:avLst/>
          </a:prstGeom>
          <a:noFill/>
        </p:spPr>
        <p:txBody>
          <a:bodyPr wrap="square" rtlCol="0">
            <a:spAutoFit/>
          </a:bodyPr>
          <a:lstStyle/>
          <a:p>
            <a:r>
              <a:rPr lang="en-US" sz="2600" b="1" dirty="0">
                <a:gradFill flip="none" rotWithShape="1">
                  <a:gsLst>
                    <a:gs pos="0">
                      <a:schemeClr val="accent1"/>
                    </a:gs>
                    <a:gs pos="100000">
                      <a:schemeClr val="accent1">
                        <a:lumMod val="75000"/>
                      </a:schemeClr>
                    </a:gs>
                  </a:gsLst>
                  <a:lin ang="0" scaled="1"/>
                  <a:tileRect/>
                </a:gradFill>
                <a:latin typeface="+mj-lt"/>
              </a:rPr>
              <a:t>UVB</a:t>
            </a:r>
          </a:p>
        </p:txBody>
      </p:sp>
      <p:pic>
        <p:nvPicPr>
          <p:cNvPr id="40" name="Image 39">
            <a:extLst>
              <a:ext uri="{FF2B5EF4-FFF2-40B4-BE49-F238E27FC236}">
                <a16:creationId xmlns:a16="http://schemas.microsoft.com/office/drawing/2014/main" id="{8E1452DF-2839-4048-AF5C-0449473CDB6F}"/>
              </a:ext>
            </a:extLst>
          </p:cNvPr>
          <p:cNvPicPr>
            <a:picLocks noChangeAspect="1"/>
          </p:cNvPicPr>
          <p:nvPr/>
        </p:nvPicPr>
        <p:blipFill>
          <a:blip r:embed="rId2"/>
          <a:stretch>
            <a:fillRect/>
          </a:stretch>
        </p:blipFill>
        <p:spPr>
          <a:xfrm>
            <a:off x="-4475011" y="746134"/>
            <a:ext cx="10908565" cy="6136068"/>
          </a:xfrm>
          <a:prstGeom prst="rect">
            <a:avLst/>
          </a:prstGeom>
        </p:spPr>
      </p:pic>
      <p:grpSp>
        <p:nvGrpSpPr>
          <p:cNvPr id="42" name="Groupe 41">
            <a:extLst>
              <a:ext uri="{FF2B5EF4-FFF2-40B4-BE49-F238E27FC236}">
                <a16:creationId xmlns:a16="http://schemas.microsoft.com/office/drawing/2014/main" id="{3048733B-9FBD-C94D-AED0-800FE84BE5B6}"/>
              </a:ext>
            </a:extLst>
          </p:cNvPr>
          <p:cNvGrpSpPr/>
          <p:nvPr/>
        </p:nvGrpSpPr>
        <p:grpSpPr>
          <a:xfrm>
            <a:off x="-14250" y="6306255"/>
            <a:ext cx="11604250" cy="369332"/>
            <a:chOff x="-14250" y="6306255"/>
            <a:chExt cx="11604250" cy="369332"/>
          </a:xfrm>
        </p:grpSpPr>
        <p:cxnSp>
          <p:nvCxnSpPr>
            <p:cNvPr id="43" name="Connecteur droit 42">
              <a:extLst>
                <a:ext uri="{FF2B5EF4-FFF2-40B4-BE49-F238E27FC236}">
                  <a16:creationId xmlns:a16="http://schemas.microsoft.com/office/drawing/2014/main" id="{3D0742BF-0E39-1F4E-9DB2-E5F2D688E921}"/>
                </a:ext>
              </a:extLst>
            </p:cNvPr>
            <p:cNvCxnSpPr>
              <a:cxnSpLocks/>
            </p:cNvCxnSpPr>
            <p:nvPr/>
          </p:nvCxnSpPr>
          <p:spPr>
            <a:xfrm flipH="1">
              <a:off x="-14250" y="6507678"/>
              <a:ext cx="8629613" cy="0"/>
            </a:xfrm>
            <a:prstGeom prst="line">
              <a:avLst/>
            </a:prstGeom>
            <a:ln>
              <a:solidFill>
                <a:srgbClr val="1C3459"/>
              </a:solidFill>
            </a:ln>
          </p:spPr>
          <p:style>
            <a:lnRef idx="1">
              <a:schemeClr val="accent1"/>
            </a:lnRef>
            <a:fillRef idx="0">
              <a:schemeClr val="accent1"/>
            </a:fillRef>
            <a:effectRef idx="0">
              <a:schemeClr val="accent1"/>
            </a:effectRef>
            <a:fontRef idx="minor">
              <a:schemeClr val="tx1"/>
            </a:fontRef>
          </p:style>
        </p:cxnSp>
        <p:sp>
          <p:nvSpPr>
            <p:cNvPr id="44" name="TextBox 3">
              <a:extLst>
                <a:ext uri="{FF2B5EF4-FFF2-40B4-BE49-F238E27FC236}">
                  <a16:creationId xmlns:a16="http://schemas.microsoft.com/office/drawing/2014/main" id="{A93413B1-D360-AC43-89DC-D2DA25A16F9B}"/>
                </a:ext>
              </a:extLst>
            </p:cNvPr>
            <p:cNvSpPr txBox="1"/>
            <p:nvPr/>
          </p:nvSpPr>
          <p:spPr>
            <a:xfrm>
              <a:off x="8280482" y="6306255"/>
              <a:ext cx="3309518" cy="369332"/>
            </a:xfrm>
            <a:prstGeom prst="rect">
              <a:avLst/>
            </a:prstGeom>
            <a:noFill/>
          </p:spPr>
          <p:txBody>
            <a:bodyPr wrap="square" rtlCol="0">
              <a:spAutoFit/>
            </a:bodyPr>
            <a:lstStyle/>
            <a:p>
              <a:pPr algn="r"/>
              <a:r>
                <a:rPr lang="en-US" b="1" dirty="0">
                  <a:solidFill>
                    <a:srgbClr val="1C3459"/>
                  </a:solidFill>
                  <a:latin typeface="Trebuchet MS" panose="020B0703020202090204" pitchFamily="34" charset="0"/>
                  <a:ea typeface="Verdana" panose="020B0604030504040204" pitchFamily="34" charset="0"/>
                  <a:cs typeface="Verdana" panose="020B0604030504040204" pitchFamily="34" charset="0"/>
                </a:rPr>
                <a:t>• IDENTIFIER LE MÉLANOME</a:t>
              </a:r>
            </a:p>
          </p:txBody>
        </p:sp>
      </p:grpSp>
      <p:sp>
        <p:nvSpPr>
          <p:cNvPr id="3" name="Rectangle 2">
            <a:extLst>
              <a:ext uri="{FF2B5EF4-FFF2-40B4-BE49-F238E27FC236}">
                <a16:creationId xmlns:a16="http://schemas.microsoft.com/office/drawing/2014/main" id="{E4B189B1-BF41-FE4F-A828-3E612BF10396}"/>
              </a:ext>
            </a:extLst>
          </p:cNvPr>
          <p:cNvSpPr/>
          <p:nvPr/>
        </p:nvSpPr>
        <p:spPr>
          <a:xfrm>
            <a:off x="2277825" y="4170416"/>
            <a:ext cx="682663" cy="28397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 name="ZoneTexte 1">
            <a:extLst>
              <a:ext uri="{FF2B5EF4-FFF2-40B4-BE49-F238E27FC236}">
                <a16:creationId xmlns:a16="http://schemas.microsoft.com/office/drawing/2014/main" id="{BF0B5094-A9D1-0444-B6E2-5B0411DE451F}"/>
              </a:ext>
            </a:extLst>
          </p:cNvPr>
          <p:cNvSpPr txBox="1"/>
          <p:nvPr/>
        </p:nvSpPr>
        <p:spPr>
          <a:xfrm>
            <a:off x="2120122" y="4110433"/>
            <a:ext cx="801792" cy="369332"/>
          </a:xfrm>
          <a:prstGeom prst="rect">
            <a:avLst/>
          </a:prstGeom>
          <a:noFill/>
        </p:spPr>
        <p:txBody>
          <a:bodyPr wrap="square" rtlCol="0">
            <a:spAutoFit/>
          </a:bodyPr>
          <a:lstStyle/>
          <a:p>
            <a:pPr algn="ctr"/>
            <a:r>
              <a:rPr lang="fr-FR" sz="900" dirty="0">
                <a:solidFill>
                  <a:schemeClr val="tx1">
                    <a:lumMod val="85000"/>
                    <a:lumOff val="15000"/>
                  </a:schemeClr>
                </a:solidFill>
                <a:latin typeface="Arial" panose="020B0604020202020204" pitchFamily="34" charset="0"/>
                <a:ea typeface="Segoe UI Historic" panose="020B0502040204020203" pitchFamily="34" charset="0"/>
                <a:cs typeface="Arial" panose="020B0604020202020204" pitchFamily="34" charset="0"/>
              </a:rPr>
              <a:t>immuno</a:t>
            </a:r>
            <a:br>
              <a:rPr lang="fr-FR" sz="900" dirty="0">
                <a:solidFill>
                  <a:schemeClr val="tx1">
                    <a:lumMod val="85000"/>
                    <a:lumOff val="15000"/>
                  </a:schemeClr>
                </a:solidFill>
                <a:latin typeface="Arial" panose="020B0604020202020204" pitchFamily="34" charset="0"/>
                <a:ea typeface="Segoe UI Historic" panose="020B0502040204020203" pitchFamily="34" charset="0"/>
                <a:cs typeface="Arial" panose="020B0604020202020204" pitchFamily="34" charset="0"/>
              </a:rPr>
            </a:br>
            <a:r>
              <a:rPr lang="fr-FR" sz="900" dirty="0">
                <a:solidFill>
                  <a:schemeClr val="tx1">
                    <a:lumMod val="85000"/>
                    <a:lumOff val="15000"/>
                  </a:schemeClr>
                </a:solidFill>
                <a:latin typeface="Arial" panose="020B0604020202020204" pitchFamily="34" charset="0"/>
                <a:ea typeface="Segoe UI Historic" panose="020B0502040204020203" pitchFamily="34" charset="0"/>
                <a:cs typeface="Arial" panose="020B0604020202020204" pitchFamily="34" charset="0"/>
              </a:rPr>
              <a:t>suppression</a:t>
            </a:r>
          </a:p>
        </p:txBody>
      </p:sp>
      <p:sp>
        <p:nvSpPr>
          <p:cNvPr id="13" name="Rectangle 12">
            <a:extLst>
              <a:ext uri="{FF2B5EF4-FFF2-40B4-BE49-F238E27FC236}">
                <a16:creationId xmlns:a16="http://schemas.microsoft.com/office/drawing/2014/main" id="{26300AA3-E66B-DD4B-83BF-A1FCCD84F06A}"/>
              </a:ext>
            </a:extLst>
          </p:cNvPr>
          <p:cNvSpPr/>
          <p:nvPr/>
        </p:nvSpPr>
        <p:spPr>
          <a:xfrm>
            <a:off x="2764211" y="4029709"/>
            <a:ext cx="597571" cy="15468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4" name="ZoneTexte 3">
            <a:extLst>
              <a:ext uri="{FF2B5EF4-FFF2-40B4-BE49-F238E27FC236}">
                <a16:creationId xmlns:a16="http://schemas.microsoft.com/office/drawing/2014/main" id="{0D57FD98-DD64-F54E-AF8D-8C9F32469090}"/>
              </a:ext>
            </a:extLst>
          </p:cNvPr>
          <p:cNvSpPr txBox="1"/>
          <p:nvPr/>
        </p:nvSpPr>
        <p:spPr>
          <a:xfrm>
            <a:off x="2720632" y="3980563"/>
            <a:ext cx="697833" cy="230832"/>
          </a:xfrm>
          <a:prstGeom prst="rect">
            <a:avLst/>
          </a:prstGeom>
          <a:noFill/>
        </p:spPr>
        <p:txBody>
          <a:bodyPr wrap="square" rtlCol="0">
            <a:spAutoFit/>
          </a:bodyPr>
          <a:lstStyle/>
          <a:p>
            <a:r>
              <a:rPr lang="fr-FR" sz="900" dirty="0">
                <a:latin typeface="Arial" panose="020B0604020202020204" pitchFamily="34" charset="0"/>
                <a:cs typeface="Arial" panose="020B0604020202020204" pitchFamily="34" charset="0"/>
              </a:rPr>
              <a:t>cytokines</a:t>
            </a:r>
          </a:p>
        </p:txBody>
      </p:sp>
      <p:sp>
        <p:nvSpPr>
          <p:cNvPr id="5" name="Rectangle 4">
            <a:extLst>
              <a:ext uri="{FF2B5EF4-FFF2-40B4-BE49-F238E27FC236}">
                <a16:creationId xmlns:a16="http://schemas.microsoft.com/office/drawing/2014/main" id="{2C62C9DB-8B8A-7B4B-8A98-49EC5812EAEC}"/>
              </a:ext>
            </a:extLst>
          </p:cNvPr>
          <p:cNvSpPr/>
          <p:nvPr/>
        </p:nvSpPr>
        <p:spPr>
          <a:xfrm>
            <a:off x="3637280" y="4002846"/>
            <a:ext cx="898139" cy="154691"/>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000" b="1" dirty="0">
                <a:solidFill>
                  <a:schemeClr val="tx1"/>
                </a:solidFill>
              </a:rPr>
              <a:t>endommagé</a:t>
            </a:r>
          </a:p>
        </p:txBody>
      </p:sp>
      <p:sp>
        <p:nvSpPr>
          <p:cNvPr id="17" name="ZoneTexte 16">
            <a:extLst>
              <a:ext uri="{FF2B5EF4-FFF2-40B4-BE49-F238E27FC236}">
                <a16:creationId xmlns:a16="http://schemas.microsoft.com/office/drawing/2014/main" id="{C198C164-AE1C-3647-A3E1-25F79A4E2227}"/>
              </a:ext>
            </a:extLst>
          </p:cNvPr>
          <p:cNvSpPr txBox="1"/>
          <p:nvPr/>
        </p:nvSpPr>
        <p:spPr>
          <a:xfrm>
            <a:off x="4192131" y="4275437"/>
            <a:ext cx="898139" cy="230832"/>
          </a:xfrm>
          <a:prstGeom prst="rect">
            <a:avLst/>
          </a:prstGeom>
          <a:solidFill>
            <a:srgbClr val="F2F2F2"/>
          </a:solidFill>
        </p:spPr>
        <p:txBody>
          <a:bodyPr wrap="square" rtlCol="0">
            <a:spAutoFit/>
          </a:bodyPr>
          <a:lstStyle/>
          <a:p>
            <a:r>
              <a:rPr lang="fr-FR" sz="900" dirty="0">
                <a:latin typeface="Arial" panose="020B0604020202020204" pitchFamily="34" charset="0"/>
                <a:cs typeface="Arial" panose="020B0604020202020204" pitchFamily="34" charset="0"/>
              </a:rPr>
              <a:t>éléments 0</a:t>
            </a:r>
            <a:r>
              <a:rPr lang="fr-FR" sz="500" dirty="0">
                <a:latin typeface="Arial" panose="020B0604020202020204" pitchFamily="34" charset="0"/>
                <a:cs typeface="Arial" panose="020B0604020202020204" pitchFamily="34" charset="0"/>
              </a:rPr>
              <a:t>2</a:t>
            </a:r>
            <a:endParaRPr lang="fr-FR" sz="9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21997403"/>
      </p:ext>
    </p:extLst>
  </p:cSld>
  <p:clrMapOvr>
    <a:masterClrMapping/>
  </p:clrMapOvr>
  <mc:AlternateContent xmlns:mc="http://schemas.openxmlformats.org/markup-compatibility/2006" xmlns:p14="http://schemas.microsoft.com/office/powerpoint/2010/main">
    <mc:Choice Requires="p14">
      <p:transition spd="slow" p14:dur="1250" advClick="0" advTm="9000">
        <p14:flythrough dir="out"/>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5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childTnLst>
                          </p:cTn>
                        </p:par>
                        <p:par>
                          <p:cTn id="9" fill="hold">
                            <p:stCondLst>
                              <p:cond delay="750"/>
                            </p:stCondLst>
                            <p:childTnLst>
                              <p:par>
                                <p:cTn id="10" presetID="2" presetClass="entr" presetSubtype="4" fill="hold" nodeType="after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additive="base">
                                        <p:cTn id="12" dur="500" fill="hold"/>
                                        <p:tgtEl>
                                          <p:spTgt spid="40"/>
                                        </p:tgtEl>
                                        <p:attrNameLst>
                                          <p:attrName>ppt_x</p:attrName>
                                        </p:attrNameLst>
                                      </p:cBhvr>
                                      <p:tavLst>
                                        <p:tav tm="0">
                                          <p:val>
                                            <p:strVal val="#ppt_x"/>
                                          </p:val>
                                        </p:tav>
                                        <p:tav tm="100000">
                                          <p:val>
                                            <p:strVal val="#ppt_x"/>
                                          </p:val>
                                        </p:tav>
                                      </p:tavLst>
                                    </p:anim>
                                    <p:anim calcmode="lin" valueType="num">
                                      <p:cBhvr additive="base">
                                        <p:cTn id="13" dur="500" fill="hold"/>
                                        <p:tgtEl>
                                          <p:spTgt spid="40"/>
                                        </p:tgtEl>
                                        <p:attrNameLst>
                                          <p:attrName>ppt_y</p:attrName>
                                        </p:attrNameLst>
                                      </p:cBhvr>
                                      <p:tavLst>
                                        <p:tav tm="0">
                                          <p:val>
                                            <p:strVal val="1+#ppt_h/2"/>
                                          </p:val>
                                        </p:tav>
                                        <p:tav tm="100000">
                                          <p:val>
                                            <p:strVal val="#ppt_y"/>
                                          </p:val>
                                        </p:tav>
                                      </p:tavLst>
                                    </p:anim>
                                  </p:childTnLst>
                                </p:cTn>
                              </p:par>
                              <p:par>
                                <p:cTn id="14" presetID="2" presetClass="entr" presetSubtype="2" decel="100000" fill="hold" grpId="0" nodeType="withEffect">
                                  <p:stCondLst>
                                    <p:cond delay="1000"/>
                                  </p:stCondLst>
                                  <p:childTnLst>
                                    <p:set>
                                      <p:cBhvr>
                                        <p:cTn id="15" dur="1" fill="hold">
                                          <p:stCondLst>
                                            <p:cond delay="0"/>
                                          </p:stCondLst>
                                        </p:cTn>
                                        <p:tgtEl>
                                          <p:spTgt spid="36"/>
                                        </p:tgtEl>
                                        <p:attrNameLst>
                                          <p:attrName>style.visibility</p:attrName>
                                        </p:attrNameLst>
                                      </p:cBhvr>
                                      <p:to>
                                        <p:strVal val="visible"/>
                                      </p:to>
                                    </p:set>
                                    <p:anim calcmode="lin" valueType="num">
                                      <p:cBhvr additive="base">
                                        <p:cTn id="16" dur="1000" fill="hold"/>
                                        <p:tgtEl>
                                          <p:spTgt spid="36"/>
                                        </p:tgtEl>
                                        <p:attrNameLst>
                                          <p:attrName>ppt_x</p:attrName>
                                        </p:attrNameLst>
                                      </p:cBhvr>
                                      <p:tavLst>
                                        <p:tav tm="0">
                                          <p:val>
                                            <p:strVal val="1+#ppt_w/2"/>
                                          </p:val>
                                        </p:tav>
                                        <p:tav tm="100000">
                                          <p:val>
                                            <p:strVal val="#ppt_x"/>
                                          </p:val>
                                        </p:tav>
                                      </p:tavLst>
                                    </p:anim>
                                    <p:anim calcmode="lin" valueType="num">
                                      <p:cBhvr additive="base">
                                        <p:cTn id="17" dur="1000" fill="hold"/>
                                        <p:tgtEl>
                                          <p:spTgt spid="36"/>
                                        </p:tgtEl>
                                        <p:attrNameLst>
                                          <p:attrName>ppt_y</p:attrName>
                                        </p:attrNameLst>
                                      </p:cBhvr>
                                      <p:tavLst>
                                        <p:tav tm="0">
                                          <p:val>
                                            <p:strVal val="#ppt_y"/>
                                          </p:val>
                                        </p:tav>
                                        <p:tav tm="100000">
                                          <p:val>
                                            <p:strVal val="#ppt_y"/>
                                          </p:val>
                                        </p:tav>
                                      </p:tavLst>
                                    </p:anim>
                                  </p:childTnLst>
                                </p:cTn>
                              </p:par>
                              <p:par>
                                <p:cTn id="18" presetID="22" presetClass="entr" presetSubtype="8" fill="hold" grpId="0" nodeType="withEffect">
                                  <p:stCondLst>
                                    <p:cond delay="325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750"/>
                                        <p:tgtEl>
                                          <p:spTgt spid="11"/>
                                        </p:tgtEl>
                                      </p:cBhvr>
                                    </p:animEffect>
                                  </p:childTnLst>
                                </p:cTn>
                              </p:par>
                              <p:par>
                                <p:cTn id="21" presetID="2" presetClass="entr" presetSubtype="2" decel="100000" fill="hold" grpId="0" nodeType="withEffect">
                                  <p:stCondLst>
                                    <p:cond delay="10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1000" fill="hold"/>
                                        <p:tgtEl>
                                          <p:spTgt spid="38"/>
                                        </p:tgtEl>
                                        <p:attrNameLst>
                                          <p:attrName>ppt_x</p:attrName>
                                        </p:attrNameLst>
                                      </p:cBhvr>
                                      <p:tavLst>
                                        <p:tav tm="0">
                                          <p:val>
                                            <p:strVal val="1+#ppt_w/2"/>
                                          </p:val>
                                        </p:tav>
                                        <p:tav tm="100000">
                                          <p:val>
                                            <p:strVal val="#ppt_x"/>
                                          </p:val>
                                        </p:tav>
                                      </p:tavLst>
                                    </p:anim>
                                    <p:anim calcmode="lin" valueType="num">
                                      <p:cBhvr additive="base">
                                        <p:cTn id="24" dur="1000" fill="hold"/>
                                        <p:tgtEl>
                                          <p:spTgt spid="38"/>
                                        </p:tgtEl>
                                        <p:attrNameLst>
                                          <p:attrName>ppt_y</p:attrName>
                                        </p:attrNameLst>
                                      </p:cBhvr>
                                      <p:tavLst>
                                        <p:tav tm="0">
                                          <p:val>
                                            <p:strVal val="#ppt_y"/>
                                          </p:val>
                                        </p:tav>
                                        <p:tav tm="100000">
                                          <p:val>
                                            <p:strVal val="#ppt_y"/>
                                          </p:val>
                                        </p:tav>
                                      </p:tavLst>
                                    </p:anim>
                                  </p:childTnLst>
                                </p:cTn>
                              </p:par>
                              <p:par>
                                <p:cTn id="25" presetID="22" presetClass="entr" presetSubtype="8" fill="hold" grpId="0" nodeType="withEffect">
                                  <p:stCondLst>
                                    <p:cond delay="3250"/>
                                  </p:stCondLst>
                                  <p:childTnLst>
                                    <p:set>
                                      <p:cBhvr>
                                        <p:cTn id="26" dur="1" fill="hold">
                                          <p:stCondLst>
                                            <p:cond delay="0"/>
                                          </p:stCondLst>
                                        </p:cTn>
                                        <p:tgtEl>
                                          <p:spTgt spid="37"/>
                                        </p:tgtEl>
                                        <p:attrNameLst>
                                          <p:attrName>style.visibility</p:attrName>
                                        </p:attrNameLst>
                                      </p:cBhvr>
                                      <p:to>
                                        <p:strVal val="visible"/>
                                      </p:to>
                                    </p:set>
                                    <p:animEffect transition="in" filter="wipe(left)">
                                      <p:cBhvr>
                                        <p:cTn id="27" dur="75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1" grpId="0"/>
      <p:bldP spid="36" grpId="0"/>
      <p:bldP spid="37" grpId="0"/>
      <p:bldP spid="38" grpId="0"/>
    </p:bld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TotalTime>
  <Words>4176</Words>
  <Application>Microsoft Office PowerPoint</Application>
  <PresentationFormat>Grand écran</PresentationFormat>
  <Paragraphs>656</Paragraphs>
  <Slides>67</Slides>
  <Notes>5</Notes>
  <HiddenSlides>0</HiddenSlides>
  <MMClips>1</MMClips>
  <ScaleCrop>false</ScaleCrop>
  <HeadingPairs>
    <vt:vector size="8" baseType="variant">
      <vt:variant>
        <vt:lpstr>Polices utilisées</vt:lpstr>
      </vt:variant>
      <vt:variant>
        <vt:i4>10</vt:i4>
      </vt:variant>
      <vt:variant>
        <vt:lpstr>Thème</vt:lpstr>
      </vt:variant>
      <vt:variant>
        <vt:i4>1</vt:i4>
      </vt:variant>
      <vt:variant>
        <vt:lpstr>Serveurs OLE incorporés</vt:lpstr>
      </vt:variant>
      <vt:variant>
        <vt:i4>1</vt:i4>
      </vt:variant>
      <vt:variant>
        <vt:lpstr>Titres des diapositives</vt:lpstr>
      </vt:variant>
      <vt:variant>
        <vt:i4>67</vt:i4>
      </vt:variant>
    </vt:vector>
  </HeadingPairs>
  <TitlesOfParts>
    <vt:vector size="79" baseType="lpstr">
      <vt:lpstr>.Hiragino Kaku Gothic Interface W3</vt:lpstr>
      <vt:lpstr>Arial</vt:lpstr>
      <vt:lpstr>Avenir</vt:lpstr>
      <vt:lpstr>Calibri</vt:lpstr>
      <vt:lpstr>Calibri Light</vt:lpstr>
      <vt:lpstr>Helvetica</vt:lpstr>
      <vt:lpstr>Helvetica Neue</vt:lpstr>
      <vt:lpstr>Open Sans</vt:lpstr>
      <vt:lpstr>Trebuchet MS</vt:lpstr>
      <vt:lpstr>Wingdings</vt:lpstr>
      <vt:lpstr>Thème Office</vt:lpstr>
      <vt:lpstr>Image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L’Activité Physique Adaptée (APA) </vt:lpstr>
      <vt:lpstr>Intensité d’activité physique relative</vt:lpstr>
      <vt:lpstr>Recommandations actuelles: APA et Cancer</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préservation de la santé sexuelle et de la fertilité </vt:lpstr>
      <vt:lpstr>Présentation PowerPoint</vt:lpstr>
      <vt:lpstr>Présentation PowerPoint</vt:lpstr>
      <vt:lpstr>Présentation PowerPoint</vt:lpstr>
      <vt:lpstr>Mais bien que moins agressifs ces cancers peuvent être délabrants si on les laisse évoluer</vt:lpstr>
      <vt:lpstr>Présentation PowerPoint</vt:lpstr>
      <vt:lpstr>Présentation PowerPoint</vt:lpstr>
      <vt:lpstr>Présentation PowerPoint</vt:lpstr>
      <vt:lpstr>Présentation PowerPoint</vt:lpstr>
      <vt:lpstr>Présentation PowerPoint</vt:lpstr>
    </vt:vector>
  </TitlesOfParts>
  <Company>CHU de Bordeaux</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DUTRIAUX Caroline</dc:creator>
  <cp:lastModifiedBy>Amélie GOUMONDIE</cp:lastModifiedBy>
  <cp:revision>5</cp:revision>
  <dcterms:created xsi:type="dcterms:W3CDTF">2021-10-04T07:45:29Z</dcterms:created>
  <dcterms:modified xsi:type="dcterms:W3CDTF">2023-04-05T12:06:23Z</dcterms:modified>
</cp:coreProperties>
</file>